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7"/>
  </p:notesMasterIdLst>
  <p:sldIdLst>
    <p:sldId id="424" r:id="rId2"/>
    <p:sldId id="362" r:id="rId3"/>
    <p:sldId id="425" r:id="rId4"/>
    <p:sldId id="426" r:id="rId5"/>
    <p:sldId id="427" r:id="rId6"/>
    <p:sldId id="428" r:id="rId7"/>
    <p:sldId id="429" r:id="rId8"/>
    <p:sldId id="430" r:id="rId9"/>
    <p:sldId id="431" r:id="rId10"/>
    <p:sldId id="432" r:id="rId11"/>
    <p:sldId id="433" r:id="rId12"/>
    <p:sldId id="434" r:id="rId13"/>
    <p:sldId id="435" r:id="rId14"/>
    <p:sldId id="436" r:id="rId15"/>
    <p:sldId id="437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Bookshelf Symbol 2" pitchFamily="2" charset="2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6">
          <p15:clr>
            <a:srgbClr val="A4A3A4"/>
          </p15:clr>
        </p15:guide>
        <p15:guide id="2" orient="horz" pos="3888">
          <p15:clr>
            <a:srgbClr val="A4A3A4"/>
          </p15:clr>
        </p15:guide>
        <p15:guide id="3" pos="288">
          <p15:clr>
            <a:srgbClr val="A4A3A4"/>
          </p15:clr>
        </p15:guide>
        <p15:guide id="4" pos="54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7C97"/>
    <a:srgbClr val="0099FF"/>
    <a:srgbClr val="D7791B"/>
    <a:srgbClr val="4C7816"/>
    <a:srgbClr val="528218"/>
    <a:srgbClr val="B6CEAA"/>
    <a:srgbClr val="ADC8A0"/>
    <a:srgbClr val="CD80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815" autoAdjust="0"/>
    <p:restoredTop sz="86413" autoAdjust="0"/>
  </p:normalViewPr>
  <p:slideViewPr>
    <p:cSldViewPr>
      <p:cViewPr varScale="1">
        <p:scale>
          <a:sx n="74" d="100"/>
          <a:sy n="74" d="100"/>
        </p:scale>
        <p:origin x="1458" y="72"/>
      </p:cViewPr>
      <p:guideLst>
        <p:guide orient="horz" pos="1296"/>
        <p:guide orient="horz" pos="3888"/>
        <p:guide pos="288"/>
        <p:guide pos="5472"/>
      </p:guideLst>
    </p:cSldViewPr>
  </p:slideViewPr>
  <p:outlineViewPr>
    <p:cViewPr>
      <p:scale>
        <a:sx n="33" d="100"/>
        <a:sy n="33" d="100"/>
      </p:scale>
      <p:origin x="0" y="-95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1"/>
            <a:r>
              <a:rPr lang="en-US" altLang="en-US" noProof="0" smtClean="0"/>
              <a:t>Second level</a:t>
            </a:r>
          </a:p>
          <a:p>
            <a:pPr lvl="2"/>
            <a:r>
              <a:rPr lang="en-US" altLang="en-US" noProof="0" smtClean="0"/>
              <a:t>Third level</a:t>
            </a:r>
          </a:p>
          <a:p>
            <a:pPr lvl="3"/>
            <a:r>
              <a:rPr lang="en-US" altLang="en-US" noProof="0" smtClean="0"/>
              <a:t>Fourth level</a:t>
            </a:r>
          </a:p>
          <a:p>
            <a:pPr lvl="4"/>
            <a:r>
              <a:rPr lang="en-US" alt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F54F01C-9DAE-4834-B3FA-3D4760BB0170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4047097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A9C20A67-9360-415D-8A66-BED502C09899}" type="slidenum">
              <a:rPr lang="en-US" altLang="en-US" sz="1200">
                <a:latin typeface="Arial" panose="020B0604020202020204" pitchFamily="34" charset="0"/>
              </a:rPr>
              <a:pPr algn="r"/>
              <a:t>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678495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869498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28967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7486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2895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7531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3927902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23364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264938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064479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44670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45903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55521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36606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fld id="{195455FB-0CCA-4344-9073-52441C2645F4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US" altLang="en-US" sz="1200" dirty="0">
              <a:latin typeface="Arial" panose="020B0604020202020204" pitchFamily="34" charset="0"/>
            </a:endParaRPr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5357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earson_ppt_logo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2850"/>
            <a:ext cx="129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12"/>
          <p:cNvSpPr>
            <a:spLocks noChangeShapeType="1"/>
          </p:cNvSpPr>
          <p:nvPr userDrawn="1"/>
        </p:nvSpPr>
        <p:spPr bwMode="auto">
          <a:xfrm>
            <a:off x="0" y="2667000"/>
            <a:ext cx="4953000" cy="0"/>
          </a:xfrm>
          <a:prstGeom prst="line">
            <a:avLst/>
          </a:prstGeom>
          <a:noFill/>
          <a:ln w="127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Box 14" descr="Pink tissue paper"/>
          <p:cNvSpPr txBox="1">
            <a:spLocks noChangeArrowheads="1"/>
          </p:cNvSpPr>
          <p:nvPr userDrawn="1"/>
        </p:nvSpPr>
        <p:spPr bwMode="auto">
          <a:xfrm>
            <a:off x="533400" y="304800"/>
            <a:ext cx="53340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en-US" sz="4200" b="1" dirty="0" smtClean="0">
                <a:solidFill>
                  <a:srgbClr val="4C7816"/>
                </a:solidFill>
                <a:latin typeface="Arial" panose="020B0604020202020204" pitchFamily="34" charset="0"/>
              </a:rPr>
              <a:t>7</a:t>
            </a:r>
            <a:endParaRPr lang="en-US" altLang="en-US" sz="4200" b="1" dirty="0">
              <a:solidFill>
                <a:srgbClr val="4C7816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5" descr="Pink tissue paper"/>
          <p:cNvSpPr txBox="1">
            <a:spLocks noChangeArrowheads="1"/>
          </p:cNvSpPr>
          <p:nvPr userDrawn="1"/>
        </p:nvSpPr>
        <p:spPr bwMode="auto">
          <a:xfrm>
            <a:off x="304800" y="2057400"/>
            <a:ext cx="83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en-US" sz="3200" b="1" dirty="0" smtClean="0">
                <a:solidFill>
                  <a:srgbClr val="CD8019"/>
                </a:solidFill>
                <a:latin typeface="Arial" panose="020B0604020202020204" pitchFamily="34" charset="0"/>
              </a:rPr>
              <a:t>7.4</a:t>
            </a:r>
            <a:endParaRPr lang="en-US" altLang="en-US" sz="3200" b="1" dirty="0">
              <a:solidFill>
                <a:srgbClr val="CD8019"/>
              </a:solidFill>
              <a:latin typeface="Arial" panose="020B0604020202020204" pitchFamily="34" charset="0"/>
            </a:endParaRPr>
          </a:p>
        </p:txBody>
      </p:sp>
      <p:sp>
        <p:nvSpPr>
          <p:cNvPr id="8" name="Line 21"/>
          <p:cNvSpPr>
            <a:spLocks noChangeShapeType="1"/>
          </p:cNvSpPr>
          <p:nvPr userDrawn="1"/>
        </p:nvSpPr>
        <p:spPr bwMode="auto">
          <a:xfrm rot="5400000" flipH="1">
            <a:off x="4572000" y="-43434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23"/>
          <p:cNvSpPr>
            <a:spLocks noChangeShapeType="1"/>
          </p:cNvSpPr>
          <p:nvPr userDrawn="1"/>
        </p:nvSpPr>
        <p:spPr bwMode="auto">
          <a:xfrm rot="5400000" flipH="1">
            <a:off x="762000" y="701675"/>
            <a:ext cx="0" cy="60960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24"/>
          <p:cNvSpPr>
            <a:spLocks noChangeShapeType="1"/>
          </p:cNvSpPr>
          <p:nvPr userDrawn="1"/>
        </p:nvSpPr>
        <p:spPr bwMode="auto">
          <a:xfrm rot="16200000" flipH="1" flipV="1">
            <a:off x="-19050" y="495300"/>
            <a:ext cx="990600" cy="0"/>
          </a:xfrm>
          <a:prstGeom prst="line">
            <a:avLst/>
          </a:prstGeom>
          <a:noFill/>
          <a:ln w="38100">
            <a:solidFill>
              <a:srgbClr val="B6CEA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Freeform 31"/>
          <p:cNvSpPr>
            <a:spLocks/>
          </p:cNvSpPr>
          <p:nvPr userDrawn="1"/>
        </p:nvSpPr>
        <p:spPr bwMode="auto">
          <a:xfrm>
            <a:off x="0" y="2057400"/>
            <a:ext cx="1143000" cy="609600"/>
          </a:xfrm>
          <a:custGeom>
            <a:avLst/>
            <a:gdLst>
              <a:gd name="T0" fmla="*/ 0 w 96"/>
              <a:gd name="T1" fmla="*/ 0 h 192"/>
              <a:gd name="T2" fmla="*/ 1143000 w 96"/>
              <a:gd name="T3" fmla="*/ 0 h 192"/>
              <a:gd name="T4" fmla="*/ 1143000 w 96"/>
              <a:gd name="T5" fmla="*/ 609600 h 19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96" h="192">
                <a:moveTo>
                  <a:pt x="0" y="0"/>
                </a:moveTo>
                <a:lnTo>
                  <a:pt x="96" y="0"/>
                </a:lnTo>
                <a:lnTo>
                  <a:pt x="96" y="192"/>
                </a:lnTo>
              </a:path>
            </a:pathLst>
          </a:custGeom>
          <a:noFill/>
          <a:ln w="12700" cap="flat" cmpd="sng">
            <a:solidFill>
              <a:srgbClr val="077C97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0520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609600"/>
            <a:ext cx="5943600" cy="1295400"/>
          </a:xfrm>
        </p:spPr>
        <p:txBody>
          <a:bodyPr anchor="t"/>
          <a:lstStyle>
            <a:lvl1pPr>
              <a:defRPr sz="3600">
                <a:latin typeface="Times New Roman" panose="02020603050405020304" pitchFamily="18" charset="0"/>
              </a:defRPr>
            </a:lvl1pPr>
          </a:lstStyle>
          <a:p>
            <a:pPr lvl="0"/>
            <a:r>
              <a:rPr lang="en-US" altLang="en-US" noProof="0" smtClean="0"/>
              <a:t>Click to edit Master title style</a:t>
            </a:r>
          </a:p>
        </p:txBody>
      </p:sp>
      <p:sp>
        <p:nvSpPr>
          <p:cNvPr id="60520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57200" y="2819400"/>
            <a:ext cx="4495800" cy="33528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>
                <a:solidFill>
                  <a:srgbClr val="077C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altLang="en-US" noProof="0" smtClean="0"/>
              <a:t>Click to edit Master subtitle style</a:t>
            </a:r>
          </a:p>
        </p:txBody>
      </p:sp>
      <p:sp>
        <p:nvSpPr>
          <p:cNvPr id="13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1752600" y="6305550"/>
            <a:ext cx="69342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48436"/>
            <a:ext cx="2971800" cy="375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48795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66FB77A-CE67-40A9-945B-251200CD2367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77399800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72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72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40906E5-C24C-4790-AE21-7B84BA83C02F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2162913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90E932-D1B3-4534-813D-FD4EBE5E39C2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26837696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611AF1AB-C2F6-4C2D-A675-8FAD64D2E68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92826268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3986BFB6-CA82-4812-BE97-DA0F65491B7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2317108004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E6DAF540-46D9-4094-8FE8-0834E2370D1A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8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356966948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487CA900-6A0F-4284-BBF9-FA441424FECD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67146354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D08BDEBC-B0EE-4876-A910-04FE4D7A43B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59443986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8667CB26-4B9D-4316-91C7-62ACA1D37795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050847700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3411FFC-3F1F-41E6-A5CD-496F1593754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</p:spTree>
    <p:extLst>
      <p:ext uri="{BB962C8B-B14F-4D97-AF65-F5344CB8AC3E}">
        <p14:creationId xmlns:p14="http://schemas.microsoft.com/office/powerpoint/2010/main" val="187073260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07138"/>
            <a:ext cx="1905000" cy="474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Slide 2.2- </a:t>
            </a:r>
            <a:fld id="{CE7008AD-6ACD-4396-A6D7-C548241CE52C}" type="slidenum">
              <a:rPr lang="en-US" altLang="en-US"/>
              <a:pPr>
                <a:defRPr/>
              </a:pPr>
              <a:t>‹#›</a:t>
            </a:fld>
            <a:endParaRPr lang="en-CA" altLang="en-US" dirty="0"/>
          </a:p>
        </p:txBody>
      </p:sp>
      <p:sp>
        <p:nvSpPr>
          <p:cNvPr id="102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57200" y="6305550"/>
            <a:ext cx="6324600" cy="4762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Symbol" panose="05050102010706020507" pitchFamily="18" charset="2"/>
              <a:buNone/>
              <a:defRPr sz="1200" smtClean="0">
                <a:latin typeface="Arial" panose="020B0604020202020204" pitchFamily="34" charset="0"/>
                <a:sym typeface="Symbol" panose="05050102010706020507" pitchFamily="18" charset="2"/>
              </a:defRPr>
            </a:lvl1pPr>
          </a:lstStyle>
          <a:p>
            <a:pPr>
              <a:defRPr/>
            </a:pPr>
            <a:r>
              <a:rPr lang="en-US" altLang="en-US" dirty="0"/>
              <a:t> © 2012 Pearson Education, Inc.</a:t>
            </a:r>
          </a:p>
        </p:txBody>
      </p:sp>
      <p:sp>
        <p:nvSpPr>
          <p:cNvPr id="1030" name="Line 13"/>
          <p:cNvSpPr>
            <a:spLocks noChangeShapeType="1"/>
          </p:cNvSpPr>
          <p:nvPr userDrawn="1"/>
        </p:nvSpPr>
        <p:spPr bwMode="auto">
          <a:xfrm rot="5400000" flipH="1">
            <a:off x="4572000" y="-3505200"/>
            <a:ext cx="0" cy="9144000"/>
          </a:xfrm>
          <a:prstGeom prst="line">
            <a:avLst/>
          </a:prstGeom>
          <a:noFill/>
          <a:ln w="63500">
            <a:solidFill>
              <a:srgbClr val="077C97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077C9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077C97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77C97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9"/>
          <p:cNvSpPr>
            <a:spLocks noGrp="1"/>
          </p:cNvSpPr>
          <p:nvPr>
            <p:ph type="ftr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Symmetric Matrices and Quadratic Forms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SINGULAR VALUE DECOMPOSITION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10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b="1" i="1" dirty="0" smtClean="0">
                    <a:solidFill>
                      <a:srgbClr val="C00000"/>
                    </a:solidFill>
                    <a:cs typeface="Times New Roman" panose="02020603050405020304" pitchFamily="18" charset="0"/>
                  </a:rPr>
                  <a:t>Step 2</a:t>
                </a:r>
                <a:r>
                  <a:rPr lang="en-US" altLang="en-US" sz="2600" b="1" i="1" dirty="0" smtClean="0">
                    <a:cs typeface="Times New Roman" panose="02020603050405020304" pitchFamily="18" charset="0"/>
                  </a:rPr>
                  <a:t>. Set up V and </a:t>
                </a:r>
                <a14:m>
                  <m:oMath xmlns:m="http://schemas.openxmlformats.org/officeDocument/2006/math">
                    <m:r>
                      <a:rPr lang="el-GR" altLang="en-US" sz="2400" b="1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𝜮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. Arrange the 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eigenvalues of </a:t>
                </a:r>
                <a:r>
                  <a:rPr lang="en-US" altLang="en-US" sz="2600" i="1" dirty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i="1" baseline="30000" dirty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i="1" dirty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in decreasing order. In Example 1, the eigenvalues are already listed in decreasing order: 360, 90, and 0. The corresponding unit eigenvectors, v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v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and v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3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are the right singular vectors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Using Example 1, construct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e>
                      </m:d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1/3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−2/3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−1/3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−2/3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1/3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The square roots of the eigenvalues are the singular values: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en-US" sz="26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=6</m:t>
                      </m:r>
                      <m:rad>
                        <m:radPr>
                          <m:degHide m:val="on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</m:rad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   </m:t>
                          </m:r>
                          <m:r>
                            <a:rPr lang="en-US" altLang="en-US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</m:t>
                      </m:r>
                      <m:rad>
                        <m:radPr>
                          <m:degHide m:val="on"/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10</m:t>
                          </m:r>
                        </m:e>
                      </m:rad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   </m:t>
                          </m:r>
                          <m:r>
                            <a:rPr lang="en-US" altLang="en-US" sz="2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</m:sub>
                      </m:sSub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0</m:t>
                      </m:r>
                    </m:oMath>
                  </m:oMathPara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00" baseline="30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133" t="-1059" r="-21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7079974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11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The nonzero singular values are the diagonal entries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The matrix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the same size as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with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in its upper left corner and with 0’s elsewhere.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,   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𝐷</m:t>
                        </m:r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0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6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0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00" b="1" i="1" dirty="0" smtClean="0">
                  <a:solidFill>
                    <a:srgbClr val="C00000"/>
                  </a:solidFill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b="1" i="1" dirty="0" smtClean="0">
                    <a:solidFill>
                      <a:srgbClr val="C00000"/>
                    </a:solidFill>
                    <a:cs typeface="Times New Roman" panose="02020603050405020304" pitchFamily="18" charset="0"/>
                  </a:rPr>
                  <a:t>Step 3</a:t>
                </a:r>
                <a:r>
                  <a:rPr lang="en-US" altLang="en-US" sz="2600" b="1" i="1" dirty="0" smtClean="0">
                    <a:cs typeface="Times New Roman" panose="02020603050405020304" pitchFamily="18" charset="0"/>
                  </a:rPr>
                  <a:t>. Construct U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When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has rank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the first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columns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are the normalized vectors obtained from </a:t>
                </a:r>
                <a:r>
                  <a:rPr lang="en-US" altLang="en-US" sz="2600" i="1" dirty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6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6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600" baseline="-25000" dirty="0" err="1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In this example, A has two nonzero singular values, so rank A = 2. Recall from equation (2) and the paragraph before Example 2 that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𝐴𝑣</m:t>
                        </m:r>
                        <m:r>
                          <a:rPr lang="en-US" altLang="en-US" sz="26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e>
                    </m:d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and </a:t>
                </a:r>
                <a14:m>
                  <m:oMath xmlns:m="http://schemas.openxmlformats.org/officeDocument/2006/math">
                    <m:d>
                      <m:dPr>
                        <m:begChr m:val="‖"/>
                        <m:endChr m:val="‖"/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𝐴𝑣</m:t>
                        </m:r>
                        <m:r>
                          <a:rPr lang="en-US" altLang="en-US" sz="26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d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en-US" sz="26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6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b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00" baseline="30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133" t="-1059" r="-8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59415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Thus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6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6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6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ra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18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6</m:t>
                              </m:r>
                            </m:e>
                          </m:eqArr>
                        </m:e>
                      </m:d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6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6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ad>
                            <m:radPr>
                              <m:degHide m:val="on"/>
                              <m:ctrl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10</m:t>
                              </m:r>
                            </m:e>
                          </m:rad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−9</m:t>
                              </m:r>
                            </m:e>
                          </m:eqArr>
                        </m:e>
                      </m:d>
                      <m:r>
                        <a:rPr lang="en-US" altLang="en-US" sz="26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−3</m:t>
                              </m:r>
                              <m:r>
                                <a:rPr lang="en-US" altLang="en-US" sz="2600" i="1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/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10</m:t>
                                  </m:r>
                                </m:e>
                              </m:rad>
                            </m:e>
                          </m:eqArr>
                        </m:e>
                      </m:d>
                    </m:oMath>
                  </m:oMathPara>
                </a14:m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Note that {u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u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} is already a basis for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6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6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. Thus no additional vectors are needed for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and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[u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 u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2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]. The singular value decomposition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is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3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3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3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3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3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3/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</m:rad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en-US" sz="23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/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</m:rad>
                              </m:e>
                            </m:mr>
                            <m:mr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</m:t>
                                </m:r>
                                <m:r>
                                  <a:rPr lang="en-US" altLang="en-US" sz="23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/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</m:rad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altLang="en-US" sz="23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3/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</m:rad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3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3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6</m:t>
                                </m:r>
                                <m:r>
                                  <a:rPr lang="en-US" altLang="en-US" sz="23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/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</m:rad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300" i="1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3/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en-US" sz="2300" i="1">
                                        <a:latin typeface="Cambria Math" panose="02040503050406030204" pitchFamily="18" charset="0"/>
                                        <a:cs typeface="Times New Roman" panose="02020603050405020304" pitchFamily="18" charset="0"/>
                                      </a:rPr>
                                      <m:t>10</m:t>
                                    </m:r>
                                  </m:e>
                                </m:rad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3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3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1/3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−2/3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−1/3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2/3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−2/3</m:t>
                                </m:r>
                              </m:e>
                              <m:e>
                                <m:r>
                                  <a:rPr lang="en-US" altLang="en-US" sz="23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1/3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altLang="en-US" sz="23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600" baseline="30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133" t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6164164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Theorem: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 The Invertible Matrix Theorem (concluded)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be an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matrix. Then the following statements are each equivalent to the statement that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an invertible matrix.</a:t>
                </a:r>
              </a:p>
              <a:p>
                <a:pPr marL="514350" indent="-514350" eaLnBrk="1" hangingPunct="1">
                  <a:buFont typeface="+mj-lt"/>
                  <a:buAutoNum type="alphaLcPeriod" startAt="21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(Col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┴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= {0}.</a:t>
                </a:r>
              </a:p>
              <a:p>
                <a:pPr marL="514350" indent="-514350" eaLnBrk="1" hangingPunct="1">
                  <a:buFont typeface="+mj-lt"/>
                  <a:buAutoNum type="alphaLcPeriod" startAt="21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(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Nul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  <a:r>
                  <a:rPr lang="en-US" altLang="en-US" sz="2700" baseline="30000" dirty="0">
                    <a:cs typeface="Times New Roman" panose="02020603050405020304" pitchFamily="18" charset="0"/>
                  </a:rPr>
                  <a:t> ┴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lphaLcPeriod" startAt="21"/>
                </a:pPr>
                <a:r>
                  <a:rPr lang="en-US" altLang="en-US" sz="2700" dirty="0" smtClean="0">
                    <a:cs typeface="Times New Roman" panose="02020603050405020304" pitchFamily="18" charset="0"/>
                  </a:rPr>
                  <a:t>Row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514350" indent="-514350" eaLnBrk="1" hangingPunct="1">
                  <a:buFont typeface="+mj-lt"/>
                  <a:buAutoNum type="alphaLcPeriod" startAt="21"/>
                </a:pP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has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nonzero singular values.</a:t>
                </a:r>
              </a:p>
              <a:p>
                <a:pPr marL="514350" indent="-514350" eaLnBrk="1" hangingPunct="1">
                  <a:buFont typeface="+mj-lt"/>
                  <a:buAutoNum type="alphaLcPeriod" startAt="21"/>
                </a:pP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204" t="-1176" r="-42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76440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Example 7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(Reduced SVD and the Pseudoinverse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) When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sz="26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contains rows or columns of zeros, a more compact decomposition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possible. Using the notation established above, let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= rank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, and partition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into submatrices whose first blocks contain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columns: 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=[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𝑈𝑟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𝑈𝑚</m:t>
                    </m:r>
                    <m:r>
                      <a:rPr lang="en-US" altLang="en-US" sz="2600" b="0" i="1" baseline="-20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6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,   where </a:t>
                </a:r>
                <a14:m>
                  <m:oMath xmlns:m="http://schemas.openxmlformats.org/officeDocument/2006/math"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= [u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. . . 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]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en-US" sz="26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=[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en-US" sz="26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6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  </m:t>
                    </m:r>
                    <m:r>
                      <a:rPr lang="en-US" altLang="en-US" sz="260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𝑈𝑛</m:t>
                    </m:r>
                    <m:r>
                      <a:rPr lang="en-US" altLang="en-US" sz="2600" i="1" baseline="-20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,   where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600" dirty="0">
                    <a:cs typeface="Times New Roman" panose="02020603050405020304" pitchFamily="18" charset="0"/>
                  </a:rPr>
                  <a:t>= 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[v</a:t>
                </a:r>
                <a:r>
                  <a:rPr lang="en-US" altLang="en-US" sz="26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600" dirty="0">
                    <a:cs typeface="Times New Roman" panose="02020603050405020304" pitchFamily="18" charset="0"/>
                  </a:rPr>
                  <a:t>. . . </a:t>
                </a:r>
                <a:r>
                  <a:rPr lang="en-US" altLang="en-US" sz="26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600" baseline="-25000" dirty="0" err="1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]</a:t>
                </a:r>
              </a:p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Then </a:t>
                </a:r>
                <a14:m>
                  <m:oMath xmlns:m="http://schemas.openxmlformats.org/officeDocument/2006/math">
                    <m:r>
                      <a:rPr lang="en-US" altLang="en-US" sz="26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and V</a:t>
                </a:r>
                <a14:m>
                  <m:oMath xmlns:m="http://schemas.openxmlformats.org/officeDocument/2006/math">
                    <m:r>
                      <a:rPr lang="en-US" altLang="en-US" sz="26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6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.  Then partitioned matrix multiplication shows that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𝑈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  </m:t>
                          </m:r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𝑈𝑚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altLang="en-US" sz="26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𝐷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altLang="en-US" sz="2600" b="0" i="1" smtClean="0"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  <m:d>
                        <m:dPr>
                          <m:begChr m:val="["/>
                          <m:endChr m:val="]"/>
                          <m:ctrlPr>
                            <a:rPr lang="en-US" altLang="en-US" sz="26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altLang="en-US" sz="260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eqArrPr>
                            <m:e>
                              <m:sSubSup>
                                <m:sSubSupPr>
                                  <m:ctrlPr>
                                    <a:rPr lang="en-US" altLang="en-US" sz="260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𝑟</m:t>
                                  </m:r>
                                </m:sub>
                                <m:sup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</m:e>
                            <m:e>
                              <m:sSubSup>
                                <m:sSubSupPr>
                                  <m:ctrlP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altLang="en-US" sz="2600" b="0" i="1" smtClean="0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𝑟</m:t>
                                  </m:r>
                                </m:sub>
                                <m:sup>
                                  <m:r>
                                    <a:rPr lang="en-US" altLang="en-US" sz="2600" i="1"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𝑇</m:t>
                                  </m:r>
                                </m:sup>
                              </m:sSubSup>
                            </m:e>
                          </m:eqArr>
                        </m:e>
                      </m:d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𝑈𝑟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</m:t>
                      </m:r>
                      <m:sSubSup>
                        <m:sSubSupPr>
                          <m:ctrlP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𝑉</m:t>
                          </m:r>
                        </m:e>
                        <m:sub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sub>
                        <m:sup>
                          <m:r>
                            <a:rPr lang="en-US" altLang="en-US" sz="26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</m:oMath>
                  </m:oMathPara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133" t="-1059" r="-3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8458200" y="54864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(9)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641191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15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dirty="0" smtClean="0">
                    <a:cs typeface="Times New Roman" panose="02020603050405020304" pitchFamily="18" charset="0"/>
                  </a:rPr>
                  <a:t>This factorization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called a </a:t>
                </a:r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reduced singular value decomposition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Since the diagonal entries in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are nonzero,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is invertible. The following matrix is called the pseudoinverse (also, the </a:t>
                </a:r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Moore-Penrose inverse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)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:</a:t>
                </a:r>
              </a:p>
              <a:p>
                <a:pPr eaLnBrk="1" hangingPunct="1"/>
                <a:endParaRPr lang="en-US" altLang="en-US" sz="26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altLang="en-US" sz="26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</m:sup>
                      </m:sSup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𝑉𝑟</m:t>
                      </m:r>
                      <m:r>
                        <a:rPr lang="en-US" altLang="en-US" sz="26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𝐷</m:t>
                      </m:r>
                      <m:r>
                        <a:rPr lang="en-US" altLang="en-US" sz="26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−1</m:t>
                      </m:r>
                      <m:sSubSup>
                        <m:sSubSupPr>
                          <m:ctrlP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𝑈</m:t>
                          </m:r>
                        </m:e>
                        <m:sub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𝑟</m:t>
                          </m:r>
                        </m:sub>
                        <m:sup>
                          <m:r>
                            <a:rPr lang="en-US" altLang="en-US" sz="26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</m:oMath>
                  </m:oMathPara>
                </a14:m>
                <a:endParaRPr lang="en-US" altLang="en-US" sz="26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133" t="-10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8305800" y="3377704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(10)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710707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2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THE SINGULAR VALUES OF AN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dirty="0" smtClean="0"/>
                  <a:t> MATRIX</a:t>
                </a:r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9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Suppose {v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is an orthonormal basis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consisting of eigenvectors of A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A, arranged so that the corresponding eigenvalues of A</a:t>
                </a:r>
                <a:r>
                  <a:rPr lang="en-US" altLang="en-US" sz="2700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A satisfy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≥…≥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, and suppose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has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nonzero singular values. Then {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is an orthogonal basis for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rank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Because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j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orthogonal for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𝐴𝑣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e>
                      </m:d>
                      <m:r>
                        <a:rPr lang="en-US" altLang="en-US" sz="27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𝐴𝑣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baseline="30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𝑗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SupPr>
                        <m:e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altLang="en-US" sz="27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𝑇</m:t>
                          </m:r>
                        </m:sup>
                      </m:sSubSup>
                      <m:d>
                        <m:d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𝑣</m:t>
                          </m:r>
                          <m:r>
                            <a:rPr lang="en-US" altLang="en-US" sz="2700" b="0" i="1" baseline="-2500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𝑗</m:t>
                          </m:r>
                        </m:e>
                      </m:d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{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is an orthogonal set.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4"/>
                <a:stretch>
                  <a:fillRect l="-1143" t="-1176" r="-2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3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THE SINGULAR VALUES OF AN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dirty="0" smtClean="0"/>
                  <a:t> MATRIX</a:t>
                </a:r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the lengths of the vectors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n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the singular values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since there are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nonzero singular values,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sSub>
                      <m:sSubPr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𝑣</m:t>
                        </m:r>
                      </m:e>
                      <m:sub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≠0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if and only if 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So 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are linearly independent vectors, and they are in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 </a:t>
                </a: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Finally, for any y in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—say, y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x—we can write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+…+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𝑐𝑛𝑣𝑛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𝑦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𝐴𝑥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𝑐𝑟𝐴𝑣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𝑐𝑟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+1+…+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𝑐𝑛𝐴𝑣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𝑛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4"/>
                <a:stretch>
                  <a:fillRect l="-1143" t="-11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647550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4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148" name="Rectangle 2"/>
              <p:cNvSpPr>
                <a:spLocks noGrp="1" noChangeArrowheads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 eaLnBrk="1" hangingPunct="1"/>
                <a:r>
                  <a:rPr lang="en-US" altLang="en-US" dirty="0" smtClean="0"/>
                  <a:t>THE SINGULAR VALUES OF AN </a:t>
                </a:r>
                <a14:m>
                  <m:oMath xmlns:m="http://schemas.openxmlformats.org/officeDocument/2006/math">
                    <m:r>
                      <a:rPr lang="en-US" altLang="en-US" b="0" i="1" smtClean="0">
                        <a:latin typeface="Cambria Math" panose="02040503050406030204" pitchFamily="18" charset="0"/>
                      </a:rPr>
                      <m:t>𝑚</m:t>
                    </m:r>
                    <m:r>
                      <a:rPr lang="en-US" alt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en-US" alt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altLang="en-US" dirty="0" smtClean="0"/>
                  <a:t> MATRIX</a:t>
                </a:r>
                <a:endParaRPr lang="en-US" altLang="en-US" dirty="0" smtClean="0"/>
              </a:p>
            </p:txBody>
          </p:sp>
        </mc:Choice>
        <mc:Fallback>
          <p:sp>
            <p:nvSpPr>
              <p:cNvPr id="6148" name="Rectang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3"/>
                <a:stretch>
                  <a:fillRect l="-1852" b="-188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+…+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𝑐𝑟𝐴𝑣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𝑟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+0+…+0</m:t>
                      </m:r>
                    </m:oMath>
                  </m:oMathPara>
                </a14:m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:endParaRPr lang="en-US" altLang="en-US" sz="2700" baseline="-250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Thus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y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in Span{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}, which shows that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{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is an (orthogonal) basis for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Hence rank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dim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=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4"/>
                <a:stretch>
                  <a:fillRect l="-1143" r="-2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583821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5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4478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b="1" dirty="0" smtClean="0">
                    <a:solidFill>
                      <a:srgbClr val="077C97"/>
                    </a:solidFill>
                    <a:cs typeface="Times New Roman" panose="02020603050405020304" pitchFamily="18" charset="0"/>
                  </a:rPr>
                  <a:t>Theorem 10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: The Singular Value Decomposition 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an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matrix with rank r. Then there exists an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matrix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in (3) for which the diagonal entries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the first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singular values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…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≥</m:t>
                    </m:r>
                  </m:oMath>
                </a14:m>
                <a:r>
                  <a:rPr lang="en-US" altLang="en-US" sz="2700" dirty="0">
                    <a:ea typeface="Cambria Math" panose="020405030504060302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&gt;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there exist an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orthogonal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an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orthogonal matrix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such that 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𝑈</m:t>
                      </m:r>
                      <m:r>
                        <m:rPr>
                          <m:sty m:val="p"/>
                        </m:rPr>
                        <a:rPr lang="el-GR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Σ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𝑉</m:t>
                      </m:r>
                      <m:r>
                        <a:rPr lang="en-US" altLang="en-US" sz="2700" b="0" i="1" baseline="30000" smtClean="0"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𝑇</m:t>
                      </m:r>
                    </m:oMath>
                  </m:oMathPara>
                </a14:m>
                <a:endParaRPr lang="en-US" altLang="en-US" sz="2700" baseline="30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447800"/>
                <a:ext cx="8534400" cy="5181600"/>
              </a:xfrm>
              <a:blipFill rotWithShape="0">
                <a:blip r:embed="rId3"/>
                <a:stretch>
                  <a:fillRect l="-1143" t="-1176" r="-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030572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6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4478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Any factorization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m:rPr>
                        <m:sty m:val="p"/>
                      </m:rPr>
                      <a:rPr lang="el-GR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with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orthogonal, 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as in (3), and positive diagonal entries in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is called a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singular value decomposition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(or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SVD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in such a decomposition are called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left </a:t>
                </a:r>
                <a:r>
                  <a:rPr lang="en-US" altLang="en-US" sz="2700" b="1" dirty="0">
                    <a:cs typeface="Times New Roman" panose="02020603050405020304" pitchFamily="18" charset="0"/>
                  </a:rPr>
                  <a:t>singular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vectors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the columns 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called </a:t>
                </a:r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right singular vectors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of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b="1" dirty="0" smtClean="0">
                    <a:cs typeface="Times New Roman" panose="02020603050405020304" pitchFamily="18" charset="0"/>
                  </a:rPr>
                  <a:t>Proof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Let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v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as in Theorem 9, so that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{</a:t>
                </a:r>
                <a:r>
                  <a:rPr lang="en-US" altLang="en-US" sz="2700" i="1" dirty="0">
                    <a:cs typeface="Times New Roman" panose="02020603050405020304" pitchFamily="18" charset="0"/>
                  </a:rPr>
                  <a:t>Av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i="1" dirty="0" err="1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is an orthogonal basis for Col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447800"/>
                <a:ext cx="8534400" cy="5181600"/>
              </a:xfrm>
              <a:blipFill rotWithShape="0">
                <a:blip r:embed="rId3"/>
                <a:stretch>
                  <a:fillRect l="-1143" t="-1176" r="-1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9768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7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Normalize each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700" dirty="0" err="1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baseline="-25000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to obtain an orthonormal basis {u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, . . . , 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}, where</a:t>
                </a:r>
              </a:p>
              <a:p>
                <a:pPr marL="0" indent="0" eaLnBrk="1" hangingPunct="1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𝑢</m:t>
                      </m:r>
                      <m:r>
                        <a:rPr lang="en-US" altLang="en-US" sz="2700" b="0" i="1" baseline="-25000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d>
                            <m:dPr>
                              <m:begChr m:val="‖"/>
                              <m:endChr m:val="‖"/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𝐴𝑣</m:t>
                              </m:r>
                              <m:r>
                                <a:rPr lang="en-US" altLang="en-US" sz="2700" b="0" i="1" baseline="-25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</m:t>
                              </m:r>
                            </m:e>
                          </m:d>
                        </m:den>
                      </m:f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  <m:r>
                        <a:rPr lang="en-US" altLang="en-US" sz="2700" b="0" i="1" smtClean="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en-US" sz="2700" b="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sSub>
                            <m:sSubPr>
                              <m:ctrlP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altLang="en-US" sz="27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altLang="en-US" sz="2700" i="1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𝐴𝑣</m:t>
                      </m:r>
                      <m:r>
                        <a:rPr lang="en-US" altLang="en-US" sz="2700" i="1" baseline="-25000"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𝑖</m:t>
                      </m:r>
                    </m:oMath>
                  </m:oMathPara>
                </a14:m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And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𝐴𝑣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    (1 ≤ </a:t>
                </a:r>
                <a:r>
                  <a:rPr lang="en-US" altLang="en-US" sz="2700" i="1" dirty="0" err="1" smtClean="0">
                    <a:cs typeface="Times New Roman" panose="02020603050405020304" pitchFamily="18" charset="0"/>
                  </a:rPr>
                  <a:t>i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≤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)</a:t>
                </a: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Now extend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{u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u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r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}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 to an orthonormal basis 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{u</a:t>
                </a:r>
                <a:r>
                  <a:rPr lang="en-US" altLang="en-US" sz="2700" baseline="-25000" dirty="0">
                    <a:cs typeface="Times New Roman" panose="02020603050405020304" pitchFamily="18" charset="0"/>
                  </a:rPr>
                  <a:t>1</a:t>
                </a:r>
                <a:r>
                  <a:rPr lang="en-US" altLang="en-US" sz="2700" dirty="0">
                    <a:cs typeface="Times New Roman" panose="02020603050405020304" pitchFamily="18" charset="0"/>
                  </a:rPr>
                  <a:t>, . . . , 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baseline="-25000" dirty="0" smtClean="0">
                    <a:cs typeface="Times New Roman" panose="02020603050405020304" pitchFamily="18" charset="0"/>
                  </a:rPr>
                  <a:t>m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}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en-US" sz="270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altLang="en-US" sz="27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ℝ</m:t>
                        </m:r>
                      </m:e>
                      <m:sup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let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=[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. . .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𝑢𝑚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   and </a:t>
                </a: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=[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. . . 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𝑣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</m:t>
                    </m:r>
                  </m:oMath>
                </a14:m>
                <a:r>
                  <a:rPr lang="en-US" altLang="en-US" sz="2700" dirty="0">
                    <a:cs typeface="Times New Roman" panose="02020603050405020304" pitchFamily="18" charset="0"/>
                  </a:rPr>
                  <a:t> </a:t>
                </a: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marL="0" indent="0" algn="ctr" eaLnBrk="1" hangingPunct="1">
                  <a:buNone/>
                </a:pPr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By construction,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U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and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V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are orthogonal matrices.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4800" y="1295400"/>
                <a:ext cx="8534400" cy="5181600"/>
              </a:xfrm>
              <a:blipFill rotWithShape="0">
                <a:blip r:embed="rId3"/>
                <a:stretch>
                  <a:fillRect l="-1143" t="-1176" r="-1286" b="-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/>
          <p:cNvSpPr txBox="1"/>
          <p:nvPr/>
        </p:nvSpPr>
        <p:spPr>
          <a:xfrm>
            <a:off x="8077200" y="35052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n-lt"/>
              </a:rPr>
              <a:t>(4)</a:t>
            </a:r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01924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8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143000"/>
                <a:ext cx="85344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Also, from (4),</a:t>
                </a:r>
              </a:p>
              <a:p>
                <a:pPr marL="0" indent="0" algn="ctr" eaLnBrk="1" hangingPunct="1">
                  <a:buNone/>
                </a:pPr>
                <a14:m>
                  <m:oMath xmlns:m="http://schemas.openxmlformats.org/officeDocument/2006/math"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𝐴𝑉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𝐴𝑥</m:t>
                        </m:r>
                        <m:r>
                          <a:rPr lang="en-US" altLang="en-US" sz="2700" b="0" i="1" baseline="-2500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…  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𝐴𝑣𝑟</m:t>
                        </m:r>
                        <m:r>
                          <a:rPr lang="en-US" altLang="en-US" sz="27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 0 … 0</m:t>
                        </m:r>
                      </m:e>
                    </m:d>
                    <m:r>
                      <a:rPr lang="en-US" altLang="en-US" sz="27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=[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. . . 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𝑢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 0 . . . 0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]</a:t>
                </a:r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Let </a:t>
                </a:r>
                <a:r>
                  <a:rPr lang="en-US" altLang="en-US" sz="2700" i="1" dirty="0" smtClean="0">
                    <a:cs typeface="Times New Roman" panose="02020603050405020304" pitchFamily="18" charset="0"/>
                  </a:rPr>
                  <a:t>D</a:t>
                </a:r>
                <a:r>
                  <a:rPr lang="en-US" altLang="en-US" sz="2700" dirty="0" smtClean="0">
                    <a:cs typeface="Times New Roman" panose="02020603050405020304" pitchFamily="18" charset="0"/>
                  </a:rPr>
                  <a:t> be the diagonal matrix with diagonal entries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i="1" baseline="-25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,...,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𝜎</m:t>
                    </m:r>
                    <m:r>
                      <a:rPr lang="en-US" altLang="en-US" sz="2700" b="0" i="1" baseline="-2500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𝑟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, and let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l-GR" altLang="en-US" sz="270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en-US" sz="2700" dirty="0" smtClean="0">
                    <a:cs typeface="Times New Roman" panose="02020603050405020304" pitchFamily="18" charset="0"/>
                  </a:rPr>
                  <a:t>be as in (3) above. Then</a:t>
                </a: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700" dirty="0" smtClean="0">
                    <a:cs typeface="Times New Roman" panose="02020603050405020304" pitchFamily="18" charset="0"/>
                  </a:rPr>
                  <a:t>Since V is an orthogonal matrix, </a:t>
                </a:r>
                <a14:m>
                  <m:oMath xmlns:m="http://schemas.openxmlformats.org/officeDocument/2006/math">
                    <m:r>
                      <a:rPr lang="en-US" altLang="en-US" sz="27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𝑈</m:t>
                    </m:r>
                    <m:r>
                      <m:rPr>
                        <m:sty m:val="p"/>
                      </m:rPr>
                      <a:rPr lang="el-GR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Σ</m:t>
                    </m:r>
                    <m:r>
                      <a:rPr lang="en-US" altLang="en-US" sz="2700" i="1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en-US" sz="2700" i="1" baseline="3000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𝑇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𝐴𝑉𝑉𝑇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7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US" altLang="en-US" sz="2700" dirty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dirty="0" smtClean="0">
                  <a:cs typeface="Times New Roman" panose="02020603050405020304" pitchFamily="18" charset="0"/>
                </a:endParaRPr>
              </a:p>
              <a:p>
                <a:pPr eaLnBrk="1" hangingPunct="1"/>
                <a:endParaRPr lang="en-US" altLang="en-US" sz="2700" baseline="30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143000"/>
                <a:ext cx="8534400" cy="5181600"/>
              </a:xfrm>
              <a:blipFill rotWithShape="0">
                <a:blip r:embed="rId3"/>
                <a:stretch>
                  <a:fillRect l="-1214" t="-1176" b="-6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3048000"/>
            <a:ext cx="7071098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1897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29400" y="6307138"/>
            <a:ext cx="1905000" cy="474662"/>
          </a:xfrm>
          <a:noFill/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r"/>
            <a:r>
              <a:rPr lang="en-US" altLang="en-US" sz="1200" dirty="0">
                <a:latin typeface="Arial" panose="020B0604020202020204" pitchFamily="34" charset="0"/>
              </a:rPr>
              <a:t>Slide </a:t>
            </a:r>
            <a:r>
              <a:rPr lang="en-US" altLang="en-US" sz="1200" dirty="0" smtClean="0">
                <a:latin typeface="Arial" panose="020B0604020202020204" pitchFamily="34" charset="0"/>
              </a:rPr>
              <a:t>7.4- </a:t>
            </a:r>
            <a:fld id="{13CCF1D0-3A87-4DC6-85CD-0E9CC5054675}" type="slidenum">
              <a:rPr lang="en-US" altLang="en-US" sz="1200">
                <a:latin typeface="Arial" panose="020B0604020202020204" pitchFamily="34" charset="0"/>
              </a:rPr>
              <a:pPr algn="r"/>
              <a:t>9</a:t>
            </a:fld>
            <a:endParaRPr lang="en-CA" altLang="en-US" sz="1200" dirty="0">
              <a:latin typeface="Arial" panose="020B0604020202020204" pitchFamily="34" charset="0"/>
            </a:endParaRPr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1pPr>
            <a:lvl2pPr marL="742950" indent="-28575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2pPr>
            <a:lvl3pPr marL="11430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3pPr>
            <a:lvl4pPr marL="16002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4pPr>
            <a:lvl5pPr marL="2057400" indent="-228600" algn="ctr">
              <a:defRPr sz="2400">
                <a:solidFill>
                  <a:schemeClr val="tx1"/>
                </a:solidFill>
                <a:latin typeface="Bookshelf Symbol 2" pitchFamily="2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Bookshelf Symbol 2" pitchFamily="2" charset="2"/>
              </a:defRPr>
            </a:lvl9pPr>
          </a:lstStyle>
          <a:p>
            <a:pPr algn="l"/>
            <a:r>
              <a:rPr lang="en-US" altLang="en-US" sz="1200" dirty="0">
                <a:latin typeface="Arial" panose="020B0604020202020204" pitchFamily="34" charset="0"/>
              </a:rPr>
              <a:t> © </a:t>
            </a:r>
            <a:r>
              <a:rPr lang="en-US" altLang="en-US" sz="1200" dirty="0" smtClean="0">
                <a:latin typeface="Arial" panose="020B0604020202020204" pitchFamily="34" charset="0"/>
              </a:rPr>
              <a:t>2016 </a:t>
            </a:r>
            <a:r>
              <a:rPr lang="en-US" altLang="en-US" sz="1200" dirty="0">
                <a:latin typeface="Arial" panose="020B0604020202020204" pitchFamily="34" charset="0"/>
              </a:rPr>
              <a:t>Pearson Education, Inc.</a:t>
            </a: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THE </a:t>
            </a:r>
            <a:r>
              <a:rPr lang="en-US" altLang="en-US" smtClean="0"/>
              <a:t>SINGULAR VALUE DECOMPOSITION</a:t>
            </a:r>
            <a:endParaRPr lang="en-US" altLang="en-US" dirty="0" smtClean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16424" name="Rectangle 8"/>
              <p:cNvSpPr>
                <a:spLocks noGrp="1" noChangeArrowheads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</p:spPr>
            <p:txBody>
              <a:bodyPr/>
              <a:lstStyle/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Example 3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 Use the results of Examples 1 and 2 to construct a singular value decomposition of </a:t>
                </a:r>
                <a14:m>
                  <m:oMath xmlns:m="http://schemas.openxmlformats.org/officeDocument/2006/math"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𝐴</m:t>
                    </m:r>
                    <m:r>
                      <a:rPr lang="en-US" altLang="en-US" sz="26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altLang="en-US" sz="26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3"/>
                                  <m:mcJc m:val="center"/>
                                </m:mcPr>
                              </m:mc>
                            </m:mcs>
                            <m:ctrlPr>
                              <a:rPr lang="en-US" altLang="en-US" sz="2600" b="0" i="1" smtClean="0"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4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11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14</m:t>
                              </m:r>
                            </m:e>
                          </m:mr>
                          <m:mr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8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7</m:t>
                              </m:r>
                            </m:e>
                            <m:e>
                              <m:r>
                                <a:rPr lang="en-US" altLang="en-US" sz="2600" b="0" i="1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−2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en-US" sz="2600" dirty="0" smtClean="0">
                    <a:cs typeface="Times New Roman" panose="02020603050405020304" pitchFamily="18" charset="0"/>
                  </a:rPr>
                  <a:t>.</a:t>
                </a:r>
              </a:p>
              <a:p>
                <a:pPr eaLnBrk="1" hangingPunct="1"/>
                <a:endParaRPr lang="en-US" altLang="en-US" sz="2600" dirty="0">
                  <a:cs typeface="Times New Roman" panose="02020603050405020304" pitchFamily="18" charset="0"/>
                </a:endParaRPr>
              </a:p>
              <a:p>
                <a:pPr eaLnBrk="1" hangingPunct="1"/>
                <a:r>
                  <a:rPr lang="en-US" altLang="en-US" sz="2600" b="1" dirty="0" smtClean="0">
                    <a:cs typeface="Times New Roman" panose="02020603050405020304" pitchFamily="18" charset="0"/>
                  </a:rPr>
                  <a:t>Solution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  A construction can be divided into three steps.</a:t>
                </a:r>
              </a:p>
              <a:p>
                <a:pPr eaLnBrk="1" hangingPunct="1"/>
                <a:r>
                  <a:rPr lang="en-US" altLang="en-US" sz="2600" b="1" i="1" dirty="0" smtClean="0">
                    <a:solidFill>
                      <a:srgbClr val="C00000"/>
                    </a:solidFill>
                    <a:cs typeface="Times New Roman" panose="02020603050405020304" pitchFamily="18" charset="0"/>
                  </a:rPr>
                  <a:t>Step 1</a:t>
                </a:r>
                <a:r>
                  <a:rPr lang="en-US" altLang="en-US" sz="2600" b="1" i="1" dirty="0" smtClean="0">
                    <a:cs typeface="Times New Roman" panose="02020603050405020304" pitchFamily="18" charset="0"/>
                  </a:rPr>
                  <a:t>. Find an orthogonal diagonalization of A</a:t>
                </a:r>
                <a:r>
                  <a:rPr lang="en-US" altLang="en-US" sz="2600" b="1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b="1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. That is, find the eigenvalues of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and a corresponding orthonormal set of eigenvectors. If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had only two columns, the calculations could be done by hand. Larger matrices usually require a matrix program. However, for the matrix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here, the </a:t>
                </a:r>
                <a:r>
                  <a:rPr lang="en-US" altLang="en-US" sz="2600" dirty="0" err="1" smtClean="0">
                    <a:cs typeface="Times New Roman" panose="02020603050405020304" pitchFamily="18" charset="0"/>
                  </a:rPr>
                  <a:t>eigendata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for 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i="1" baseline="30000" dirty="0" smtClean="0">
                    <a:cs typeface="Times New Roman" panose="02020603050405020304" pitchFamily="18" charset="0"/>
                  </a:rPr>
                  <a:t>T</a:t>
                </a:r>
                <a:r>
                  <a:rPr lang="en-US" altLang="en-US" sz="2600" i="1" dirty="0" smtClean="0">
                    <a:cs typeface="Times New Roman" panose="02020603050405020304" pitchFamily="18" charset="0"/>
                  </a:rPr>
                  <a:t>A</a:t>
                </a:r>
                <a:r>
                  <a:rPr lang="en-US" altLang="en-US" sz="2600" dirty="0" smtClean="0">
                    <a:cs typeface="Times New Roman" panose="02020603050405020304" pitchFamily="18" charset="0"/>
                  </a:rPr>
                  <a:t> are provided in Example 2. </a:t>
                </a:r>
              </a:p>
              <a:p>
                <a:pPr eaLnBrk="1" hangingPunct="1"/>
                <a:endParaRPr lang="en-US" altLang="en-US" sz="2600" baseline="30000" dirty="0"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16424" name="Rectangle 8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28600" y="1371600"/>
                <a:ext cx="8610600" cy="5181600"/>
              </a:xfrm>
              <a:blipFill rotWithShape="0">
                <a:blip r:embed="rId3"/>
                <a:stretch>
                  <a:fillRect l="-1133" t="-1059" r="-19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619896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ends">
  <a:themeElements>
    <a:clrScheme name="Blends 2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Arial Narrow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ookshelf Symbol 2" pitchFamily="2" charset="2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18722</TotalTime>
  <Words>935</Words>
  <Application>Microsoft Office PowerPoint</Application>
  <PresentationFormat>On-screen Show (4:3)</PresentationFormat>
  <Paragraphs>142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Bookshelf Symbol 2</vt:lpstr>
      <vt:lpstr>Cambria Math</vt:lpstr>
      <vt:lpstr>Symbol</vt:lpstr>
      <vt:lpstr>Times New Roman</vt:lpstr>
      <vt:lpstr>Wingdings</vt:lpstr>
      <vt:lpstr>Blends</vt:lpstr>
      <vt:lpstr>Symmetric Matrices and Quadratic Forms</vt:lpstr>
      <vt:lpstr>THE SINGULAR VALUES OF AN m×n MATRIX</vt:lpstr>
      <vt:lpstr>THE SINGULAR VALUES OF AN m×n MATRIX</vt:lpstr>
      <vt:lpstr>THE SINGULAR VALUES OF AN m×n MATRIX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  <vt:lpstr>THE SINGULAR VALUE DECOMPOSITION</vt:lpstr>
    </vt:vector>
  </TitlesOfParts>
  <Company>© 2012 Pearson Education, Inc. All rights reserved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>Linear Algebra and Its Applications</dc:subject>
  <dc:creator>David C. Lay</dc:creator>
  <cp:lastModifiedBy>Kristen Arnold</cp:lastModifiedBy>
  <cp:revision>1077</cp:revision>
  <dcterms:created xsi:type="dcterms:W3CDTF">2005-10-22T18:34:54Z</dcterms:created>
  <dcterms:modified xsi:type="dcterms:W3CDTF">2015-06-07T19:02:13Z</dcterms:modified>
</cp:coreProperties>
</file>