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9" r:id="rId1"/>
  </p:sldMasterIdLst>
  <p:notesMasterIdLst>
    <p:notesMasterId r:id="rId21"/>
  </p:notesMasterIdLst>
  <p:sldIdLst>
    <p:sldId id="424" r:id="rId2"/>
    <p:sldId id="362" r:id="rId3"/>
    <p:sldId id="425" r:id="rId4"/>
    <p:sldId id="426" r:id="rId5"/>
    <p:sldId id="427" r:id="rId6"/>
    <p:sldId id="428" r:id="rId7"/>
    <p:sldId id="429" r:id="rId8"/>
    <p:sldId id="430" r:id="rId9"/>
    <p:sldId id="431" r:id="rId10"/>
    <p:sldId id="432" r:id="rId11"/>
    <p:sldId id="433" r:id="rId12"/>
    <p:sldId id="434" r:id="rId13"/>
    <p:sldId id="435" r:id="rId14"/>
    <p:sldId id="436" r:id="rId15"/>
    <p:sldId id="437" r:id="rId16"/>
    <p:sldId id="438" r:id="rId17"/>
    <p:sldId id="439" r:id="rId18"/>
    <p:sldId id="440" r:id="rId19"/>
    <p:sldId id="441" r:id="rId20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96">
          <p15:clr>
            <a:srgbClr val="A4A3A4"/>
          </p15:clr>
        </p15:guide>
        <p15:guide id="2" orient="horz" pos="3888">
          <p15:clr>
            <a:srgbClr val="A4A3A4"/>
          </p15:clr>
        </p15:guide>
        <p15:guide id="3" pos="288">
          <p15:clr>
            <a:srgbClr val="A4A3A4"/>
          </p15:clr>
        </p15:guide>
        <p15:guide id="4" pos="547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77C97"/>
    <a:srgbClr val="D7791B"/>
    <a:srgbClr val="4C7816"/>
    <a:srgbClr val="528218"/>
    <a:srgbClr val="B6CEAA"/>
    <a:srgbClr val="ADC8A0"/>
    <a:srgbClr val="CD8019"/>
    <a:srgbClr val="00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16" autoAdjust="0"/>
    <p:restoredTop sz="95512" autoAdjust="0"/>
  </p:normalViewPr>
  <p:slideViewPr>
    <p:cSldViewPr>
      <p:cViewPr varScale="1">
        <p:scale>
          <a:sx n="55" d="100"/>
          <a:sy n="55" d="100"/>
        </p:scale>
        <p:origin x="72" y="486"/>
      </p:cViewPr>
      <p:guideLst>
        <p:guide orient="horz" pos="1296"/>
        <p:guide orient="horz" pos="3888"/>
        <p:guide pos="288"/>
        <p:guide pos="54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35.wmf"/><Relationship Id="rId2" Type="http://schemas.openxmlformats.org/officeDocument/2006/relationships/image" Target="../media/image34.wmf"/><Relationship Id="rId1" Type="http://schemas.openxmlformats.org/officeDocument/2006/relationships/image" Target="../media/image33.wmf"/><Relationship Id="rId5" Type="http://schemas.openxmlformats.org/officeDocument/2006/relationships/image" Target="../media/image37.wmf"/><Relationship Id="rId4" Type="http://schemas.openxmlformats.org/officeDocument/2006/relationships/image" Target="../media/image36.w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9.wmf"/><Relationship Id="rId1" Type="http://schemas.openxmlformats.org/officeDocument/2006/relationships/image" Target="../media/image38.w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2.wmf"/><Relationship Id="rId1" Type="http://schemas.openxmlformats.org/officeDocument/2006/relationships/image" Target="../media/image41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50.wmf"/><Relationship Id="rId2" Type="http://schemas.openxmlformats.org/officeDocument/2006/relationships/image" Target="../media/image49.wmf"/><Relationship Id="rId1" Type="http://schemas.openxmlformats.org/officeDocument/2006/relationships/image" Target="../media/image48.wmf"/><Relationship Id="rId6" Type="http://schemas.openxmlformats.org/officeDocument/2006/relationships/image" Target="../media/image53.wmf"/><Relationship Id="rId5" Type="http://schemas.openxmlformats.org/officeDocument/2006/relationships/image" Target="../media/image52.wmf"/><Relationship Id="rId4" Type="http://schemas.openxmlformats.org/officeDocument/2006/relationships/image" Target="../media/image51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w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56.wmf"/><Relationship Id="rId1" Type="http://schemas.openxmlformats.org/officeDocument/2006/relationships/image" Target="../media/image55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20.wmf"/><Relationship Id="rId1" Type="http://schemas.openxmlformats.org/officeDocument/2006/relationships/image" Target="../media/image19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image" Target="../media/image22.wmf"/><Relationship Id="rId1" Type="http://schemas.openxmlformats.org/officeDocument/2006/relationships/image" Target="../media/image21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image" Target="../media/image26.wmf"/><Relationship Id="rId1" Type="http://schemas.openxmlformats.org/officeDocument/2006/relationships/image" Target="../media/image25.wmf"/><Relationship Id="rId6" Type="http://schemas.openxmlformats.org/officeDocument/2006/relationships/image" Target="../media/image30.wmf"/><Relationship Id="rId5" Type="http://schemas.openxmlformats.org/officeDocument/2006/relationships/image" Target="../media/image29.wmf"/><Relationship Id="rId4" Type="http://schemas.openxmlformats.org/officeDocument/2006/relationships/image" Target="../media/image28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32.wmf"/><Relationship Id="rId1" Type="http://schemas.openxmlformats.org/officeDocument/2006/relationships/image" Target="../media/image3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 smtClean="0"/>
              <a:t>Click to edit Master text styles</a:t>
            </a:r>
          </a:p>
          <a:p>
            <a:pPr lvl="1"/>
            <a:r>
              <a:rPr lang="en-US" altLang="en-US" noProof="0" smtClean="0"/>
              <a:t>Second level</a:t>
            </a:r>
          </a:p>
          <a:p>
            <a:pPr lvl="2"/>
            <a:r>
              <a:rPr lang="en-US" altLang="en-US" noProof="0" smtClean="0"/>
              <a:t>Third level</a:t>
            </a:r>
          </a:p>
          <a:p>
            <a:pPr lvl="3"/>
            <a:r>
              <a:rPr lang="en-US" altLang="en-US" noProof="0" smtClean="0"/>
              <a:t>Fourth level</a:t>
            </a:r>
          </a:p>
          <a:p>
            <a:pPr lvl="4"/>
            <a:r>
              <a:rPr lang="en-US" alt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7FB5E07C-2BAF-4379-B285-FB7CFF13FB7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36099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C299EF10-6E89-4484-A2B4-385A27A82BB7}" type="slidenum">
              <a:rPr lang="en-US" altLang="en-US" sz="1200">
                <a:latin typeface="Arial" panose="020B0604020202020204" pitchFamily="34" charset="0"/>
              </a:rPr>
              <a:pPr algn="r"/>
              <a:t>1</a:t>
            </a:fld>
            <a:endParaRPr lang="en-US" altLang="en-US" sz="1200">
              <a:latin typeface="Arial" panose="020B0604020202020204" pitchFamily="34" charset="0"/>
            </a:endParaRPr>
          </a:p>
        </p:txBody>
      </p:sp>
      <p:sp>
        <p:nvSpPr>
          <p:cNvPr id="5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6886401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7CD569D-A745-42E6-97D6-692A05649F85}" type="slidenum">
              <a:rPr lang="en-US" altLang="en-US" sz="1200">
                <a:latin typeface="Arial" panose="020B0604020202020204" pitchFamily="34" charset="0"/>
              </a:rPr>
              <a:pPr algn="r"/>
              <a:t>2</a:t>
            </a:fld>
            <a:endParaRPr lang="en-US" altLang="en-US" sz="120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6653408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pearson_ppt_logo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292850"/>
            <a:ext cx="129540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Line 12"/>
          <p:cNvSpPr>
            <a:spLocks noChangeShapeType="1"/>
          </p:cNvSpPr>
          <p:nvPr userDrawn="1"/>
        </p:nvSpPr>
        <p:spPr bwMode="auto">
          <a:xfrm>
            <a:off x="0" y="2667000"/>
            <a:ext cx="4953000" cy="0"/>
          </a:xfrm>
          <a:prstGeom prst="line">
            <a:avLst/>
          </a:prstGeom>
          <a:noFill/>
          <a:ln w="12700">
            <a:solidFill>
              <a:srgbClr val="077C9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ext Box 14" descr="Pink tissue paper"/>
          <p:cNvSpPr txBox="1">
            <a:spLocks noChangeArrowheads="1"/>
          </p:cNvSpPr>
          <p:nvPr userDrawn="1"/>
        </p:nvSpPr>
        <p:spPr bwMode="auto">
          <a:xfrm>
            <a:off x="533400" y="304800"/>
            <a:ext cx="533400" cy="731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 r:embed="rId3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en-US" sz="4200" b="1">
                <a:solidFill>
                  <a:srgbClr val="4C7816"/>
                </a:solidFill>
                <a:latin typeface="Arial" panose="020B0604020202020204" pitchFamily="34" charset="0"/>
              </a:rPr>
              <a:t>7</a:t>
            </a:r>
          </a:p>
        </p:txBody>
      </p:sp>
      <p:sp>
        <p:nvSpPr>
          <p:cNvPr id="7" name="Text Box 15" descr="Pink tissue paper"/>
          <p:cNvSpPr txBox="1">
            <a:spLocks noChangeArrowheads="1"/>
          </p:cNvSpPr>
          <p:nvPr userDrawn="1"/>
        </p:nvSpPr>
        <p:spPr bwMode="auto">
          <a:xfrm>
            <a:off x="304800" y="2057400"/>
            <a:ext cx="838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 r:embed="rId3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3200" b="1">
                <a:solidFill>
                  <a:srgbClr val="CD8019"/>
                </a:solidFill>
                <a:latin typeface="Arial" panose="020B0604020202020204" pitchFamily="34" charset="0"/>
              </a:rPr>
              <a:t>7.2</a:t>
            </a:r>
          </a:p>
        </p:txBody>
      </p:sp>
      <p:sp>
        <p:nvSpPr>
          <p:cNvPr id="8" name="Line 21"/>
          <p:cNvSpPr>
            <a:spLocks noChangeShapeType="1"/>
          </p:cNvSpPr>
          <p:nvPr userDrawn="1"/>
        </p:nvSpPr>
        <p:spPr bwMode="auto">
          <a:xfrm rot="5400000" flipH="1">
            <a:off x="4572000" y="-4343400"/>
            <a:ext cx="0" cy="9144000"/>
          </a:xfrm>
          <a:prstGeom prst="line">
            <a:avLst/>
          </a:prstGeom>
          <a:noFill/>
          <a:ln w="63500">
            <a:solidFill>
              <a:srgbClr val="077C9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Line 23"/>
          <p:cNvSpPr>
            <a:spLocks noChangeShapeType="1"/>
          </p:cNvSpPr>
          <p:nvPr userDrawn="1"/>
        </p:nvSpPr>
        <p:spPr bwMode="auto">
          <a:xfrm rot="5400000" flipH="1">
            <a:off x="762000" y="701675"/>
            <a:ext cx="0" cy="609600"/>
          </a:xfrm>
          <a:prstGeom prst="line">
            <a:avLst/>
          </a:prstGeom>
          <a:noFill/>
          <a:ln w="38100">
            <a:solidFill>
              <a:srgbClr val="B6CEA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Line 24"/>
          <p:cNvSpPr>
            <a:spLocks noChangeShapeType="1"/>
          </p:cNvSpPr>
          <p:nvPr userDrawn="1"/>
        </p:nvSpPr>
        <p:spPr bwMode="auto">
          <a:xfrm rot="16200000" flipH="1" flipV="1">
            <a:off x="-19050" y="495300"/>
            <a:ext cx="990600" cy="0"/>
          </a:xfrm>
          <a:prstGeom prst="line">
            <a:avLst/>
          </a:prstGeom>
          <a:noFill/>
          <a:ln w="38100">
            <a:solidFill>
              <a:srgbClr val="B6CEA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" name="Freeform 31"/>
          <p:cNvSpPr>
            <a:spLocks/>
          </p:cNvSpPr>
          <p:nvPr userDrawn="1"/>
        </p:nvSpPr>
        <p:spPr bwMode="auto">
          <a:xfrm>
            <a:off x="0" y="2057400"/>
            <a:ext cx="1143000" cy="609600"/>
          </a:xfrm>
          <a:custGeom>
            <a:avLst/>
            <a:gdLst>
              <a:gd name="T0" fmla="*/ 0 w 96"/>
              <a:gd name="T1" fmla="*/ 0 h 192"/>
              <a:gd name="T2" fmla="*/ 1143000 w 96"/>
              <a:gd name="T3" fmla="*/ 0 h 192"/>
              <a:gd name="T4" fmla="*/ 1143000 w 96"/>
              <a:gd name="T5" fmla="*/ 609600 h 19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96" h="192">
                <a:moveTo>
                  <a:pt x="0" y="0"/>
                </a:moveTo>
                <a:lnTo>
                  <a:pt x="96" y="0"/>
                </a:lnTo>
                <a:lnTo>
                  <a:pt x="96" y="192"/>
                </a:lnTo>
              </a:path>
            </a:pathLst>
          </a:custGeom>
          <a:noFill/>
          <a:ln w="12700" cap="flat" cmpd="sng">
            <a:solidFill>
              <a:srgbClr val="077C97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CC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05200" name="Rectangle 16"/>
          <p:cNvSpPr>
            <a:spLocks noGrp="1" noChangeArrowheads="1"/>
          </p:cNvSpPr>
          <p:nvPr>
            <p:ph type="ctrTitle" sz="quarter"/>
          </p:nvPr>
        </p:nvSpPr>
        <p:spPr>
          <a:xfrm>
            <a:off x="1219200" y="609600"/>
            <a:ext cx="5943600" cy="1295400"/>
          </a:xfrm>
        </p:spPr>
        <p:txBody>
          <a:bodyPr anchor="t"/>
          <a:lstStyle>
            <a:lvl1pPr>
              <a:defRPr sz="3600">
                <a:latin typeface="Times New Roman" panose="02020603050405020304" pitchFamily="18" charset="0"/>
              </a:defRPr>
            </a:lvl1pPr>
          </a:lstStyle>
          <a:p>
            <a:pPr lvl="0"/>
            <a:r>
              <a:rPr lang="en-US" altLang="en-US" noProof="0" smtClean="0"/>
              <a:t>Click to edit Master title style</a:t>
            </a:r>
          </a:p>
        </p:txBody>
      </p:sp>
      <p:sp>
        <p:nvSpPr>
          <p:cNvPr id="605201" name="Rectangle 1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57200" y="2819400"/>
            <a:ext cx="4495800" cy="33528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 sz="2800">
                <a:solidFill>
                  <a:srgbClr val="077C97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altLang="en-US" noProof="0" smtClean="0"/>
              <a:t>Click to edit Master subtitle style</a:t>
            </a:r>
          </a:p>
        </p:txBody>
      </p:sp>
      <p:sp>
        <p:nvSpPr>
          <p:cNvPr id="13" name="Footer Placeholder 9"/>
          <p:cNvSpPr>
            <a:spLocks noGrp="1"/>
          </p:cNvSpPr>
          <p:nvPr>
            <p:ph type="ftr" sz="quarter" idx="10"/>
          </p:nvPr>
        </p:nvSpPr>
        <p:spPr>
          <a:xfrm>
            <a:off x="1752600" y="6305550"/>
            <a:ext cx="69342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3339" y="2285999"/>
            <a:ext cx="2943461" cy="3717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311074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7.2- </a:t>
            </a:r>
            <a:fld id="{5B90D82C-6186-4EFB-B1E5-9C3F4108D5FE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377361982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0"/>
            <a:ext cx="2057400" cy="6172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0"/>
            <a:ext cx="6019800" cy="6172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7.2- </a:t>
            </a:r>
            <a:fld id="{B36EF3A3-7274-446D-A322-4478C14E535E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3351298830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7.2- </a:t>
            </a:r>
            <a:fld id="{3A616FF8-4824-47BF-9ECA-3DA754F2EBB1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4222922129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7.2- </a:t>
            </a:r>
            <a:fld id="{7F4C07A8-0E20-4DE4-B8D7-11BD392AE0D6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2609320993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7.2- </a:t>
            </a:r>
            <a:fld id="{E7A3028C-F452-416A-9823-07A88C6D6745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851537470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7.2- </a:t>
            </a:r>
            <a:fld id="{1FE03FA3-5DCC-4136-B3D9-3C82696E01E1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8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3202803440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7.2- </a:t>
            </a:r>
            <a:fld id="{C6E7730E-322C-439D-BC60-7B96061016F5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4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2572753219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7.2- </a:t>
            </a:r>
            <a:fld id="{4D484FD9-3FCB-4B1B-A1D7-F91A615B5FBC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3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054528119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7.2- </a:t>
            </a:r>
            <a:fld id="{94F29B5F-A933-4003-9D0C-617F6191B02F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2057177727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7.2- </a:t>
            </a:r>
            <a:fld id="{DE77DAB6-86EA-4D63-A991-A1F351CC5409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64626764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586" name="Rectangle 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307138"/>
            <a:ext cx="1905000" cy="474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b="1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US" altLang="en-US"/>
              <a:t>Slide 7.2- </a:t>
            </a:r>
            <a:fld id="{BA487EA8-18CA-4F83-B0EF-F5C8727160BA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1027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0"/>
            <a:ext cx="82296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457200" y="6305550"/>
            <a:ext cx="6324600" cy="47625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buFont typeface="Symbol" panose="05050102010706020507" pitchFamily="18" charset="2"/>
              <a:buNone/>
              <a:defRPr sz="1200" smtClean="0">
                <a:latin typeface="Arial" panose="020B0604020202020204" pitchFamily="34" charset="0"/>
                <a:sym typeface="Symbol" panose="05050102010706020507" pitchFamily="18" charset="2"/>
              </a:defRPr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  <p:sp>
        <p:nvSpPr>
          <p:cNvPr id="1030" name="Line 13"/>
          <p:cNvSpPr>
            <a:spLocks noChangeShapeType="1"/>
          </p:cNvSpPr>
          <p:nvPr userDrawn="1"/>
        </p:nvSpPr>
        <p:spPr bwMode="auto">
          <a:xfrm rot="5400000" flipH="1">
            <a:off x="4572000" y="-3505200"/>
            <a:ext cx="0" cy="9144000"/>
          </a:xfrm>
          <a:prstGeom prst="line">
            <a:avLst/>
          </a:prstGeom>
          <a:noFill/>
          <a:ln w="63500">
            <a:solidFill>
              <a:srgbClr val="077C9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</p:sldLayoutIdLst>
  <p:transition spd="med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kern="1200">
          <a:solidFill>
            <a:srgbClr val="077C97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32.wmf"/><Relationship Id="rId5" Type="http://schemas.openxmlformats.org/officeDocument/2006/relationships/oleObject" Target="../embeddings/oleObject26.bin"/><Relationship Id="rId4" Type="http://schemas.openxmlformats.org/officeDocument/2006/relationships/image" Target="../media/image31.w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wmf"/><Relationship Id="rId3" Type="http://schemas.openxmlformats.org/officeDocument/2006/relationships/oleObject" Target="../embeddings/oleObject27.bin"/><Relationship Id="rId7" Type="http://schemas.openxmlformats.org/officeDocument/2006/relationships/oleObject" Target="../embeddings/oleObject29.bin"/><Relationship Id="rId12" Type="http://schemas.openxmlformats.org/officeDocument/2006/relationships/image" Target="../media/image37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34.wmf"/><Relationship Id="rId11" Type="http://schemas.openxmlformats.org/officeDocument/2006/relationships/oleObject" Target="../embeddings/oleObject31.bin"/><Relationship Id="rId5" Type="http://schemas.openxmlformats.org/officeDocument/2006/relationships/oleObject" Target="../embeddings/oleObject28.bin"/><Relationship Id="rId10" Type="http://schemas.openxmlformats.org/officeDocument/2006/relationships/image" Target="../media/image36.wmf"/><Relationship Id="rId4" Type="http://schemas.openxmlformats.org/officeDocument/2006/relationships/image" Target="../media/image33.wmf"/><Relationship Id="rId9" Type="http://schemas.openxmlformats.org/officeDocument/2006/relationships/oleObject" Target="../embeddings/oleObject30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2.bin"/><Relationship Id="rId7" Type="http://schemas.openxmlformats.org/officeDocument/2006/relationships/image" Target="../media/image40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39.wmf"/><Relationship Id="rId5" Type="http://schemas.openxmlformats.org/officeDocument/2006/relationships/oleObject" Target="../embeddings/oleObject33.bin"/><Relationship Id="rId4" Type="http://schemas.openxmlformats.org/officeDocument/2006/relationships/image" Target="../media/image38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7" Type="http://schemas.openxmlformats.org/officeDocument/2006/relationships/image" Target="../media/image42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35.bin"/><Relationship Id="rId5" Type="http://schemas.openxmlformats.org/officeDocument/2006/relationships/image" Target="../media/image41.wmf"/><Relationship Id="rId4" Type="http://schemas.openxmlformats.org/officeDocument/2006/relationships/oleObject" Target="../embeddings/oleObject34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46.png"/><Relationship Id="rId5" Type="http://schemas.openxmlformats.org/officeDocument/2006/relationships/image" Target="../media/image44.wmf"/><Relationship Id="rId4" Type="http://schemas.openxmlformats.org/officeDocument/2006/relationships/oleObject" Target="../embeddings/oleObject36.bin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wmf"/><Relationship Id="rId13" Type="http://schemas.openxmlformats.org/officeDocument/2006/relationships/oleObject" Target="../embeddings/oleObject42.bin"/><Relationship Id="rId3" Type="http://schemas.openxmlformats.org/officeDocument/2006/relationships/oleObject" Target="../embeddings/oleObject37.bin"/><Relationship Id="rId7" Type="http://schemas.openxmlformats.org/officeDocument/2006/relationships/oleObject" Target="../embeddings/oleObject39.bin"/><Relationship Id="rId12" Type="http://schemas.openxmlformats.org/officeDocument/2006/relationships/image" Target="../media/image52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49.wmf"/><Relationship Id="rId11" Type="http://schemas.openxmlformats.org/officeDocument/2006/relationships/oleObject" Target="../embeddings/oleObject41.bin"/><Relationship Id="rId5" Type="http://schemas.openxmlformats.org/officeDocument/2006/relationships/oleObject" Target="../embeddings/oleObject38.bin"/><Relationship Id="rId10" Type="http://schemas.openxmlformats.org/officeDocument/2006/relationships/image" Target="../media/image51.wmf"/><Relationship Id="rId4" Type="http://schemas.openxmlformats.org/officeDocument/2006/relationships/image" Target="../media/image48.wmf"/><Relationship Id="rId9" Type="http://schemas.openxmlformats.org/officeDocument/2006/relationships/oleObject" Target="../embeddings/oleObject40.bin"/><Relationship Id="rId14" Type="http://schemas.openxmlformats.org/officeDocument/2006/relationships/image" Target="../media/image53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4" Type="http://schemas.openxmlformats.org/officeDocument/2006/relationships/image" Target="../media/image54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56.wmf"/><Relationship Id="rId5" Type="http://schemas.openxmlformats.org/officeDocument/2006/relationships/oleObject" Target="../embeddings/oleObject45.bin"/><Relationship Id="rId4" Type="http://schemas.openxmlformats.org/officeDocument/2006/relationships/image" Target="../media/image55.w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4" Type="http://schemas.openxmlformats.org/officeDocument/2006/relationships/image" Target="../media/image57.w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wmf"/><Relationship Id="rId3" Type="http://schemas.openxmlformats.org/officeDocument/2006/relationships/notesSlide" Target="../notesSlides/notesSlide2.xml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oleObject" Target="../embeddings/oleObject3.bin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8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7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3" Type="http://schemas.openxmlformats.org/officeDocument/2006/relationships/oleObject" Target="../embeddings/oleObject6.bin"/><Relationship Id="rId7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1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10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4.w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13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.bin"/><Relationship Id="rId3" Type="http://schemas.openxmlformats.org/officeDocument/2006/relationships/image" Target="../media/image18.png"/><Relationship Id="rId7" Type="http://schemas.openxmlformats.org/officeDocument/2006/relationships/image" Target="../media/image16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2.bin"/><Relationship Id="rId5" Type="http://schemas.openxmlformats.org/officeDocument/2006/relationships/image" Target="../media/image15.wmf"/><Relationship Id="rId4" Type="http://schemas.openxmlformats.org/officeDocument/2006/relationships/oleObject" Target="../embeddings/oleObject11.bin"/><Relationship Id="rId9" Type="http://schemas.openxmlformats.org/officeDocument/2006/relationships/image" Target="../media/image17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20.wmf"/><Relationship Id="rId5" Type="http://schemas.openxmlformats.org/officeDocument/2006/relationships/oleObject" Target="../embeddings/oleObject15.bin"/><Relationship Id="rId4" Type="http://schemas.openxmlformats.org/officeDocument/2006/relationships/image" Target="../media/image19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8.bin"/><Relationship Id="rId3" Type="http://schemas.openxmlformats.org/officeDocument/2006/relationships/image" Target="../media/image24.png"/><Relationship Id="rId7" Type="http://schemas.openxmlformats.org/officeDocument/2006/relationships/image" Target="../media/image22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17.bin"/><Relationship Id="rId5" Type="http://schemas.openxmlformats.org/officeDocument/2006/relationships/image" Target="../media/image21.wmf"/><Relationship Id="rId4" Type="http://schemas.openxmlformats.org/officeDocument/2006/relationships/oleObject" Target="../embeddings/oleObject16.bin"/><Relationship Id="rId9" Type="http://schemas.openxmlformats.org/officeDocument/2006/relationships/image" Target="../media/image23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wmf"/><Relationship Id="rId13" Type="http://schemas.openxmlformats.org/officeDocument/2006/relationships/oleObject" Target="../embeddings/oleObject24.bin"/><Relationship Id="rId3" Type="http://schemas.openxmlformats.org/officeDocument/2006/relationships/oleObject" Target="../embeddings/oleObject19.bin"/><Relationship Id="rId7" Type="http://schemas.openxmlformats.org/officeDocument/2006/relationships/oleObject" Target="../embeddings/oleObject21.bin"/><Relationship Id="rId12" Type="http://schemas.openxmlformats.org/officeDocument/2006/relationships/image" Target="../media/image29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26.wmf"/><Relationship Id="rId11" Type="http://schemas.openxmlformats.org/officeDocument/2006/relationships/oleObject" Target="../embeddings/oleObject23.bin"/><Relationship Id="rId5" Type="http://schemas.openxmlformats.org/officeDocument/2006/relationships/oleObject" Target="../embeddings/oleObject20.bin"/><Relationship Id="rId10" Type="http://schemas.openxmlformats.org/officeDocument/2006/relationships/image" Target="../media/image28.wmf"/><Relationship Id="rId4" Type="http://schemas.openxmlformats.org/officeDocument/2006/relationships/image" Target="../media/image25.wmf"/><Relationship Id="rId9" Type="http://schemas.openxmlformats.org/officeDocument/2006/relationships/oleObject" Target="../embeddings/oleObject22.bin"/><Relationship Id="rId14" Type="http://schemas.openxmlformats.org/officeDocument/2006/relationships/image" Target="../media/image30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Footer Placeholder 9"/>
          <p:cNvSpPr>
            <a:spLocks noGrp="1"/>
          </p:cNvSpPr>
          <p:nvPr>
            <p:ph type="ftr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Symmetric Matrices and Quadratic Forms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QUADRATIC FORMS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7.2- </a:t>
            </a:r>
            <a:fld id="{78BF7433-3CE0-48DE-9BC5-27D627B167BF}" type="slidenum">
              <a:rPr lang="en-US" altLang="en-US" sz="1200">
                <a:latin typeface="Arial" panose="020B0604020202020204" pitchFamily="34" charset="0"/>
              </a:rPr>
              <a:pPr algn="r"/>
              <a:t>10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5363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1536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CHANGE OF VARIBALE IN A QUADRATIC FORM</a:t>
            </a:r>
          </a:p>
        </p:txBody>
      </p:sp>
      <p:sp>
        <p:nvSpPr>
          <p:cNvPr id="7454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295400"/>
            <a:ext cx="8763000" cy="5029200"/>
          </a:xfrm>
        </p:spPr>
        <p:txBody>
          <a:bodyPr/>
          <a:lstStyle/>
          <a:p>
            <a:pPr eaLnBrk="1" hangingPunct="1"/>
            <a:r>
              <a:rPr lang="en-US" altLang="en-US" sz="2800" dirty="0" smtClean="0"/>
              <a:t>Then </a:t>
            </a:r>
          </a:p>
          <a:p>
            <a:pPr eaLnBrk="1" hangingPunct="1"/>
            <a:endParaRPr lang="en-US" altLang="en-US" sz="2800" dirty="0" smtClean="0"/>
          </a:p>
          <a:p>
            <a:pPr eaLnBrk="1" hangingPunct="1"/>
            <a:endParaRPr lang="en-US" altLang="en-US" sz="2800" dirty="0" smtClean="0"/>
          </a:p>
          <a:p>
            <a:pPr eaLnBrk="1" hangingPunct="1"/>
            <a:endParaRPr lang="en-US" altLang="en-US" sz="2800" dirty="0" smtClean="0"/>
          </a:p>
          <a:p>
            <a:pPr eaLnBrk="1" hangingPunct="1"/>
            <a:endParaRPr lang="en-US" altLang="en-US" sz="2800" dirty="0" smtClean="0"/>
          </a:p>
          <a:p>
            <a:pPr eaLnBrk="1" hangingPunct="1"/>
            <a:endParaRPr lang="en-US" altLang="en-US" sz="2800" dirty="0" smtClean="0"/>
          </a:p>
          <a:p>
            <a:pPr eaLnBrk="1" hangingPunct="1"/>
            <a:r>
              <a:rPr lang="en-US" altLang="en-US" sz="2800" dirty="0" smtClean="0"/>
              <a:t>To illustrate the meaning of the equality of quadratic forms in Example </a:t>
            </a:r>
            <a:r>
              <a:rPr lang="en-US" altLang="en-US" sz="2800" dirty="0" smtClean="0"/>
              <a:t>4, </a:t>
            </a:r>
            <a:r>
              <a:rPr lang="en-US" altLang="en-US" sz="2800" dirty="0" smtClean="0"/>
              <a:t>we can compute </a:t>
            </a:r>
            <a:r>
              <a:rPr lang="en-US" altLang="en-US" sz="2800" i="1" dirty="0" smtClean="0"/>
              <a:t>Q </a:t>
            </a:r>
            <a:r>
              <a:rPr lang="en-US" altLang="en-US" sz="2800" dirty="0" smtClean="0"/>
              <a:t>(</a:t>
            </a:r>
            <a:r>
              <a:rPr lang="en-US" altLang="en-US" sz="2800" b="1" dirty="0" smtClean="0"/>
              <a:t>x</a:t>
            </a:r>
            <a:r>
              <a:rPr lang="en-US" altLang="en-US" sz="2800" dirty="0" smtClean="0"/>
              <a:t>) for                 using the new quadratic form.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dirty="0" smtClean="0"/>
              <a:t> </a:t>
            </a:r>
          </a:p>
        </p:txBody>
      </p:sp>
      <p:graphicFrame>
        <p:nvGraphicFramePr>
          <p:cNvPr id="745476" name="Object 4"/>
          <p:cNvGraphicFramePr>
            <a:graphicFrameLocks noChangeAspect="1"/>
          </p:cNvGraphicFramePr>
          <p:nvPr/>
        </p:nvGraphicFramePr>
        <p:xfrm>
          <a:off x="1295400" y="1905000"/>
          <a:ext cx="6108700" cy="179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2" name="Equation" r:id="rId3" imgW="6108700" imgH="1790700" progId="Equation.DSMT4">
                  <p:embed/>
                </p:oleObj>
              </mc:Choice>
              <mc:Fallback>
                <p:oleObj name="Equation" r:id="rId3" imgW="6108700" imgH="17907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400" y="1905000"/>
                        <a:ext cx="6108700" cy="1790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5477" name="Object 5"/>
          <p:cNvGraphicFramePr>
            <a:graphicFrameLocks noChangeAspect="1"/>
          </p:cNvGraphicFramePr>
          <p:nvPr/>
        </p:nvGraphicFramePr>
        <p:xfrm>
          <a:off x="7378700" y="4902200"/>
          <a:ext cx="1524000" cy="38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3" name="Equation" r:id="rId5" imgW="1701800" imgH="431800" progId="Equation.DSMT4">
                  <p:embed/>
                </p:oleObj>
              </mc:Choice>
              <mc:Fallback>
                <p:oleObj name="Equation" r:id="rId5" imgW="1701800" imgH="4318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78700" y="4902200"/>
                        <a:ext cx="1524000" cy="387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7.2- </a:t>
            </a:r>
            <a:fld id="{4D527F6E-C59E-4701-9079-45951689C2AC}" type="slidenum">
              <a:rPr lang="en-US" altLang="en-US" sz="1200">
                <a:latin typeface="Arial" panose="020B0604020202020204" pitchFamily="34" charset="0"/>
              </a:rPr>
              <a:pPr algn="r"/>
              <a:t>11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638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1638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CHANGE OF VARIBALE IN A QUADRATIC FORM</a:t>
            </a:r>
          </a:p>
        </p:txBody>
      </p:sp>
      <p:sp>
        <p:nvSpPr>
          <p:cNvPr id="746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143000"/>
            <a:ext cx="8686800" cy="54102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2800" smtClean="0"/>
              <a:t>First, since             , </a:t>
            </a:r>
          </a:p>
          <a:p>
            <a:pPr eaLnBrk="1" hangingPunct="1">
              <a:lnSpc>
                <a:spcPct val="90000"/>
              </a:lnSpc>
            </a:pPr>
            <a:endParaRPr lang="en-US" altLang="en-US" sz="2800" smtClean="0"/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en-US" altLang="en-US" sz="2800" smtClean="0"/>
              <a:t>	so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800" smtClean="0"/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en-US" altLang="en-US" sz="2800" smtClean="0"/>
          </a:p>
          <a:p>
            <a:pPr eaLnBrk="1" hangingPunct="1">
              <a:lnSpc>
                <a:spcPct val="90000"/>
              </a:lnSpc>
            </a:pPr>
            <a:endParaRPr lang="en-US" altLang="en-US" sz="2800" smtClean="0"/>
          </a:p>
          <a:p>
            <a:pPr eaLnBrk="1" hangingPunct="1">
              <a:lnSpc>
                <a:spcPct val="90000"/>
              </a:lnSpc>
            </a:pPr>
            <a:r>
              <a:rPr lang="en-US" altLang="en-US" sz="2800" smtClean="0"/>
              <a:t>Hence </a:t>
            </a:r>
          </a:p>
          <a:p>
            <a:pPr eaLnBrk="1" hangingPunct="1">
              <a:lnSpc>
                <a:spcPct val="90000"/>
              </a:lnSpc>
            </a:pPr>
            <a:endParaRPr lang="en-US" altLang="en-US" sz="2800" smtClean="0"/>
          </a:p>
          <a:p>
            <a:pPr eaLnBrk="1" hangingPunct="1">
              <a:lnSpc>
                <a:spcPct val="90000"/>
              </a:lnSpc>
            </a:pPr>
            <a:endParaRPr lang="en-US" altLang="en-US" sz="2800" smtClean="0"/>
          </a:p>
          <a:p>
            <a:pPr eaLnBrk="1" hangingPunct="1">
              <a:lnSpc>
                <a:spcPct val="90000"/>
              </a:lnSpc>
            </a:pPr>
            <a:endParaRPr lang="en-US" altLang="en-US" sz="2800" smtClean="0"/>
          </a:p>
          <a:p>
            <a:pPr eaLnBrk="1" hangingPunct="1">
              <a:lnSpc>
                <a:spcPct val="90000"/>
              </a:lnSpc>
            </a:pPr>
            <a:r>
              <a:rPr lang="en-US" altLang="en-US" sz="2800" smtClean="0"/>
              <a:t>This is the value of </a:t>
            </a:r>
            <a:r>
              <a:rPr lang="en-US" altLang="en-US" sz="2800" i="1" smtClean="0"/>
              <a:t>Q</a:t>
            </a:r>
            <a:r>
              <a:rPr lang="en-US" altLang="en-US" sz="2800" smtClean="0"/>
              <a:t> (</a:t>
            </a:r>
            <a:r>
              <a:rPr lang="en-US" altLang="en-US" sz="2800" b="1" smtClean="0"/>
              <a:t>x</a:t>
            </a:r>
            <a:r>
              <a:rPr lang="en-US" altLang="en-US" sz="2800" smtClean="0"/>
              <a:t>) when                    .</a:t>
            </a:r>
          </a:p>
        </p:txBody>
      </p:sp>
      <p:graphicFrame>
        <p:nvGraphicFramePr>
          <p:cNvPr id="746500" name="Object 4"/>
          <p:cNvGraphicFramePr>
            <a:graphicFrameLocks noChangeAspect="1"/>
          </p:cNvGraphicFramePr>
          <p:nvPr/>
        </p:nvGraphicFramePr>
        <p:xfrm>
          <a:off x="2387600" y="1193800"/>
          <a:ext cx="11303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05" name="Equation" r:id="rId3" imgW="1130300" imgH="419100" progId="Equation.DSMT4">
                  <p:embed/>
                </p:oleObj>
              </mc:Choice>
              <mc:Fallback>
                <p:oleObj name="Equation" r:id="rId3" imgW="1130300" imgH="4191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87600" y="1193800"/>
                        <a:ext cx="1130300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6501" name="Object 5"/>
          <p:cNvGraphicFramePr>
            <a:graphicFrameLocks noChangeAspect="1"/>
          </p:cNvGraphicFramePr>
          <p:nvPr/>
        </p:nvGraphicFramePr>
        <p:xfrm>
          <a:off x="3124200" y="1752600"/>
          <a:ext cx="24257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06" name="Equation" r:id="rId5" imgW="2425700" imgH="482600" progId="Equation.DSMT4">
                  <p:embed/>
                </p:oleObj>
              </mc:Choice>
              <mc:Fallback>
                <p:oleObj name="Equation" r:id="rId5" imgW="2425700" imgH="4826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4200" y="1752600"/>
                        <a:ext cx="24257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6502" name="Object 6"/>
          <p:cNvGraphicFramePr>
            <a:graphicFrameLocks noChangeAspect="1"/>
          </p:cNvGraphicFramePr>
          <p:nvPr/>
        </p:nvGraphicFramePr>
        <p:xfrm>
          <a:off x="1447800" y="2514600"/>
          <a:ext cx="6311900" cy="1320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07" name="Equation" r:id="rId7" imgW="6311900" imgH="1320800" progId="Equation.DSMT4">
                  <p:embed/>
                </p:oleObj>
              </mc:Choice>
              <mc:Fallback>
                <p:oleObj name="Equation" r:id="rId7" imgW="6311900" imgH="13208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7800" y="2514600"/>
                        <a:ext cx="6311900" cy="1320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6503" name="Object 7"/>
          <p:cNvGraphicFramePr>
            <a:graphicFrameLocks noChangeAspect="1"/>
          </p:cNvGraphicFramePr>
          <p:nvPr/>
        </p:nvGraphicFramePr>
        <p:xfrm>
          <a:off x="381000" y="4572000"/>
          <a:ext cx="8534400" cy="1046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08" name="Equation" r:id="rId9" imgW="8915400" imgH="1092200" progId="Equation.DSMT4">
                  <p:embed/>
                </p:oleObj>
              </mc:Choice>
              <mc:Fallback>
                <p:oleObj name="Equation" r:id="rId9" imgW="8915400" imgH="10922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4572000"/>
                        <a:ext cx="8534400" cy="1046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6504" name="Object 8"/>
          <p:cNvGraphicFramePr>
            <a:graphicFrameLocks noChangeAspect="1"/>
          </p:cNvGraphicFramePr>
          <p:nvPr/>
        </p:nvGraphicFramePr>
        <p:xfrm>
          <a:off x="5257800" y="5880100"/>
          <a:ext cx="17018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09" name="Equation" r:id="rId11" imgW="1701800" imgH="431800" progId="Equation.DSMT4">
                  <p:embed/>
                </p:oleObj>
              </mc:Choice>
              <mc:Fallback>
                <p:oleObj name="Equation" r:id="rId11" imgW="1701800" imgH="43180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57800" y="5880100"/>
                        <a:ext cx="17018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7.2- </a:t>
            </a:r>
            <a:fld id="{02928716-689B-4D05-B863-2FE5548C6940}" type="slidenum">
              <a:rPr lang="en-US" altLang="en-US" sz="1200">
                <a:latin typeface="Arial" panose="020B0604020202020204" pitchFamily="34" charset="0"/>
              </a:rPr>
              <a:pPr algn="r"/>
              <a:t>12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7411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1741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THE PRINCIPAL AXIS THEOREM</a:t>
            </a:r>
          </a:p>
        </p:txBody>
      </p:sp>
      <p:sp>
        <p:nvSpPr>
          <p:cNvPr id="7475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458200" cy="5257800"/>
          </a:xfrm>
        </p:spPr>
        <p:txBody>
          <a:bodyPr/>
          <a:lstStyle/>
          <a:p>
            <a:pPr eaLnBrk="1" hangingPunct="1"/>
            <a:r>
              <a:rPr lang="en-US" altLang="en-US" sz="2800" dirty="0" smtClean="0"/>
              <a:t>See the figure below.</a:t>
            </a:r>
          </a:p>
          <a:p>
            <a:pPr eaLnBrk="1" hangingPunct="1"/>
            <a:endParaRPr lang="en-US" altLang="en-US" sz="2800" dirty="0" smtClean="0"/>
          </a:p>
          <a:p>
            <a:pPr eaLnBrk="1" hangingPunct="1"/>
            <a:endParaRPr lang="en-US" altLang="en-US" sz="2800" dirty="0" smtClean="0"/>
          </a:p>
          <a:p>
            <a:pPr eaLnBrk="1" hangingPunct="1"/>
            <a:endParaRPr lang="en-US" altLang="en-US" sz="2800" dirty="0" smtClean="0"/>
          </a:p>
          <a:p>
            <a:pPr eaLnBrk="1" hangingPunct="1"/>
            <a:endParaRPr lang="en-US" altLang="en-US" sz="2800" dirty="0" smtClean="0"/>
          </a:p>
          <a:p>
            <a:pPr eaLnBrk="1" hangingPunct="1"/>
            <a:endParaRPr lang="en-US" altLang="en-US" sz="2800" dirty="0" smtClean="0"/>
          </a:p>
          <a:p>
            <a:pPr eaLnBrk="1" hangingPunct="1"/>
            <a:r>
              <a:rPr lang="en-US" altLang="en-US" sz="2800" b="1" dirty="0" smtClean="0">
                <a:solidFill>
                  <a:srgbClr val="077C97"/>
                </a:solidFill>
              </a:rPr>
              <a:t>Theorem 4</a:t>
            </a:r>
            <a:r>
              <a:rPr lang="en-US" altLang="en-US" sz="2800" b="1" dirty="0" smtClean="0"/>
              <a:t>:</a:t>
            </a:r>
            <a:r>
              <a:rPr lang="en-US" altLang="en-US" sz="2800" dirty="0" smtClean="0"/>
              <a:t> Let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 be an          symmetric matrix. Then there is an orthogonal change of variable,             , that transforms the quadratic form </a:t>
            </a:r>
            <a:r>
              <a:rPr lang="en-US" altLang="en-US" sz="2800" b="1" dirty="0" err="1" smtClean="0"/>
              <a:t>x</a:t>
            </a:r>
            <a:r>
              <a:rPr lang="en-US" altLang="en-US" sz="2800" i="1" baseline="30000" dirty="0" err="1" smtClean="0"/>
              <a:t>T</a:t>
            </a:r>
            <a:r>
              <a:rPr lang="en-US" altLang="en-US" sz="2800" i="1" dirty="0" err="1" smtClean="0"/>
              <a:t>A</a:t>
            </a:r>
            <a:r>
              <a:rPr lang="en-US" altLang="en-US" sz="2800" b="1" dirty="0" err="1" smtClean="0"/>
              <a:t>x</a:t>
            </a:r>
            <a:r>
              <a:rPr lang="en-US" altLang="en-US" sz="2800" dirty="0" smtClean="0"/>
              <a:t> into a quadratic form </a:t>
            </a:r>
            <a:r>
              <a:rPr lang="en-US" altLang="en-US" sz="2800" b="1" dirty="0" err="1" smtClean="0"/>
              <a:t>y</a:t>
            </a:r>
            <a:r>
              <a:rPr lang="en-US" altLang="en-US" sz="2800" i="1" baseline="30000" dirty="0" err="1" smtClean="0"/>
              <a:t>T</a:t>
            </a:r>
            <a:r>
              <a:rPr lang="en-US" altLang="en-US" sz="2800" i="1" dirty="0" err="1" smtClean="0"/>
              <a:t>D</a:t>
            </a:r>
            <a:r>
              <a:rPr lang="en-US" altLang="en-US" sz="2800" b="1" dirty="0" err="1" smtClean="0"/>
              <a:t>y</a:t>
            </a:r>
            <a:r>
              <a:rPr lang="en-US" altLang="en-US" sz="2800" dirty="0" smtClean="0"/>
              <a:t> with no cross-product term.</a:t>
            </a:r>
          </a:p>
        </p:txBody>
      </p:sp>
      <p:graphicFrame>
        <p:nvGraphicFramePr>
          <p:cNvPr id="747524" name="Object 4"/>
          <p:cNvGraphicFramePr>
            <a:graphicFrameLocks noChangeAspect="1"/>
          </p:cNvGraphicFramePr>
          <p:nvPr/>
        </p:nvGraphicFramePr>
        <p:xfrm>
          <a:off x="4406900" y="4470400"/>
          <a:ext cx="7747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1" name="Equation" r:id="rId3" imgW="774364" imgH="253890" progId="Equation.DSMT4">
                  <p:embed/>
                </p:oleObj>
              </mc:Choice>
              <mc:Fallback>
                <p:oleObj name="Equation" r:id="rId3" imgW="774364" imgH="25389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06900" y="4470400"/>
                        <a:ext cx="774700" cy="25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7525" name="Object 5"/>
          <p:cNvGraphicFramePr>
            <a:graphicFrameLocks noChangeAspect="1"/>
          </p:cNvGraphicFramePr>
          <p:nvPr/>
        </p:nvGraphicFramePr>
        <p:xfrm>
          <a:off x="6819900" y="4800600"/>
          <a:ext cx="11303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2" name="Equation" r:id="rId5" imgW="1130300" imgH="419100" progId="Equation.DSMT4">
                  <p:embed/>
                </p:oleObj>
              </mc:Choice>
              <mc:Fallback>
                <p:oleObj name="Equation" r:id="rId5" imgW="1130300" imgH="4191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19900" y="4800600"/>
                        <a:ext cx="1130300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47527" name="Picture 7" descr="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1752600"/>
            <a:ext cx="4267200" cy="248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7.2- </a:t>
            </a:r>
            <a:fld id="{0208C621-A9C9-4E9D-907C-08BC20DFF50F}" type="slidenum">
              <a:rPr lang="en-US" altLang="en-US" sz="1200">
                <a:latin typeface="Arial" panose="020B0604020202020204" pitchFamily="34" charset="0"/>
              </a:rPr>
              <a:pPr algn="r"/>
              <a:t>13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8435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1843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THE PRINCIPAL AXIS THEOREM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48547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57200" y="1295400"/>
                <a:ext cx="8229600" cy="5181600"/>
              </a:xfrm>
            </p:spPr>
            <p:txBody>
              <a:bodyPr/>
              <a:lstStyle/>
              <a:p>
                <a:pPr eaLnBrk="1" hangingPunct="1">
                  <a:lnSpc>
                    <a:spcPct val="90000"/>
                  </a:lnSpc>
                </a:pPr>
                <a:r>
                  <a:rPr lang="en-US" altLang="en-US" sz="2800" dirty="0" smtClean="0"/>
                  <a:t>The columns of </a:t>
                </a:r>
                <a:r>
                  <a:rPr lang="en-US" altLang="en-US" sz="2800" i="1" dirty="0" smtClean="0"/>
                  <a:t>P</a:t>
                </a:r>
                <a:r>
                  <a:rPr lang="en-US" altLang="en-US" sz="2800" dirty="0" smtClean="0"/>
                  <a:t> in theorem 4 are called the </a:t>
                </a:r>
                <a:r>
                  <a:rPr lang="en-US" altLang="en-US" sz="2800" b="1" dirty="0" smtClean="0"/>
                  <a:t>principal axes</a:t>
                </a:r>
                <a:r>
                  <a:rPr lang="en-US" altLang="en-US" sz="2800" dirty="0" smtClean="0"/>
                  <a:t> of the quadratic form </a:t>
                </a:r>
                <a:r>
                  <a:rPr lang="en-US" altLang="en-US" sz="2800" b="1" dirty="0" err="1" smtClean="0"/>
                  <a:t>x</a:t>
                </a:r>
                <a:r>
                  <a:rPr lang="en-US" altLang="en-US" sz="2800" i="1" baseline="30000" dirty="0" err="1" smtClean="0"/>
                  <a:t>T</a:t>
                </a:r>
                <a:r>
                  <a:rPr lang="en-US" altLang="en-US" sz="2800" i="1" dirty="0" err="1" smtClean="0"/>
                  <a:t>A</a:t>
                </a:r>
                <a:r>
                  <a:rPr lang="en-US" altLang="en-US" sz="2800" b="1" dirty="0" err="1" smtClean="0"/>
                  <a:t>x</a:t>
                </a:r>
                <a:r>
                  <a:rPr lang="en-US" altLang="en-US" sz="2800" dirty="0" smtClean="0"/>
                  <a:t>.</a:t>
                </a:r>
              </a:p>
              <a:p>
                <a:pPr eaLnBrk="1" hangingPunct="1">
                  <a:lnSpc>
                    <a:spcPct val="90000"/>
                  </a:lnSpc>
                </a:pPr>
                <a:endParaRPr lang="en-US" altLang="en-US" sz="2800" dirty="0" smtClean="0"/>
              </a:p>
              <a:p>
                <a:pPr eaLnBrk="1" hangingPunct="1">
                  <a:lnSpc>
                    <a:spcPct val="90000"/>
                  </a:lnSpc>
                </a:pPr>
                <a:r>
                  <a:rPr lang="en-US" altLang="en-US" sz="2800" dirty="0" smtClean="0"/>
                  <a:t>The vector </a:t>
                </a:r>
                <a:r>
                  <a:rPr lang="en-US" altLang="en-US" sz="2800" b="1" dirty="0" smtClean="0"/>
                  <a:t>y</a:t>
                </a:r>
                <a:r>
                  <a:rPr lang="en-US" altLang="en-US" sz="2800" dirty="0" smtClean="0"/>
                  <a:t> is the coordinate vector of </a:t>
                </a:r>
                <a:r>
                  <a:rPr lang="en-US" altLang="en-US" sz="2800" b="1" dirty="0" smtClean="0"/>
                  <a:t>x</a:t>
                </a:r>
                <a:r>
                  <a:rPr lang="en-US" altLang="en-US" sz="2800" dirty="0" smtClean="0"/>
                  <a:t> relative to the orthonormal basis </a:t>
                </a:r>
                <a:r>
                  <a:rPr lang="en-US" altLang="en-US" sz="2800" dirty="0" smtClean="0"/>
                  <a:t>of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 </a:t>
                </a:r>
                <a:r>
                  <a:rPr lang="en-US" altLang="en-US" sz="2800" dirty="0" smtClean="0"/>
                  <a:t>given </a:t>
                </a:r>
                <a:r>
                  <a:rPr lang="en-US" altLang="en-US" sz="2800" dirty="0" smtClean="0"/>
                  <a:t>by these principal axes.</a:t>
                </a:r>
              </a:p>
              <a:p>
                <a:pPr eaLnBrk="1" hangingPunct="1">
                  <a:lnSpc>
                    <a:spcPct val="90000"/>
                  </a:lnSpc>
                </a:pPr>
                <a:endParaRPr lang="en-US" altLang="en-US" sz="2800" dirty="0" smtClean="0"/>
              </a:p>
              <a:p>
                <a:pPr marL="0" indent="0" eaLnBrk="1" hangingPunct="1">
                  <a:lnSpc>
                    <a:spcPct val="90000"/>
                  </a:lnSpc>
                  <a:buNone/>
                </a:pPr>
                <a:r>
                  <a:rPr lang="en-US" altLang="en-US" sz="2800" b="1" dirty="0" smtClean="0"/>
                  <a:t>A Geometric View of Principal </a:t>
                </a:r>
                <a:r>
                  <a:rPr lang="en-US" altLang="en-US" sz="2800" b="1" dirty="0" smtClean="0"/>
                  <a:t>Axes</a:t>
                </a:r>
                <a:endParaRPr lang="en-US" altLang="en-US" sz="2800" dirty="0" smtClean="0"/>
              </a:p>
              <a:p>
                <a:pPr eaLnBrk="1" hangingPunct="1">
                  <a:lnSpc>
                    <a:spcPct val="90000"/>
                  </a:lnSpc>
                </a:pPr>
                <a:r>
                  <a:rPr lang="en-US" altLang="en-US" sz="2800" dirty="0" smtClean="0"/>
                  <a:t>Suppose                         , where </a:t>
                </a:r>
                <a:r>
                  <a:rPr lang="en-US" altLang="en-US" sz="2800" i="1" dirty="0" smtClean="0"/>
                  <a:t>A</a:t>
                </a:r>
                <a:r>
                  <a:rPr lang="en-US" altLang="en-US" sz="2800" dirty="0" smtClean="0"/>
                  <a:t> is an invertible         symmetric matrix, and let </a:t>
                </a:r>
                <a:r>
                  <a:rPr lang="en-US" altLang="en-US" sz="2800" i="1" dirty="0" smtClean="0"/>
                  <a:t>c</a:t>
                </a:r>
                <a:r>
                  <a:rPr lang="en-US" altLang="en-US" sz="2800" dirty="0" smtClean="0"/>
                  <a:t> be a constant.</a:t>
                </a:r>
              </a:p>
              <a:p>
                <a:pPr eaLnBrk="1" hangingPunct="1">
                  <a:lnSpc>
                    <a:spcPct val="90000"/>
                  </a:lnSpc>
                </a:pPr>
                <a:endParaRPr lang="en-US" altLang="en-US" sz="2800" dirty="0" smtClean="0"/>
              </a:p>
            </p:txBody>
          </p:sp>
        </mc:Choice>
        <mc:Fallback>
          <p:sp>
            <p:nvSpPr>
              <p:cNvPr id="748547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1295400"/>
                <a:ext cx="8229600" cy="5181600"/>
              </a:xfrm>
              <a:blipFill rotWithShape="0">
                <a:blip r:embed="rId3"/>
                <a:stretch>
                  <a:fillRect l="-1481" t="-2118" r="-237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748549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8307868"/>
              </p:ext>
            </p:extLst>
          </p:nvPr>
        </p:nvGraphicFramePr>
        <p:xfrm>
          <a:off x="2209800" y="4775200"/>
          <a:ext cx="21209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6" name="Equation" r:id="rId4" imgW="2120900" imgH="482600" progId="Equation.DSMT4">
                  <p:embed/>
                </p:oleObj>
              </mc:Choice>
              <mc:Fallback>
                <p:oleObj name="Equation" r:id="rId4" imgW="2120900" imgH="4826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9800" y="4775200"/>
                        <a:ext cx="21209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8551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5774166"/>
              </p:ext>
            </p:extLst>
          </p:nvPr>
        </p:nvGraphicFramePr>
        <p:xfrm>
          <a:off x="7924800" y="4800600"/>
          <a:ext cx="7620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7" name="Equation" r:id="rId6" imgW="761669" imgH="330057" progId="Equation.DSMT4">
                  <p:embed/>
                </p:oleObj>
              </mc:Choice>
              <mc:Fallback>
                <p:oleObj name="Equation" r:id="rId6" imgW="761669" imgH="330057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24800" y="4800600"/>
                        <a:ext cx="762000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7.2- </a:t>
            </a:r>
            <a:fld id="{151757D1-214B-48BA-AEAB-AA9717F8E717}" type="slidenum">
              <a:rPr lang="en-US" altLang="en-US" sz="1200">
                <a:latin typeface="Arial" panose="020B0604020202020204" pitchFamily="34" charset="0"/>
              </a:rPr>
              <a:pPr algn="r"/>
              <a:t>14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9459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1946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A GEOMETRIC VIEW OF PRINCIPAL AXES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49571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57200" y="1219200"/>
                <a:ext cx="8229600" cy="53340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800" dirty="0" smtClean="0"/>
                  <a:t>It can be shown that the set of all </a:t>
                </a:r>
                <a:r>
                  <a:rPr lang="en-US" altLang="en-US" sz="2800" b="1" dirty="0" smtClean="0"/>
                  <a:t>x</a:t>
                </a:r>
                <a:r>
                  <a:rPr lang="en-US" altLang="en-US" sz="2800" dirty="0" smtClean="0"/>
                  <a:t> in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 that satisfy</a:t>
                </a:r>
              </a:p>
              <a:p>
                <a:pPr eaLnBrk="1" hangingPunct="1">
                  <a:buFont typeface="Wingdings" panose="05000000000000000000" pitchFamily="2" charset="2"/>
                  <a:buNone/>
                </a:pPr>
                <a:r>
                  <a:rPr lang="en-US" altLang="en-US" sz="2800" dirty="0" smtClean="0"/>
                  <a:t>                                                                              </a:t>
                </a:r>
                <a:r>
                  <a:rPr lang="en-US" altLang="en-US" sz="2800" dirty="0"/>
                  <a:t> </a:t>
                </a:r>
                <a:r>
                  <a:rPr lang="en-US" altLang="en-US" sz="2800" dirty="0" smtClean="0"/>
                  <a:t>    </a:t>
                </a:r>
                <a:r>
                  <a:rPr lang="en-US" altLang="en-US" sz="2800" dirty="0" smtClean="0"/>
                  <a:t>(</a:t>
                </a:r>
                <a:r>
                  <a:rPr lang="en-US" altLang="en-US" sz="2800" dirty="0" smtClean="0"/>
                  <a:t>3)</a:t>
                </a:r>
              </a:p>
              <a:p>
                <a:pPr eaLnBrk="1" hangingPunct="1">
                  <a:buFont typeface="Wingdings" panose="05000000000000000000" pitchFamily="2" charset="2"/>
                  <a:buNone/>
                </a:pPr>
                <a:r>
                  <a:rPr lang="en-US" altLang="en-US" sz="2800" dirty="0" smtClean="0"/>
                  <a:t>	either corresponds to an ellipse (or circle), a hyperbola, two intersecting lines, or a single point, or contains no points at all.</a:t>
                </a:r>
              </a:p>
              <a:p>
                <a:pPr eaLnBrk="1" hangingPunct="1"/>
                <a:r>
                  <a:rPr lang="en-US" altLang="en-US" sz="2800" dirty="0" smtClean="0"/>
                  <a:t>If </a:t>
                </a:r>
                <a:r>
                  <a:rPr lang="en-US" altLang="en-US" sz="2800" i="1" dirty="0" smtClean="0"/>
                  <a:t>A</a:t>
                </a:r>
                <a:r>
                  <a:rPr lang="en-US" altLang="en-US" sz="2800" dirty="0" smtClean="0"/>
                  <a:t> is a diagonal matrix, the graph is in </a:t>
                </a:r>
                <a:r>
                  <a:rPr lang="en-US" altLang="en-US" sz="2800" i="1" dirty="0" smtClean="0"/>
                  <a:t>standard position</a:t>
                </a:r>
                <a:r>
                  <a:rPr lang="en-US" altLang="en-US" sz="2800" dirty="0" smtClean="0"/>
                  <a:t>, such as in the figure below.</a:t>
                </a:r>
              </a:p>
            </p:txBody>
          </p:sp>
        </mc:Choice>
        <mc:Fallback>
          <p:sp>
            <p:nvSpPr>
              <p:cNvPr id="749571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1219200"/>
                <a:ext cx="8229600" cy="5334000"/>
              </a:xfrm>
              <a:blipFill rotWithShape="0">
                <a:blip r:embed="rId3"/>
                <a:stretch>
                  <a:fillRect l="-1259" t="-1143" r="-11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749573" name="Object 5"/>
          <p:cNvGraphicFramePr>
            <a:graphicFrameLocks noChangeAspect="1"/>
          </p:cNvGraphicFramePr>
          <p:nvPr/>
        </p:nvGraphicFramePr>
        <p:xfrm>
          <a:off x="3200400" y="1752600"/>
          <a:ext cx="14986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8" name="Equation" r:id="rId4" imgW="1497950" imgH="406224" progId="Equation.DSMT4">
                  <p:embed/>
                </p:oleObj>
              </mc:Choice>
              <mc:Fallback>
                <p:oleObj name="Equation" r:id="rId4" imgW="1497950" imgH="406224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0400" y="1752600"/>
                        <a:ext cx="14986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49576" name="Picture 8" descr="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4572000"/>
            <a:ext cx="60198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7.2- </a:t>
            </a:r>
            <a:fld id="{3FA29B60-5445-485B-9831-F9FBE09B70AA}" type="slidenum">
              <a:rPr lang="en-US" altLang="en-US" sz="1200">
                <a:latin typeface="Arial" panose="020B0604020202020204" pitchFamily="34" charset="0"/>
              </a:rPr>
              <a:pPr algn="r"/>
              <a:t>15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20483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A GEOMETRIC VIEW OF PRINCIPAL AXES</a:t>
            </a:r>
          </a:p>
        </p:txBody>
      </p:sp>
      <p:sp>
        <p:nvSpPr>
          <p:cNvPr id="7505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43000"/>
            <a:ext cx="8229600" cy="53340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2800" smtClean="0"/>
              <a:t>If </a:t>
            </a:r>
            <a:r>
              <a:rPr lang="en-US" altLang="en-US" sz="2800" i="1" smtClean="0"/>
              <a:t>A</a:t>
            </a:r>
            <a:r>
              <a:rPr lang="en-US" altLang="en-US" sz="2800" smtClean="0"/>
              <a:t> is not a diagonal matrix, the graph of equation (3) is rotated out of standard position, as in the figure below.</a:t>
            </a:r>
          </a:p>
          <a:p>
            <a:pPr eaLnBrk="1" hangingPunct="1">
              <a:lnSpc>
                <a:spcPct val="90000"/>
              </a:lnSpc>
            </a:pPr>
            <a:endParaRPr lang="en-US" altLang="en-US" sz="2800" smtClean="0"/>
          </a:p>
          <a:p>
            <a:pPr eaLnBrk="1" hangingPunct="1">
              <a:lnSpc>
                <a:spcPct val="90000"/>
              </a:lnSpc>
            </a:pPr>
            <a:endParaRPr lang="en-US" altLang="en-US" sz="2800" smtClean="0"/>
          </a:p>
          <a:p>
            <a:pPr eaLnBrk="1" hangingPunct="1">
              <a:lnSpc>
                <a:spcPct val="90000"/>
              </a:lnSpc>
            </a:pPr>
            <a:endParaRPr lang="en-US" altLang="en-US" sz="2800" smtClean="0"/>
          </a:p>
          <a:p>
            <a:pPr eaLnBrk="1" hangingPunct="1">
              <a:lnSpc>
                <a:spcPct val="90000"/>
              </a:lnSpc>
            </a:pPr>
            <a:endParaRPr lang="en-US" altLang="en-US" sz="2800" smtClean="0"/>
          </a:p>
          <a:p>
            <a:pPr eaLnBrk="1" hangingPunct="1">
              <a:lnSpc>
                <a:spcPct val="90000"/>
              </a:lnSpc>
            </a:pPr>
            <a:endParaRPr lang="en-US" altLang="en-US" sz="2800" smtClean="0"/>
          </a:p>
          <a:p>
            <a:pPr eaLnBrk="1" hangingPunct="1">
              <a:lnSpc>
                <a:spcPct val="90000"/>
              </a:lnSpc>
            </a:pPr>
            <a:r>
              <a:rPr lang="en-US" altLang="en-US" sz="2800" smtClean="0"/>
              <a:t>Finding the </a:t>
            </a:r>
            <a:r>
              <a:rPr lang="en-US" altLang="en-US" sz="2800" i="1" smtClean="0"/>
              <a:t>principal axes</a:t>
            </a:r>
            <a:r>
              <a:rPr lang="en-US" altLang="en-US" sz="2800" smtClean="0"/>
              <a:t> (determined by the eigenvectors of </a:t>
            </a:r>
            <a:r>
              <a:rPr lang="en-US" altLang="en-US" sz="2800" i="1" smtClean="0"/>
              <a:t>A</a:t>
            </a:r>
            <a:r>
              <a:rPr lang="en-US" altLang="en-US" sz="2800" smtClean="0"/>
              <a:t>) amounts to finding a new coordinate system with respect to which the graph is in standard position.</a:t>
            </a:r>
          </a:p>
        </p:txBody>
      </p:sp>
      <p:pic>
        <p:nvPicPr>
          <p:cNvPr id="750596" name="Picture 4" descr="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2133600"/>
            <a:ext cx="5257800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7.2- </a:t>
            </a:r>
            <a:fld id="{B9223538-5825-4C24-885D-604DF2B34B2C}" type="slidenum">
              <a:rPr lang="en-US" altLang="en-US" sz="1200">
                <a:latin typeface="Arial" panose="020B0604020202020204" pitchFamily="34" charset="0"/>
              </a:rPr>
              <a:pPr algn="r"/>
              <a:t>16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2150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CLASSIFYING QUADRATIC FORMS</a:t>
            </a:r>
          </a:p>
        </p:txBody>
      </p:sp>
      <p:sp>
        <p:nvSpPr>
          <p:cNvPr id="7516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447800"/>
            <a:ext cx="8610600" cy="4953000"/>
          </a:xfrm>
        </p:spPr>
        <p:txBody>
          <a:bodyPr/>
          <a:lstStyle/>
          <a:p>
            <a:pPr marL="609600" indent="-609600" eaLnBrk="1" hangingPunct="1"/>
            <a:r>
              <a:rPr lang="en-US" altLang="en-US" sz="2800" b="1" dirty="0" smtClean="0"/>
              <a:t>Definition:</a:t>
            </a:r>
            <a:r>
              <a:rPr lang="en-US" altLang="en-US" sz="2800" dirty="0" smtClean="0"/>
              <a:t> A quadratic form </a:t>
            </a:r>
            <a:r>
              <a:rPr lang="en-US" altLang="en-US" sz="2800" i="1" dirty="0" smtClean="0"/>
              <a:t>Q</a:t>
            </a:r>
            <a:r>
              <a:rPr lang="en-US" altLang="en-US" sz="2800" dirty="0" smtClean="0"/>
              <a:t> is:</a:t>
            </a:r>
          </a:p>
          <a:p>
            <a:pPr marL="1371600" lvl="2" indent="-457200" eaLnBrk="1" hangingPunct="1">
              <a:buFont typeface="Wingdings" panose="05000000000000000000" pitchFamily="2" charset="2"/>
              <a:buAutoNum type="alphaLcPeriod"/>
            </a:pPr>
            <a:r>
              <a:rPr lang="en-US" altLang="en-US" sz="2800" b="1" dirty="0" smtClean="0"/>
              <a:t>positive definite</a:t>
            </a:r>
            <a:r>
              <a:rPr lang="en-US" altLang="en-US" sz="2800" dirty="0" smtClean="0"/>
              <a:t> if                  for all           ,</a:t>
            </a:r>
          </a:p>
          <a:p>
            <a:pPr marL="1371600" lvl="2" indent="-457200" eaLnBrk="1" hangingPunct="1">
              <a:buFont typeface="Wingdings" panose="05000000000000000000" pitchFamily="2" charset="2"/>
              <a:buAutoNum type="alphaLcPeriod"/>
            </a:pPr>
            <a:r>
              <a:rPr lang="en-US" altLang="en-US" sz="2800" b="1" dirty="0" smtClean="0"/>
              <a:t>negative definite</a:t>
            </a:r>
            <a:r>
              <a:rPr lang="en-US" altLang="en-US" sz="2800" dirty="0" smtClean="0"/>
              <a:t> if                 for all           ,</a:t>
            </a:r>
          </a:p>
          <a:p>
            <a:pPr marL="1371600" lvl="2" indent="-457200" eaLnBrk="1" hangingPunct="1">
              <a:buFont typeface="Wingdings" panose="05000000000000000000" pitchFamily="2" charset="2"/>
              <a:buAutoNum type="alphaLcPeriod"/>
            </a:pPr>
            <a:r>
              <a:rPr lang="en-US" altLang="en-US" sz="2800" b="1" dirty="0" smtClean="0"/>
              <a:t>indefinite</a:t>
            </a:r>
            <a:r>
              <a:rPr lang="en-US" altLang="en-US" sz="2800" dirty="0" smtClean="0"/>
              <a:t> if </a:t>
            </a:r>
            <a:r>
              <a:rPr lang="en-US" altLang="en-US" sz="2800" i="1" dirty="0" smtClean="0"/>
              <a:t>Q</a:t>
            </a:r>
            <a:r>
              <a:rPr lang="en-US" altLang="en-US" sz="2800" dirty="0" smtClean="0"/>
              <a:t> (</a:t>
            </a:r>
            <a:r>
              <a:rPr lang="en-US" altLang="en-US" sz="2800" b="1" dirty="0" smtClean="0"/>
              <a:t>x</a:t>
            </a:r>
            <a:r>
              <a:rPr lang="en-US" altLang="en-US" sz="2800" dirty="0" smtClean="0"/>
              <a:t>) assumes both positive and negative values.</a:t>
            </a:r>
          </a:p>
          <a:p>
            <a:pPr marL="609600" indent="-609600" eaLnBrk="1" hangingPunct="1"/>
            <a:endParaRPr lang="en-US" altLang="en-US" sz="2800" dirty="0" smtClean="0"/>
          </a:p>
          <a:p>
            <a:pPr marL="609600" indent="-609600" eaLnBrk="1" hangingPunct="1"/>
            <a:r>
              <a:rPr lang="en-US" altLang="en-US" sz="2800" dirty="0" smtClean="0"/>
              <a:t>Also, </a:t>
            </a:r>
            <a:r>
              <a:rPr lang="en-US" altLang="en-US" sz="2800" i="1" dirty="0" smtClean="0"/>
              <a:t>Q</a:t>
            </a:r>
            <a:r>
              <a:rPr lang="en-US" altLang="en-US" sz="2800" dirty="0" smtClean="0"/>
              <a:t> is said to be </a:t>
            </a:r>
            <a:r>
              <a:rPr lang="en-US" altLang="en-US" sz="2800" b="1" dirty="0" smtClean="0"/>
              <a:t>positive </a:t>
            </a:r>
            <a:r>
              <a:rPr lang="en-US" altLang="en-US" sz="2800" b="1" dirty="0" err="1" smtClean="0"/>
              <a:t>semidefinite</a:t>
            </a:r>
            <a:r>
              <a:rPr lang="en-US" altLang="en-US" sz="2800" dirty="0" smtClean="0"/>
              <a:t> if                for all </a:t>
            </a:r>
            <a:r>
              <a:rPr lang="en-US" altLang="en-US" sz="2800" b="1" dirty="0" smtClean="0"/>
              <a:t>x</a:t>
            </a:r>
            <a:r>
              <a:rPr lang="en-US" altLang="en-US" sz="2800" dirty="0" smtClean="0"/>
              <a:t>, and </a:t>
            </a:r>
            <a:r>
              <a:rPr lang="en-US" altLang="en-US" sz="2800" b="1" dirty="0" smtClean="0"/>
              <a:t>negative </a:t>
            </a:r>
            <a:r>
              <a:rPr lang="en-US" altLang="en-US" sz="2800" b="1" dirty="0" err="1" smtClean="0"/>
              <a:t>semidefinite</a:t>
            </a:r>
            <a:r>
              <a:rPr lang="en-US" altLang="en-US" sz="2800" dirty="0" smtClean="0"/>
              <a:t> if                   for all </a:t>
            </a:r>
            <a:r>
              <a:rPr lang="en-US" altLang="en-US" sz="2800" b="1" dirty="0" smtClean="0"/>
              <a:t>x</a:t>
            </a:r>
            <a:r>
              <a:rPr lang="en-US" altLang="en-US" sz="2800" dirty="0" smtClean="0"/>
              <a:t>.</a:t>
            </a:r>
          </a:p>
          <a:p>
            <a:pPr marL="609600" indent="-609600" eaLnBrk="1" hangingPunct="1"/>
            <a:endParaRPr lang="en-US" altLang="en-US" sz="2800" dirty="0" smtClean="0"/>
          </a:p>
          <a:p>
            <a:pPr marL="1371600" lvl="2" indent="-457200" eaLnBrk="1" hangingPunct="1">
              <a:buFont typeface="Wingdings" panose="05000000000000000000" pitchFamily="2" charset="2"/>
              <a:buNone/>
            </a:pPr>
            <a:endParaRPr lang="en-US" altLang="en-US" sz="2800" dirty="0" smtClean="0"/>
          </a:p>
        </p:txBody>
      </p:sp>
      <p:graphicFrame>
        <p:nvGraphicFramePr>
          <p:cNvPr id="751620" name="Object 4"/>
          <p:cNvGraphicFramePr>
            <a:graphicFrameLocks noChangeAspect="1"/>
          </p:cNvGraphicFramePr>
          <p:nvPr/>
        </p:nvGraphicFramePr>
        <p:xfrm>
          <a:off x="4648200" y="2032000"/>
          <a:ext cx="14351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28" name="Equation" r:id="rId3" imgW="1435100" imgH="431800" progId="Equation.DSMT4">
                  <p:embed/>
                </p:oleObj>
              </mc:Choice>
              <mc:Fallback>
                <p:oleObj name="Equation" r:id="rId3" imgW="1435100" imgH="4318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8200" y="2032000"/>
                        <a:ext cx="14351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1621" name="Object 5"/>
          <p:cNvGraphicFramePr>
            <a:graphicFrameLocks noChangeAspect="1"/>
          </p:cNvGraphicFramePr>
          <p:nvPr/>
        </p:nvGraphicFramePr>
        <p:xfrm>
          <a:off x="7124700" y="2044700"/>
          <a:ext cx="8636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29" name="Equation" r:id="rId5" imgW="863225" imgH="342751" progId="Equation.DSMT4">
                  <p:embed/>
                </p:oleObj>
              </mc:Choice>
              <mc:Fallback>
                <p:oleObj name="Equation" r:id="rId5" imgW="863225" imgH="342751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24700" y="2044700"/>
                        <a:ext cx="8636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1622" name="Object 6"/>
          <p:cNvGraphicFramePr>
            <a:graphicFrameLocks noChangeAspect="1"/>
          </p:cNvGraphicFramePr>
          <p:nvPr/>
        </p:nvGraphicFramePr>
        <p:xfrm>
          <a:off x="4686300" y="2540000"/>
          <a:ext cx="14224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30" name="Equation" r:id="rId7" imgW="1422400" imgH="431800" progId="Equation.DSMT4">
                  <p:embed/>
                </p:oleObj>
              </mc:Choice>
              <mc:Fallback>
                <p:oleObj name="Equation" r:id="rId7" imgW="1422400" imgH="4318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86300" y="2540000"/>
                        <a:ext cx="14224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1623" name="Object 7"/>
          <p:cNvGraphicFramePr>
            <a:graphicFrameLocks noChangeAspect="1"/>
          </p:cNvGraphicFramePr>
          <p:nvPr/>
        </p:nvGraphicFramePr>
        <p:xfrm>
          <a:off x="7137400" y="2552700"/>
          <a:ext cx="8636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31" name="Equation" r:id="rId9" imgW="863225" imgH="342751" progId="Equation.DSMT4">
                  <p:embed/>
                </p:oleObj>
              </mc:Choice>
              <mc:Fallback>
                <p:oleObj name="Equation" r:id="rId9" imgW="863225" imgH="342751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37400" y="2552700"/>
                        <a:ext cx="8636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1624" name="Object 8"/>
          <p:cNvGraphicFramePr>
            <a:graphicFrameLocks noChangeAspect="1"/>
          </p:cNvGraphicFramePr>
          <p:nvPr/>
        </p:nvGraphicFramePr>
        <p:xfrm>
          <a:off x="7518400" y="4508500"/>
          <a:ext cx="14224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32" name="Equation" r:id="rId11" imgW="1422400" imgH="431800" progId="Equation.DSMT4">
                  <p:embed/>
                </p:oleObj>
              </mc:Choice>
              <mc:Fallback>
                <p:oleObj name="Equation" r:id="rId11" imgW="1422400" imgH="43180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18400" y="4508500"/>
                        <a:ext cx="14224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1626" name="Object 10"/>
          <p:cNvGraphicFramePr>
            <a:graphicFrameLocks noChangeAspect="1"/>
          </p:cNvGraphicFramePr>
          <p:nvPr/>
        </p:nvGraphicFramePr>
        <p:xfrm>
          <a:off x="6629400" y="4953000"/>
          <a:ext cx="14224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33" name="Equation" r:id="rId13" imgW="1422400" imgH="431800" progId="Equation.DSMT4">
                  <p:embed/>
                </p:oleObj>
              </mc:Choice>
              <mc:Fallback>
                <p:oleObj name="Equation" r:id="rId13" imgW="1422400" imgH="431800" progId="Equation.DSMT4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29400" y="4953000"/>
                        <a:ext cx="14224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7.2- </a:t>
            </a:r>
            <a:fld id="{6ABD7EE9-2892-4C51-AC5B-F2607D6ADB24}" type="slidenum">
              <a:rPr lang="en-US" altLang="en-US" sz="1200">
                <a:latin typeface="Arial" panose="020B0604020202020204" pitchFamily="34" charset="0"/>
              </a:rPr>
              <a:pPr algn="r"/>
              <a:t>17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22531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2253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QUADRATIC FORMS AND EIGENVALUES</a:t>
            </a:r>
          </a:p>
        </p:txBody>
      </p:sp>
      <p:sp>
        <p:nvSpPr>
          <p:cNvPr id="75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 eaLnBrk="1" hangingPunct="1"/>
            <a:r>
              <a:rPr lang="en-US" altLang="en-US" sz="2800" b="1" dirty="0" smtClean="0">
                <a:solidFill>
                  <a:srgbClr val="077C97"/>
                </a:solidFill>
              </a:rPr>
              <a:t>Theorem 5</a:t>
            </a:r>
            <a:r>
              <a:rPr lang="en-US" altLang="en-US" sz="2800" b="1" dirty="0" smtClean="0"/>
              <a:t>:</a:t>
            </a:r>
            <a:r>
              <a:rPr lang="en-US" altLang="en-US" sz="2800" dirty="0" smtClean="0"/>
              <a:t> Let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 be an           symmetric matrix. Then a quadratic form </a:t>
            </a:r>
            <a:r>
              <a:rPr lang="en-US" altLang="en-US" sz="2800" b="1" dirty="0" err="1" smtClean="0"/>
              <a:t>x</a:t>
            </a:r>
            <a:r>
              <a:rPr lang="en-US" altLang="en-US" sz="2800" i="1" baseline="30000" dirty="0" err="1" smtClean="0"/>
              <a:t>T</a:t>
            </a:r>
            <a:r>
              <a:rPr lang="en-US" altLang="en-US" sz="2800" i="1" dirty="0" err="1" smtClean="0"/>
              <a:t>A</a:t>
            </a:r>
            <a:r>
              <a:rPr lang="en-US" altLang="en-US" sz="2800" b="1" dirty="0" err="1" smtClean="0"/>
              <a:t>x</a:t>
            </a:r>
            <a:r>
              <a:rPr lang="en-US" altLang="en-US" sz="2800" dirty="0" smtClean="0"/>
              <a:t> is:</a:t>
            </a:r>
          </a:p>
          <a:p>
            <a:pPr marL="1371600" lvl="2" indent="-457200" eaLnBrk="1" hangingPunct="1">
              <a:buFont typeface="Wingdings" panose="05000000000000000000" pitchFamily="2" charset="2"/>
              <a:buAutoNum type="alphaLcPeriod"/>
            </a:pPr>
            <a:r>
              <a:rPr lang="en-US" altLang="en-US" sz="2800" dirty="0" smtClean="0"/>
              <a:t>positive definite if and only if the eigenvalues of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 are all positive,</a:t>
            </a:r>
          </a:p>
          <a:p>
            <a:pPr marL="1371600" lvl="2" indent="-457200" eaLnBrk="1" hangingPunct="1">
              <a:buFont typeface="Wingdings" panose="05000000000000000000" pitchFamily="2" charset="2"/>
              <a:buAutoNum type="alphaLcPeriod"/>
            </a:pPr>
            <a:r>
              <a:rPr lang="en-US" altLang="en-US" sz="2800" dirty="0" smtClean="0"/>
              <a:t>negative definite if and only if the eigenvalues of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 are all negative, or </a:t>
            </a:r>
          </a:p>
          <a:p>
            <a:pPr marL="1371600" lvl="2" indent="-457200" eaLnBrk="1" hangingPunct="1">
              <a:buFont typeface="Wingdings" panose="05000000000000000000" pitchFamily="2" charset="2"/>
              <a:buAutoNum type="alphaLcPeriod"/>
            </a:pPr>
            <a:r>
              <a:rPr lang="en-US" altLang="en-US" sz="2800" dirty="0" smtClean="0"/>
              <a:t>indefinite if and only if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 has both positive and negative eigenvalues.</a:t>
            </a:r>
          </a:p>
        </p:txBody>
      </p:sp>
      <p:graphicFrame>
        <p:nvGraphicFramePr>
          <p:cNvPr id="752644" name="Object 4"/>
          <p:cNvGraphicFramePr>
            <a:graphicFrameLocks noChangeAspect="1"/>
          </p:cNvGraphicFramePr>
          <p:nvPr/>
        </p:nvGraphicFramePr>
        <p:xfrm>
          <a:off x="4737100" y="1765300"/>
          <a:ext cx="7747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7" name="Equation" r:id="rId3" imgW="774364" imgH="253890" progId="Equation.DSMT4">
                  <p:embed/>
                </p:oleObj>
              </mc:Choice>
              <mc:Fallback>
                <p:oleObj name="Equation" r:id="rId3" imgW="774364" imgH="25389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37100" y="1765300"/>
                        <a:ext cx="774700" cy="25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7.2- </a:t>
            </a:r>
            <a:fld id="{F2295E86-3D05-4EC6-86A6-3F7AB4E2328E}" type="slidenum">
              <a:rPr lang="en-US" altLang="en-US" sz="1200">
                <a:latin typeface="Arial" panose="020B0604020202020204" pitchFamily="34" charset="0"/>
              </a:rPr>
              <a:pPr algn="r"/>
              <a:t>18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2355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QUADRATIC FORMS AND EIGENVALUES</a:t>
            </a:r>
          </a:p>
        </p:txBody>
      </p:sp>
      <p:sp>
        <p:nvSpPr>
          <p:cNvPr id="7536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686800" cy="4572000"/>
          </a:xfrm>
        </p:spPr>
        <p:txBody>
          <a:bodyPr/>
          <a:lstStyle/>
          <a:p>
            <a:pPr eaLnBrk="1" hangingPunct="1"/>
            <a:r>
              <a:rPr lang="en-US" altLang="en-US" sz="2800" b="1" dirty="0" smtClean="0"/>
              <a:t>Proof:</a:t>
            </a:r>
            <a:r>
              <a:rPr lang="en-US" altLang="en-US" sz="2800" dirty="0" smtClean="0"/>
              <a:t> By the Principal Axes Theorem, there exists an orthogonal change of variable               such that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dirty="0" smtClean="0"/>
              <a:t>   </a:t>
            </a:r>
            <a:r>
              <a:rPr lang="en-US" altLang="en-US" sz="2800" dirty="0"/>
              <a:t>	</a:t>
            </a:r>
            <a:r>
              <a:rPr lang="en-US" altLang="en-US" sz="2800" dirty="0" smtClean="0"/>
              <a:t>								       </a:t>
            </a:r>
            <a:r>
              <a:rPr lang="en-US" altLang="en-US" sz="2800" dirty="0" smtClean="0"/>
              <a:t>(</a:t>
            </a:r>
            <a:r>
              <a:rPr lang="en-US" altLang="en-US" sz="2800" dirty="0" smtClean="0"/>
              <a:t>4)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dirty="0" smtClean="0"/>
              <a:t>	where </a:t>
            </a:r>
            <a:r>
              <a:rPr lang="el-GR" altLang="en-US" sz="2800" dirty="0" smtClean="0">
                <a:cs typeface="Times New Roman" panose="02020603050405020304" pitchFamily="18" charset="0"/>
              </a:rPr>
              <a:t>λ</a:t>
            </a:r>
            <a:r>
              <a:rPr lang="en-US" altLang="en-US" sz="2800" baseline="-25000" dirty="0" smtClean="0">
                <a:cs typeface="Times New Roman" panose="02020603050405020304" pitchFamily="18" charset="0"/>
              </a:rPr>
              <a:t>1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,…,</a:t>
            </a:r>
            <a:r>
              <a:rPr lang="el-GR" altLang="en-US" sz="2800" dirty="0" smtClean="0">
                <a:cs typeface="Times New Roman" panose="02020603050405020304" pitchFamily="18" charset="0"/>
              </a:rPr>
              <a:t>λ</a:t>
            </a:r>
            <a:r>
              <a:rPr lang="en-US" altLang="en-US" sz="2800" i="1" baseline="-25000" dirty="0" smtClean="0">
                <a:cs typeface="Times New Roman" panose="02020603050405020304" pitchFamily="18" charset="0"/>
              </a:rPr>
              <a:t>n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 are the eigenvalues of </a:t>
            </a:r>
            <a:r>
              <a:rPr lang="en-US" altLang="en-US" sz="2800" i="1" dirty="0" smtClean="0">
                <a:cs typeface="Times New Roman" panose="02020603050405020304" pitchFamily="18" charset="0"/>
              </a:rPr>
              <a:t>A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.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2800" dirty="0" smtClean="0"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en-US" sz="2800" dirty="0" smtClean="0">
                <a:cs typeface="Times New Roman" panose="02020603050405020304" pitchFamily="18" charset="0"/>
              </a:rPr>
              <a:t>Since </a:t>
            </a:r>
            <a:r>
              <a:rPr lang="en-US" altLang="en-US" sz="2800" i="1" dirty="0" smtClean="0">
                <a:cs typeface="Times New Roman" panose="02020603050405020304" pitchFamily="18" charset="0"/>
              </a:rPr>
              <a:t>P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 is invertible, there is a one-to-one correspondence between all nonzero </a:t>
            </a:r>
            <a:r>
              <a:rPr lang="en-US" altLang="en-US" sz="2800" b="1" dirty="0" smtClean="0">
                <a:cs typeface="Times New Roman" panose="02020603050405020304" pitchFamily="18" charset="0"/>
              </a:rPr>
              <a:t>x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 and all nonzero </a:t>
            </a:r>
            <a:r>
              <a:rPr lang="en-US" altLang="en-US" sz="2800" b="1" dirty="0" smtClean="0">
                <a:cs typeface="Times New Roman" panose="02020603050405020304" pitchFamily="18" charset="0"/>
              </a:rPr>
              <a:t>y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.</a:t>
            </a:r>
          </a:p>
          <a:p>
            <a:pPr eaLnBrk="1" hangingPunct="1">
              <a:buFont typeface="Wingdings" panose="05000000000000000000" pitchFamily="2" charset="2"/>
              <a:buNone/>
            </a:pPr>
            <a:endParaRPr lang="el-GR" altLang="en-US" sz="2800" dirty="0" smtClean="0">
              <a:cs typeface="Times New Roman" panose="02020603050405020304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dirty="0" smtClean="0"/>
              <a:t> </a:t>
            </a:r>
            <a:endParaRPr lang="en-US" altLang="en-US" sz="2800" dirty="0" smtClean="0"/>
          </a:p>
        </p:txBody>
      </p:sp>
      <p:graphicFrame>
        <p:nvGraphicFramePr>
          <p:cNvPr id="753668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9027095"/>
              </p:ext>
            </p:extLst>
          </p:nvPr>
        </p:nvGraphicFramePr>
        <p:xfrm>
          <a:off x="5257800" y="2120900"/>
          <a:ext cx="11303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64" name="Equation" r:id="rId3" imgW="1130300" imgH="419100" progId="Equation.DSMT4">
                  <p:embed/>
                </p:oleObj>
              </mc:Choice>
              <mc:Fallback>
                <p:oleObj name="Equation" r:id="rId3" imgW="1130300" imgH="4191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57800" y="2120900"/>
                        <a:ext cx="1130300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3669" name="Object 5"/>
          <p:cNvGraphicFramePr>
            <a:graphicFrameLocks noChangeAspect="1"/>
          </p:cNvGraphicFramePr>
          <p:nvPr/>
        </p:nvGraphicFramePr>
        <p:xfrm>
          <a:off x="838200" y="2628900"/>
          <a:ext cx="73533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65" name="Equation" r:id="rId5" imgW="7353300" imgH="508000" progId="Equation.DSMT4">
                  <p:embed/>
                </p:oleObj>
              </mc:Choice>
              <mc:Fallback>
                <p:oleObj name="Equation" r:id="rId5" imgW="7353300" imgH="5080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2628900"/>
                        <a:ext cx="7353300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7.2- </a:t>
            </a:r>
            <a:fld id="{7F7E9097-CEF1-4B5C-B5D3-AE6703201330}" type="slidenum">
              <a:rPr lang="en-US" altLang="en-US" sz="1200">
                <a:latin typeface="Arial" panose="020B0604020202020204" pitchFamily="34" charset="0"/>
              </a:rPr>
              <a:pPr algn="r"/>
              <a:t>19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24579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2458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QUADRATIC FORMS AND EIGENVALUES</a:t>
            </a:r>
          </a:p>
        </p:txBody>
      </p:sp>
      <p:sp>
        <p:nvSpPr>
          <p:cNvPr id="7546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sz="2800" dirty="0" smtClean="0"/>
              <a:t>Thus the values of </a:t>
            </a:r>
            <a:r>
              <a:rPr lang="en-US" altLang="en-US" sz="2800" i="1" dirty="0" smtClean="0"/>
              <a:t>Q</a:t>
            </a:r>
            <a:r>
              <a:rPr lang="en-US" altLang="en-US" sz="2800" dirty="0" smtClean="0"/>
              <a:t> (</a:t>
            </a:r>
            <a:r>
              <a:rPr lang="en-US" altLang="en-US" sz="2800" b="1" dirty="0" smtClean="0"/>
              <a:t>x</a:t>
            </a:r>
            <a:r>
              <a:rPr lang="en-US" altLang="en-US" sz="2800" dirty="0" smtClean="0"/>
              <a:t>) for            coincide with the values of the expression on the right side of (4), which is controlled by the signs of the eigenvalues </a:t>
            </a:r>
            <a:r>
              <a:rPr lang="el-GR" altLang="en-US" sz="2800" dirty="0" smtClean="0">
                <a:cs typeface="Times New Roman" panose="02020603050405020304" pitchFamily="18" charset="0"/>
              </a:rPr>
              <a:t>λ</a:t>
            </a:r>
            <a:r>
              <a:rPr lang="en-US" altLang="en-US" sz="2800" baseline="-25000" dirty="0" smtClean="0">
                <a:cs typeface="Times New Roman" panose="02020603050405020304" pitchFamily="18" charset="0"/>
              </a:rPr>
              <a:t>1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,…,</a:t>
            </a:r>
            <a:r>
              <a:rPr lang="el-GR" altLang="en-US" sz="2800" dirty="0" smtClean="0">
                <a:cs typeface="Times New Roman" panose="02020603050405020304" pitchFamily="18" charset="0"/>
              </a:rPr>
              <a:t>λ</a:t>
            </a:r>
            <a:r>
              <a:rPr lang="en-US" altLang="en-US" sz="2800" i="1" baseline="-25000" dirty="0" smtClean="0">
                <a:cs typeface="Times New Roman" panose="02020603050405020304" pitchFamily="18" charset="0"/>
              </a:rPr>
              <a:t>n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, in three ways described in the </a:t>
            </a:r>
            <a:r>
              <a:rPr lang="en-US" altLang="en-US" sz="2800" dirty="0" smtClean="0">
                <a:cs typeface="Times New Roman" panose="02020603050405020304" pitchFamily="18" charset="0"/>
              </a:rPr>
              <a:t>theorem.</a:t>
            </a:r>
            <a:endParaRPr lang="el-GR" altLang="en-US" sz="2800" dirty="0" smtClean="0">
              <a:cs typeface="Times New Roman" panose="02020603050405020304" pitchFamily="18" charset="0"/>
            </a:endParaRPr>
          </a:p>
        </p:txBody>
      </p:sp>
      <p:graphicFrame>
        <p:nvGraphicFramePr>
          <p:cNvPr id="754692" name="Object 4"/>
          <p:cNvGraphicFramePr>
            <a:graphicFrameLocks noChangeAspect="1"/>
          </p:cNvGraphicFramePr>
          <p:nvPr/>
        </p:nvGraphicFramePr>
        <p:xfrm>
          <a:off x="4953000" y="1676400"/>
          <a:ext cx="8636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85" name="Equation" r:id="rId3" imgW="863225" imgH="342751" progId="Equation.DSMT4">
                  <p:embed/>
                </p:oleObj>
              </mc:Choice>
              <mc:Fallback>
                <p:oleObj name="Equation" r:id="rId3" imgW="863225" imgH="342751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0" y="1676400"/>
                        <a:ext cx="8636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7.2- </a:t>
            </a:r>
            <a:fld id="{1B635528-F903-433F-A8BD-F0E05F64618E}" type="slidenum">
              <a:rPr lang="en-US" altLang="en-US" sz="1200">
                <a:latin typeface="Arial" panose="020B0604020202020204" pitchFamily="34" charset="0"/>
              </a:rPr>
              <a:pPr algn="r"/>
              <a:t>2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QUADRATIC FORMS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6459" name="Rectangle 4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57200" y="1600200"/>
                <a:ext cx="8382000" cy="45720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800" dirty="0" smtClean="0">
                    <a:cs typeface="Times New Roman" panose="02020603050405020304" pitchFamily="18" charset="0"/>
                  </a:rPr>
                  <a:t>A </a:t>
                </a:r>
                <a:r>
                  <a:rPr lang="en-US" altLang="en-US" sz="2800" b="1" dirty="0" smtClean="0">
                    <a:cs typeface="Times New Roman" panose="02020603050405020304" pitchFamily="18" charset="0"/>
                  </a:rPr>
                  <a:t>quadratic form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 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on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altLang="en-US" sz="2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altLang="en-US" sz="2800" dirty="0" smtClean="0">
                    <a:cs typeface="Times New Roman" panose="02020603050405020304" pitchFamily="18" charset="0"/>
                  </a:rPr>
                  <a:t> 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is a function </a:t>
                </a:r>
                <a:r>
                  <a:rPr lang="en-US" altLang="en-US" sz="2800" i="1" dirty="0" smtClean="0">
                    <a:cs typeface="Times New Roman" panose="02020603050405020304" pitchFamily="18" charset="0"/>
                  </a:rPr>
                  <a:t>Q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 defined 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on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altLang="en-US" sz="2800" dirty="0" smtClean="0">
                    <a:cs typeface="Times New Roman" panose="02020603050405020304" pitchFamily="18" charset="0"/>
                  </a:rPr>
                  <a:t> whose value at a vector </a:t>
                </a:r>
                <a:r>
                  <a:rPr lang="en-US" altLang="en-US" sz="2800" b="1" dirty="0" smtClean="0">
                    <a:cs typeface="Times New Roman" panose="02020603050405020304" pitchFamily="18" charset="0"/>
                  </a:rPr>
                  <a:t>x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 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in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sup>
                    </m:sSup>
                    <m:r>
                      <a:rPr lang="en-US" altLang="en-US" sz="280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altLang="en-US" sz="2800" dirty="0" smtClean="0">
                    <a:cs typeface="Times New Roman" panose="02020603050405020304" pitchFamily="18" charset="0"/>
                  </a:rPr>
                  <a:t>can 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be computed by an expression of the form                        , where </a:t>
                </a:r>
                <a:r>
                  <a:rPr lang="en-US" altLang="en-US" sz="28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 is an       </a:t>
                </a:r>
                <a:r>
                  <a:rPr lang="en-US" altLang="en-US" sz="2800" dirty="0" smtClean="0">
                    <a:solidFill>
                      <a:schemeClr val="bg1"/>
                    </a:solidFill>
                    <a:cs typeface="Times New Roman" panose="02020603050405020304" pitchFamily="18" charset="0"/>
                  </a:rPr>
                  <a:t>s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  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symmetric 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matrix. </a:t>
                </a:r>
              </a:p>
              <a:p>
                <a:pPr eaLnBrk="1" hangingPunct="1"/>
                <a:endParaRPr lang="en-US" altLang="en-US" sz="2800" dirty="0" smtClean="0"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800" dirty="0" smtClean="0">
                    <a:cs typeface="Times New Roman" panose="02020603050405020304" pitchFamily="18" charset="0"/>
                  </a:rPr>
                  <a:t>The matrix </a:t>
                </a:r>
                <a:r>
                  <a:rPr lang="en-US" altLang="en-US" sz="28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 is called the </a:t>
                </a:r>
                <a:r>
                  <a:rPr lang="en-US" altLang="en-US" sz="2800" b="1" dirty="0" smtClean="0">
                    <a:cs typeface="Times New Roman" panose="02020603050405020304" pitchFamily="18" charset="0"/>
                  </a:rPr>
                  <a:t>matrix of the quadratic form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>
          <p:sp>
            <p:nvSpPr>
              <p:cNvPr id="316459" name="Rectangle 4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1600200"/>
                <a:ext cx="8382000" cy="4572000"/>
              </a:xfrm>
              <a:blipFill rotWithShape="0">
                <a:blip r:embed="rId4"/>
                <a:stretch>
                  <a:fillRect l="-1236" t="-14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316465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7713756"/>
              </p:ext>
            </p:extLst>
          </p:nvPr>
        </p:nvGraphicFramePr>
        <p:xfrm>
          <a:off x="5029200" y="2553594"/>
          <a:ext cx="21209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2" name="Equation" r:id="rId5" imgW="2120900" imgH="482600" progId="Equation.DSMT4">
                  <p:embed/>
                </p:oleObj>
              </mc:Choice>
              <mc:Fallback>
                <p:oleObj name="Equation" r:id="rId5" imgW="2120900" imgH="482600" progId="Equation.DSMT4">
                  <p:embed/>
                  <p:pic>
                    <p:nvPicPr>
                      <p:cNvPr id="0" name="Object 4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29200" y="2553594"/>
                        <a:ext cx="21209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6466" name="Object 5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4528292"/>
              </p:ext>
            </p:extLst>
          </p:nvPr>
        </p:nvGraphicFramePr>
        <p:xfrm>
          <a:off x="1600200" y="3042633"/>
          <a:ext cx="7747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3" name="Equation" r:id="rId7" imgW="774364" imgH="253890" progId="Equation.DSMT4">
                  <p:embed/>
                </p:oleObj>
              </mc:Choice>
              <mc:Fallback>
                <p:oleObj name="Equation" r:id="rId7" imgW="774364" imgH="253890" progId="Equation.DSMT4">
                  <p:embed/>
                  <p:pic>
                    <p:nvPicPr>
                      <p:cNvPr id="0" name="Object 5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200" y="3042633"/>
                        <a:ext cx="774700" cy="25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7.2- </a:t>
            </a:r>
            <a:fld id="{88012F69-94DC-454D-84CB-D08AD5EC0E69}" type="slidenum">
              <a:rPr lang="en-US" altLang="en-US" sz="1200">
                <a:latin typeface="Arial" panose="020B0604020202020204" pitchFamily="34" charset="0"/>
              </a:rPr>
              <a:pPr algn="r"/>
              <a:t>3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8195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819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QUADRATIC FORMS</a:t>
            </a:r>
          </a:p>
        </p:txBody>
      </p:sp>
      <p:sp>
        <p:nvSpPr>
          <p:cNvPr id="7372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43000"/>
            <a:ext cx="8229600" cy="5334000"/>
          </a:xfrm>
        </p:spPr>
        <p:txBody>
          <a:bodyPr/>
          <a:lstStyle/>
          <a:p>
            <a:pPr marL="609600" indent="-609600" eaLnBrk="1" hangingPunct="1"/>
            <a:endParaRPr lang="en-US" altLang="en-US" sz="2800" smtClean="0"/>
          </a:p>
          <a:p>
            <a:pPr marL="609600" indent="-609600" eaLnBrk="1" hangingPunct="1"/>
            <a:r>
              <a:rPr lang="en-US" altLang="en-US" sz="2800" b="1" smtClean="0"/>
              <a:t>Example 1:</a:t>
            </a:r>
            <a:r>
              <a:rPr lang="en-US" altLang="en-US" sz="2800" smtClean="0"/>
              <a:t> Let                . Compute </a:t>
            </a:r>
            <a:r>
              <a:rPr lang="en-US" altLang="en-US" sz="2800" b="1" smtClean="0"/>
              <a:t>x</a:t>
            </a:r>
            <a:r>
              <a:rPr lang="en-US" altLang="en-US" sz="2800" i="1" baseline="30000" smtClean="0"/>
              <a:t>T</a:t>
            </a:r>
            <a:r>
              <a:rPr lang="en-US" altLang="en-US" sz="2800" i="1" smtClean="0"/>
              <a:t>A</a:t>
            </a:r>
            <a:r>
              <a:rPr lang="en-US" altLang="en-US" sz="2800" b="1" smtClean="0"/>
              <a:t>x</a:t>
            </a:r>
            <a:r>
              <a:rPr lang="en-US" altLang="en-US" sz="2800" smtClean="0"/>
              <a:t> for the </a:t>
            </a:r>
          </a:p>
          <a:p>
            <a:pPr marL="609600" indent="-609600" eaLnBrk="1" hangingPunct="1"/>
            <a:endParaRPr lang="en-US" altLang="en-US" sz="2800" smtClean="0"/>
          </a:p>
          <a:p>
            <a:pPr marL="609600" indent="-609600" eaLnBrk="1" hangingPunct="1">
              <a:buFont typeface="Wingdings" panose="05000000000000000000" pitchFamily="2" charset="2"/>
              <a:buNone/>
            </a:pPr>
            <a:r>
              <a:rPr lang="en-US" altLang="en-US" sz="2800" smtClean="0"/>
              <a:t>	following matrices. </a:t>
            </a:r>
          </a:p>
          <a:p>
            <a:pPr marL="609600" indent="-609600" eaLnBrk="1" hangingPunct="1">
              <a:buFont typeface="Wingdings" panose="05000000000000000000" pitchFamily="2" charset="2"/>
              <a:buNone/>
            </a:pPr>
            <a:endParaRPr lang="en-US" altLang="en-US" sz="2800" smtClean="0"/>
          </a:p>
          <a:p>
            <a:pPr marL="1371600" lvl="2" indent="-457200" eaLnBrk="1" hangingPunct="1">
              <a:buFont typeface="Wingdings" panose="05000000000000000000" pitchFamily="2" charset="2"/>
              <a:buAutoNum type="alphaLcPeriod"/>
            </a:pPr>
            <a:r>
              <a:rPr lang="en-US" altLang="en-US" sz="2800" smtClean="0"/>
              <a:t>                                     </a:t>
            </a:r>
          </a:p>
          <a:p>
            <a:pPr marL="1371600" lvl="2" indent="-457200" eaLnBrk="1" hangingPunct="1">
              <a:buFont typeface="Wingdings" panose="05000000000000000000" pitchFamily="2" charset="2"/>
              <a:buAutoNum type="alphaLcPeriod"/>
            </a:pPr>
            <a:endParaRPr lang="en-US" altLang="en-US" sz="2800" smtClean="0"/>
          </a:p>
          <a:p>
            <a:pPr marL="1371600" lvl="2" indent="-457200" eaLnBrk="1" hangingPunct="1">
              <a:buFont typeface="Wingdings" panose="05000000000000000000" pitchFamily="2" charset="2"/>
              <a:buAutoNum type="alphaLcPeriod"/>
            </a:pPr>
            <a:endParaRPr lang="en-US" altLang="en-US" sz="2800" smtClean="0"/>
          </a:p>
          <a:p>
            <a:pPr marL="1371600" lvl="2" indent="-457200" eaLnBrk="1" hangingPunct="1">
              <a:buFont typeface="Wingdings" panose="05000000000000000000" pitchFamily="2" charset="2"/>
              <a:buAutoNum type="alphaLcPeriod"/>
            </a:pPr>
            <a:r>
              <a:rPr lang="en-US" altLang="en-US" sz="2800" smtClean="0"/>
              <a:t> </a:t>
            </a:r>
          </a:p>
        </p:txBody>
      </p:sp>
      <p:graphicFrame>
        <p:nvGraphicFramePr>
          <p:cNvPr id="737284" name="Object 4"/>
          <p:cNvGraphicFramePr>
            <a:graphicFrameLocks noChangeAspect="1"/>
          </p:cNvGraphicFramePr>
          <p:nvPr/>
        </p:nvGraphicFramePr>
        <p:xfrm>
          <a:off x="3517900" y="1371600"/>
          <a:ext cx="1358900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7" name="Equation" r:id="rId3" imgW="1358900" imgH="1143000" progId="Equation.DSMT4">
                  <p:embed/>
                </p:oleObj>
              </mc:Choice>
              <mc:Fallback>
                <p:oleObj name="Equation" r:id="rId3" imgW="1358900" imgH="11430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17900" y="1371600"/>
                        <a:ext cx="1358900" cy="1143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7285" name="Object 5"/>
          <p:cNvGraphicFramePr>
            <a:graphicFrameLocks noChangeAspect="1"/>
          </p:cNvGraphicFramePr>
          <p:nvPr/>
        </p:nvGraphicFramePr>
        <p:xfrm>
          <a:off x="1905000" y="3416300"/>
          <a:ext cx="1854200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8" name="Equation" r:id="rId5" imgW="1854200" imgH="1143000" progId="Equation.DSMT4">
                  <p:embed/>
                </p:oleObj>
              </mc:Choice>
              <mc:Fallback>
                <p:oleObj name="Equation" r:id="rId5" imgW="1854200" imgH="11430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000" y="3416300"/>
                        <a:ext cx="1854200" cy="1143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7286" name="Object 6"/>
          <p:cNvGraphicFramePr>
            <a:graphicFrameLocks noChangeAspect="1"/>
          </p:cNvGraphicFramePr>
          <p:nvPr/>
        </p:nvGraphicFramePr>
        <p:xfrm>
          <a:off x="1828800" y="4953000"/>
          <a:ext cx="2298700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9" name="Equation" r:id="rId7" imgW="2298700" imgH="1143000" progId="Equation.DSMT4">
                  <p:embed/>
                </p:oleObj>
              </mc:Choice>
              <mc:Fallback>
                <p:oleObj name="Equation" r:id="rId7" imgW="2298700" imgH="11430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8800" y="4953000"/>
                        <a:ext cx="2298700" cy="1143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7.2- </a:t>
            </a:r>
            <a:fld id="{93074042-03B9-46D7-8043-DCCCD9F1662D}" type="slidenum">
              <a:rPr lang="en-US" altLang="en-US" sz="1200">
                <a:latin typeface="Arial" panose="020B0604020202020204" pitchFamily="34" charset="0"/>
              </a:rPr>
              <a:pPr algn="r"/>
              <a:t>4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9219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922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QUADRATIC FORMS</a:t>
            </a:r>
          </a:p>
        </p:txBody>
      </p:sp>
      <p:sp>
        <p:nvSpPr>
          <p:cNvPr id="7393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143000"/>
            <a:ext cx="8686800" cy="5486400"/>
          </a:xfrm>
        </p:spPr>
        <p:txBody>
          <a:bodyPr/>
          <a:lstStyle/>
          <a:p>
            <a:pPr marL="609600" indent="-609600" eaLnBrk="1" hangingPunct="1"/>
            <a:r>
              <a:rPr lang="en-US" altLang="en-US" sz="2800" b="1" smtClean="0"/>
              <a:t>Solution: </a:t>
            </a:r>
          </a:p>
          <a:p>
            <a:pPr marL="1371600" lvl="2" indent="-457200" eaLnBrk="1" hangingPunct="1">
              <a:buFont typeface="Wingdings" panose="05000000000000000000" pitchFamily="2" charset="2"/>
              <a:buAutoNum type="alphaLcPeriod"/>
            </a:pPr>
            <a:r>
              <a:rPr lang="en-US" altLang="en-US" sz="2800" smtClean="0"/>
              <a:t>                                                                              .</a:t>
            </a:r>
          </a:p>
          <a:p>
            <a:pPr marL="1371600" lvl="2" indent="-457200" eaLnBrk="1" hangingPunct="1">
              <a:buFont typeface="Wingdings" panose="05000000000000000000" pitchFamily="2" charset="2"/>
              <a:buAutoNum type="alphaLcPeriod"/>
            </a:pPr>
            <a:endParaRPr lang="en-US" altLang="en-US" sz="2800" smtClean="0"/>
          </a:p>
          <a:p>
            <a:pPr marL="1371600" lvl="2" indent="-457200" eaLnBrk="1" hangingPunct="1">
              <a:buFont typeface="Wingdings" panose="05000000000000000000" pitchFamily="2" charset="2"/>
              <a:buAutoNum type="alphaLcPeriod"/>
            </a:pPr>
            <a:r>
              <a:rPr lang="en-US" altLang="en-US" sz="2800" smtClean="0"/>
              <a:t> There are two   </a:t>
            </a:r>
            <a:r>
              <a:rPr lang="en-US" altLang="en-US" sz="2800" smtClean="0">
                <a:cs typeface="Times New Roman" panose="02020603050405020304" pitchFamily="18" charset="0"/>
              </a:rPr>
              <a:t>   entries in </a:t>
            </a:r>
            <a:r>
              <a:rPr lang="en-US" altLang="en-US" sz="2800" i="1" smtClean="0">
                <a:cs typeface="Times New Roman" panose="02020603050405020304" pitchFamily="18" charset="0"/>
              </a:rPr>
              <a:t>A</a:t>
            </a:r>
            <a:r>
              <a:rPr lang="en-US" altLang="en-US" sz="2800" smtClean="0">
                <a:cs typeface="Times New Roman" panose="02020603050405020304" pitchFamily="18" charset="0"/>
              </a:rPr>
              <a:t>.</a:t>
            </a:r>
          </a:p>
          <a:p>
            <a:pPr marL="1752600" lvl="3" indent="-381000" eaLnBrk="1" hangingPunct="1">
              <a:buFont typeface="Wingdings" panose="05000000000000000000" pitchFamily="2" charset="2"/>
              <a:buNone/>
            </a:pPr>
            <a:endParaRPr lang="en-US" altLang="en-US" sz="2800" smtClean="0">
              <a:cs typeface="Times New Roman" panose="02020603050405020304" pitchFamily="18" charset="0"/>
            </a:endParaRPr>
          </a:p>
          <a:p>
            <a:pPr marL="1371600" lvl="2" indent="-457200" eaLnBrk="1" hangingPunct="1">
              <a:buFont typeface="Wingdings" panose="05000000000000000000" pitchFamily="2" charset="2"/>
              <a:buAutoNum type="alphaLcPeriod"/>
            </a:pPr>
            <a:endParaRPr lang="en-US" altLang="en-US" sz="2800" smtClean="0"/>
          </a:p>
        </p:txBody>
      </p:sp>
      <p:graphicFrame>
        <p:nvGraphicFramePr>
          <p:cNvPr id="739332" name="Object 4"/>
          <p:cNvGraphicFramePr>
            <a:graphicFrameLocks noChangeAspect="1"/>
          </p:cNvGraphicFramePr>
          <p:nvPr/>
        </p:nvGraphicFramePr>
        <p:xfrm>
          <a:off x="1806575" y="1549400"/>
          <a:ext cx="6804025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1" name="Equation" r:id="rId3" imgW="8991600" imgH="1143000" progId="Equation.DSMT4">
                  <p:embed/>
                </p:oleObj>
              </mc:Choice>
              <mc:Fallback>
                <p:oleObj name="Equation" r:id="rId3" imgW="8991600" imgH="11430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06575" y="1549400"/>
                        <a:ext cx="6804025" cy="850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9333" name="Object 5"/>
          <p:cNvGraphicFramePr>
            <a:graphicFrameLocks noChangeAspect="1"/>
          </p:cNvGraphicFramePr>
          <p:nvPr/>
        </p:nvGraphicFramePr>
        <p:xfrm>
          <a:off x="457200" y="3352800"/>
          <a:ext cx="8331200" cy="293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2" name="Equation" r:id="rId5" imgW="8724900" imgH="3073400" progId="Equation.DSMT4">
                  <p:embed/>
                </p:oleObj>
              </mc:Choice>
              <mc:Fallback>
                <p:oleObj name="Equation" r:id="rId5" imgW="8724900" imgH="30734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3352800"/>
                        <a:ext cx="8331200" cy="2935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9334" name="Object 6"/>
          <p:cNvGraphicFramePr>
            <a:graphicFrameLocks noChangeAspect="1"/>
          </p:cNvGraphicFramePr>
          <p:nvPr/>
        </p:nvGraphicFramePr>
        <p:xfrm>
          <a:off x="3784600" y="2755900"/>
          <a:ext cx="4572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3" name="Equation" r:id="rId7" imgW="457200" imgH="330200" progId="Equation.DSMT4">
                  <p:embed/>
                </p:oleObj>
              </mc:Choice>
              <mc:Fallback>
                <p:oleObj name="Equation" r:id="rId7" imgW="457200" imgH="3302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84600" y="2755900"/>
                        <a:ext cx="457200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7.2- </a:t>
            </a:r>
            <a:fld id="{96D74C9E-56B6-4136-BCAD-D2CFD4AB2C2D}" type="slidenum">
              <a:rPr lang="en-US" altLang="en-US" sz="1200">
                <a:latin typeface="Arial" panose="020B0604020202020204" pitchFamily="34" charset="0"/>
              </a:rPr>
              <a:pPr algn="r"/>
              <a:t>5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0243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1024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QUADRATIC FORMS</a:t>
            </a:r>
          </a:p>
        </p:txBody>
      </p:sp>
      <p:sp>
        <p:nvSpPr>
          <p:cNvPr id="740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sz="2800" dirty="0" smtClean="0"/>
              <a:t>The presence of             in the quadratic form in Example 1(b) is due to the       entries off the diagonal in the matrix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.</a:t>
            </a:r>
          </a:p>
          <a:p>
            <a:pPr eaLnBrk="1" hangingPunct="1"/>
            <a:endParaRPr lang="en-US" altLang="en-US" sz="2800" dirty="0" smtClean="0"/>
          </a:p>
          <a:p>
            <a:pPr eaLnBrk="1" hangingPunct="1"/>
            <a:r>
              <a:rPr lang="en-US" altLang="en-US" sz="2800" dirty="0" smtClean="0"/>
              <a:t>In contrast, the quadratic form associated with the diagonal matrix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 in Example 1(a) has no </a:t>
            </a:r>
            <a:r>
              <a:rPr lang="en-US" altLang="en-US" sz="2800" i="1" dirty="0" smtClean="0"/>
              <a:t>x</a:t>
            </a:r>
            <a:r>
              <a:rPr lang="en-US" altLang="en-US" sz="2800" baseline="-25000" dirty="0" smtClean="0"/>
              <a:t>1</a:t>
            </a:r>
            <a:r>
              <a:rPr lang="en-US" altLang="en-US" sz="2800" i="1" dirty="0" smtClean="0"/>
              <a:t>x</a:t>
            </a:r>
            <a:r>
              <a:rPr lang="en-US" altLang="en-US" sz="2800" baseline="-25000" dirty="0" smtClean="0"/>
              <a:t>2</a:t>
            </a:r>
            <a:r>
              <a:rPr lang="en-US" altLang="en-US" sz="2800" dirty="0" smtClean="0"/>
              <a:t> </a:t>
            </a:r>
            <a:r>
              <a:rPr lang="en-US" altLang="en-US" sz="2800" i="1" dirty="0" smtClean="0"/>
              <a:t>cross-product</a:t>
            </a:r>
            <a:r>
              <a:rPr lang="en-US" altLang="en-US" sz="2800" dirty="0" smtClean="0"/>
              <a:t> </a:t>
            </a:r>
            <a:r>
              <a:rPr lang="en-US" altLang="en-US" sz="2800" dirty="0" smtClean="0"/>
              <a:t>term.</a:t>
            </a:r>
          </a:p>
        </p:txBody>
      </p:sp>
      <p:graphicFrame>
        <p:nvGraphicFramePr>
          <p:cNvPr id="740356" name="Object 4"/>
          <p:cNvGraphicFramePr>
            <a:graphicFrameLocks noChangeAspect="1"/>
          </p:cNvGraphicFramePr>
          <p:nvPr/>
        </p:nvGraphicFramePr>
        <p:xfrm>
          <a:off x="3200400" y="1638300"/>
          <a:ext cx="10541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2" name="Equation" r:id="rId3" imgW="1054100" imgH="482600" progId="Equation.DSMT4">
                  <p:embed/>
                </p:oleObj>
              </mc:Choice>
              <mc:Fallback>
                <p:oleObj name="Equation" r:id="rId3" imgW="1054100" imgH="4826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0400" y="1638300"/>
                        <a:ext cx="10541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0357" name="Object 5"/>
          <p:cNvGraphicFramePr>
            <a:graphicFrameLocks noChangeAspect="1"/>
          </p:cNvGraphicFramePr>
          <p:nvPr/>
        </p:nvGraphicFramePr>
        <p:xfrm>
          <a:off x="4724400" y="2108200"/>
          <a:ext cx="457200" cy="33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3" name="Equation" r:id="rId5" imgW="457200" imgH="330200" progId="Equation.DSMT4">
                  <p:embed/>
                </p:oleObj>
              </mc:Choice>
              <mc:Fallback>
                <p:oleObj name="Equation" r:id="rId5" imgW="457200" imgH="3302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24400" y="2108200"/>
                        <a:ext cx="457200" cy="33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7.2- </a:t>
            </a:r>
            <a:fld id="{868DCE95-6132-4B30-82A0-EBCC4586D4E8}" type="slidenum">
              <a:rPr lang="en-US" altLang="en-US" sz="1200">
                <a:latin typeface="Arial" panose="020B0604020202020204" pitchFamily="34" charset="0"/>
              </a:rPr>
              <a:pPr algn="r"/>
              <a:t>6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126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1126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CHANGE OF VARIBALE IN A QUADRATIC FORM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41379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57200" y="1143000"/>
                <a:ext cx="8229600" cy="54102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800" dirty="0" smtClean="0"/>
                  <a:t>If </a:t>
                </a:r>
                <a:r>
                  <a:rPr lang="en-US" altLang="en-US" sz="2800" b="1" dirty="0" smtClean="0"/>
                  <a:t>x</a:t>
                </a:r>
                <a:r>
                  <a:rPr lang="en-US" altLang="en-US" sz="2800" dirty="0" smtClean="0"/>
                  <a:t> represents a variable vector in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, </a:t>
                </a:r>
                <a:r>
                  <a:rPr lang="en-US" altLang="en-US" sz="2800" dirty="0" smtClean="0"/>
                  <a:t>then a </a:t>
                </a:r>
                <a:r>
                  <a:rPr lang="en-US" altLang="en-US" sz="2800" b="1" dirty="0" smtClean="0"/>
                  <a:t>change of variable</a:t>
                </a:r>
                <a:r>
                  <a:rPr lang="en-US" altLang="en-US" sz="2800" dirty="0" smtClean="0"/>
                  <a:t> is an equation of the form</a:t>
                </a:r>
              </a:p>
              <a:p>
                <a:pPr eaLnBrk="1" hangingPunct="1">
                  <a:buFont typeface="Wingdings" panose="05000000000000000000" pitchFamily="2" charset="2"/>
                  <a:buNone/>
                </a:pPr>
                <a:r>
                  <a:rPr lang="en-US" altLang="en-US" sz="2800" dirty="0" smtClean="0"/>
                  <a:t>                            , or equivalently,                         </a:t>
                </a:r>
                <a:r>
                  <a:rPr lang="en-US" altLang="en-US" sz="2800" dirty="0"/>
                  <a:t> </a:t>
                </a:r>
                <a:r>
                  <a:rPr lang="en-US" altLang="en-US" sz="2800" dirty="0" smtClean="0"/>
                  <a:t>   </a:t>
                </a:r>
                <a:r>
                  <a:rPr lang="en-US" altLang="en-US" sz="2800" dirty="0" smtClean="0"/>
                  <a:t>(</a:t>
                </a:r>
                <a:r>
                  <a:rPr lang="en-US" altLang="en-US" sz="2800" dirty="0" smtClean="0"/>
                  <a:t>1)</a:t>
                </a:r>
              </a:p>
              <a:p>
                <a:pPr eaLnBrk="1" hangingPunct="1">
                  <a:buNone/>
                </a:pPr>
                <a:r>
                  <a:rPr lang="en-US" altLang="en-US" sz="2800" dirty="0" smtClean="0"/>
                  <a:t>	where </a:t>
                </a:r>
                <a:r>
                  <a:rPr lang="en-US" altLang="en-US" sz="2800" i="1" dirty="0" smtClean="0"/>
                  <a:t>P</a:t>
                </a:r>
                <a:r>
                  <a:rPr lang="en-US" altLang="en-US" sz="2800" dirty="0" smtClean="0"/>
                  <a:t> is an invertible matrix and </a:t>
                </a:r>
                <a:r>
                  <a:rPr lang="en-US" altLang="en-US" sz="2800" b="1" dirty="0" smtClean="0"/>
                  <a:t>y</a:t>
                </a:r>
                <a:r>
                  <a:rPr lang="en-US" altLang="en-US" sz="2800" dirty="0" smtClean="0"/>
                  <a:t> is a new variable vector </a:t>
                </a:r>
                <a:r>
                  <a:rPr lang="en-US" altLang="en-US" sz="2800" dirty="0" smtClean="0"/>
                  <a:t>in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.</a:t>
                </a:r>
                <a:endParaRPr lang="en-US" altLang="en-US" sz="2800" dirty="0" smtClean="0"/>
              </a:p>
              <a:p>
                <a:pPr eaLnBrk="1" hangingPunct="1"/>
                <a:r>
                  <a:rPr lang="en-US" altLang="en-US" sz="2800" dirty="0" smtClean="0"/>
                  <a:t>Here </a:t>
                </a:r>
                <a:r>
                  <a:rPr lang="en-US" altLang="en-US" sz="2800" b="1" dirty="0" smtClean="0"/>
                  <a:t>y</a:t>
                </a:r>
                <a:r>
                  <a:rPr lang="en-US" altLang="en-US" sz="2800" dirty="0" smtClean="0"/>
                  <a:t> is the coordinate vector of </a:t>
                </a:r>
                <a:r>
                  <a:rPr lang="en-US" altLang="en-US" sz="2800" b="1" dirty="0" smtClean="0"/>
                  <a:t>x</a:t>
                </a:r>
                <a:r>
                  <a:rPr lang="en-US" altLang="en-US" sz="2800" dirty="0" smtClean="0"/>
                  <a:t> relative to the basis </a:t>
                </a:r>
                <a:r>
                  <a:rPr lang="en-US" altLang="en-US" sz="2800" dirty="0" smtClean="0"/>
                  <a:t>of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 </a:t>
                </a:r>
                <a:r>
                  <a:rPr lang="en-US" altLang="en-US" sz="2800" dirty="0" smtClean="0"/>
                  <a:t>determined </a:t>
                </a:r>
                <a:r>
                  <a:rPr lang="en-US" altLang="en-US" sz="2800" dirty="0" smtClean="0"/>
                  <a:t>by the columns of </a:t>
                </a:r>
                <a:r>
                  <a:rPr lang="en-US" altLang="en-US" sz="2800" i="1" dirty="0" smtClean="0"/>
                  <a:t>P</a:t>
                </a:r>
                <a:r>
                  <a:rPr lang="en-US" altLang="en-US" sz="2800" dirty="0" smtClean="0"/>
                  <a:t>.</a:t>
                </a:r>
              </a:p>
              <a:p>
                <a:pPr eaLnBrk="1" hangingPunct="1"/>
                <a:r>
                  <a:rPr lang="en-US" altLang="en-US" sz="2800" dirty="0" smtClean="0"/>
                  <a:t>If the change of variable (1) is made in a quadratic form </a:t>
                </a:r>
                <a:r>
                  <a:rPr lang="en-US" altLang="en-US" sz="2800" b="1" dirty="0" err="1" smtClean="0"/>
                  <a:t>x</a:t>
                </a:r>
                <a:r>
                  <a:rPr lang="en-US" altLang="en-US" sz="2800" i="1" baseline="30000" dirty="0" err="1" smtClean="0"/>
                  <a:t>T</a:t>
                </a:r>
                <a:r>
                  <a:rPr lang="en-US" altLang="en-US" sz="2800" i="1" dirty="0" err="1" smtClean="0"/>
                  <a:t>A</a:t>
                </a:r>
                <a:r>
                  <a:rPr lang="en-US" altLang="en-US" sz="2800" b="1" dirty="0" err="1" smtClean="0"/>
                  <a:t>x</a:t>
                </a:r>
                <a:r>
                  <a:rPr lang="en-US" altLang="en-US" sz="2800" dirty="0" smtClean="0"/>
                  <a:t>, then</a:t>
                </a:r>
              </a:p>
              <a:p>
                <a:pPr eaLnBrk="1" hangingPunct="1">
                  <a:buFont typeface="Wingdings" panose="05000000000000000000" pitchFamily="2" charset="2"/>
                  <a:buNone/>
                </a:pPr>
                <a:r>
                  <a:rPr lang="en-US" altLang="en-US" sz="2800" dirty="0" smtClean="0"/>
                  <a:t>                                                                                </a:t>
                </a:r>
                <a:r>
                  <a:rPr lang="en-US" altLang="en-US" sz="2800" dirty="0"/>
                  <a:t> </a:t>
                </a:r>
                <a:r>
                  <a:rPr lang="en-US" altLang="en-US" sz="2800" dirty="0" smtClean="0"/>
                  <a:t>   </a:t>
                </a:r>
                <a:r>
                  <a:rPr lang="en-US" altLang="en-US" sz="2800" dirty="0" smtClean="0"/>
                  <a:t>(</a:t>
                </a:r>
                <a:r>
                  <a:rPr lang="en-US" altLang="en-US" sz="2800" dirty="0" smtClean="0"/>
                  <a:t>2)</a:t>
                </a:r>
              </a:p>
              <a:p>
                <a:pPr eaLnBrk="1" hangingPunct="1">
                  <a:buFont typeface="Wingdings" panose="05000000000000000000" pitchFamily="2" charset="2"/>
                  <a:buNone/>
                </a:pPr>
                <a:r>
                  <a:rPr lang="en-US" altLang="en-US" sz="2800" dirty="0" smtClean="0"/>
                  <a:t>	and the new matrix of the quadratic form is </a:t>
                </a:r>
                <a:r>
                  <a:rPr lang="en-US" altLang="en-US" sz="2800" i="1" dirty="0" smtClean="0"/>
                  <a:t>P</a:t>
                </a:r>
                <a:r>
                  <a:rPr lang="en-US" altLang="en-US" sz="2800" i="1" baseline="30000" dirty="0" smtClean="0"/>
                  <a:t>T</a:t>
                </a:r>
                <a:r>
                  <a:rPr lang="en-US" altLang="en-US" sz="2800" i="1" dirty="0" smtClean="0"/>
                  <a:t>AP</a:t>
                </a:r>
                <a:r>
                  <a:rPr lang="en-US" altLang="en-US" sz="2800" dirty="0" smtClean="0"/>
                  <a:t>.</a:t>
                </a:r>
              </a:p>
            </p:txBody>
          </p:sp>
        </mc:Choice>
        <mc:Fallback>
          <p:sp>
            <p:nvSpPr>
              <p:cNvPr id="741379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1143000"/>
                <a:ext cx="8229600" cy="5410200"/>
              </a:xfrm>
              <a:blipFill rotWithShape="0">
                <a:blip r:embed="rId3"/>
                <a:stretch>
                  <a:fillRect l="-1259" t="-1240" r="-1111" b="-10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741381" name="Object 5"/>
          <p:cNvGraphicFramePr>
            <a:graphicFrameLocks noChangeAspect="1"/>
          </p:cNvGraphicFramePr>
          <p:nvPr/>
        </p:nvGraphicFramePr>
        <p:xfrm>
          <a:off x="1955800" y="2159000"/>
          <a:ext cx="11303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5" name="Equation" r:id="rId4" imgW="1130300" imgH="419100" progId="Equation.DSMT4">
                  <p:embed/>
                </p:oleObj>
              </mc:Choice>
              <mc:Fallback>
                <p:oleObj name="Equation" r:id="rId4" imgW="1130300" imgH="4191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55800" y="2159000"/>
                        <a:ext cx="1130300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1382" name="Object 6"/>
          <p:cNvGraphicFramePr>
            <a:graphicFrameLocks noChangeAspect="1"/>
          </p:cNvGraphicFramePr>
          <p:nvPr/>
        </p:nvGraphicFramePr>
        <p:xfrm>
          <a:off x="5486400" y="2095500"/>
          <a:ext cx="13716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6" name="Equation" r:id="rId6" imgW="1371600" imgH="482600" progId="Equation.DSMT4">
                  <p:embed/>
                </p:oleObj>
              </mc:Choice>
              <mc:Fallback>
                <p:oleObj name="Equation" r:id="rId6" imgW="1371600" imgH="4826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86400" y="2095500"/>
                        <a:ext cx="13716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1385" name="Object 9"/>
          <p:cNvGraphicFramePr>
            <a:graphicFrameLocks noChangeAspect="1"/>
          </p:cNvGraphicFramePr>
          <p:nvPr/>
        </p:nvGraphicFramePr>
        <p:xfrm>
          <a:off x="584200" y="5435600"/>
          <a:ext cx="6934200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7" name="Equation" r:id="rId8" imgW="7493000" imgH="482600" progId="Equation.DSMT4">
                  <p:embed/>
                </p:oleObj>
              </mc:Choice>
              <mc:Fallback>
                <p:oleObj name="Equation" r:id="rId8" imgW="7493000" imgH="48260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4200" y="5435600"/>
                        <a:ext cx="6934200" cy="476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7.2- </a:t>
            </a:r>
            <a:fld id="{9305EE95-17F0-4C36-B469-C8CDA113F8C1}" type="slidenum">
              <a:rPr lang="en-US" altLang="en-US" sz="1200">
                <a:latin typeface="Arial" panose="020B0604020202020204" pitchFamily="34" charset="0"/>
              </a:rPr>
              <a:pPr algn="r"/>
              <a:t>7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2291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1229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CHANGE OF VARIBALE IN A QUADRATIC FORM</a:t>
            </a:r>
          </a:p>
        </p:txBody>
      </p:sp>
      <p:sp>
        <p:nvSpPr>
          <p:cNvPr id="7424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43000"/>
            <a:ext cx="8382000" cy="5334000"/>
          </a:xfrm>
        </p:spPr>
        <p:txBody>
          <a:bodyPr/>
          <a:lstStyle/>
          <a:p>
            <a:pPr eaLnBrk="1" hangingPunct="1"/>
            <a:r>
              <a:rPr lang="en-US" altLang="en-US" sz="2800" dirty="0" smtClean="0"/>
              <a:t>Since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 is symmetric, Theorem 2 guarantees that there is an </a:t>
            </a:r>
            <a:r>
              <a:rPr lang="en-US" altLang="en-US" sz="2800" i="1" dirty="0" smtClean="0"/>
              <a:t>orthogonal</a:t>
            </a:r>
            <a:r>
              <a:rPr lang="en-US" altLang="en-US" sz="2800" dirty="0" smtClean="0"/>
              <a:t> matrix </a:t>
            </a:r>
            <a:r>
              <a:rPr lang="en-US" altLang="en-US" sz="2800" i="1" dirty="0" smtClean="0"/>
              <a:t>P</a:t>
            </a:r>
            <a:r>
              <a:rPr lang="en-US" altLang="en-US" sz="2800" dirty="0" smtClean="0"/>
              <a:t> such that </a:t>
            </a:r>
            <a:r>
              <a:rPr lang="en-US" altLang="en-US" sz="2800" i="1" dirty="0" smtClean="0"/>
              <a:t>P</a:t>
            </a:r>
            <a:r>
              <a:rPr lang="en-US" altLang="en-US" sz="2800" i="1" baseline="30000" dirty="0" smtClean="0"/>
              <a:t>T</a:t>
            </a:r>
            <a:r>
              <a:rPr lang="en-US" altLang="en-US" sz="2800" i="1" dirty="0" smtClean="0"/>
              <a:t>AP</a:t>
            </a:r>
            <a:r>
              <a:rPr lang="en-US" altLang="en-US" sz="2800" dirty="0" smtClean="0"/>
              <a:t> is a diagonal matrix </a:t>
            </a:r>
            <a:r>
              <a:rPr lang="en-US" altLang="en-US" sz="2800" i="1" dirty="0" smtClean="0"/>
              <a:t>D</a:t>
            </a:r>
            <a:r>
              <a:rPr lang="en-US" altLang="en-US" sz="2800" dirty="0" smtClean="0"/>
              <a:t>, and the quadratic form in (2) becomes </a:t>
            </a:r>
            <a:r>
              <a:rPr lang="en-US" altLang="en-US" sz="2800" b="1" dirty="0" err="1" smtClean="0"/>
              <a:t>y</a:t>
            </a:r>
            <a:r>
              <a:rPr lang="en-US" altLang="en-US" sz="2800" i="1" baseline="30000" dirty="0" err="1" smtClean="0"/>
              <a:t>T</a:t>
            </a:r>
            <a:r>
              <a:rPr lang="en-US" altLang="en-US" sz="2800" i="1" dirty="0" err="1" smtClean="0"/>
              <a:t>D</a:t>
            </a:r>
            <a:r>
              <a:rPr lang="en-US" altLang="en-US" sz="2800" b="1" dirty="0" err="1" smtClean="0"/>
              <a:t>y</a:t>
            </a:r>
            <a:r>
              <a:rPr lang="en-US" altLang="en-US" sz="2800" dirty="0" smtClean="0"/>
              <a:t>.</a:t>
            </a:r>
          </a:p>
          <a:p>
            <a:pPr eaLnBrk="1" hangingPunct="1"/>
            <a:endParaRPr lang="en-US" altLang="en-US" sz="2800" dirty="0" smtClean="0"/>
          </a:p>
          <a:p>
            <a:pPr eaLnBrk="1" hangingPunct="1"/>
            <a:r>
              <a:rPr lang="en-US" altLang="en-US" sz="2800" b="1" dirty="0" smtClean="0"/>
              <a:t>Example </a:t>
            </a:r>
            <a:r>
              <a:rPr lang="en-US" altLang="en-US" sz="2800" b="1" dirty="0" smtClean="0"/>
              <a:t>4:</a:t>
            </a:r>
            <a:r>
              <a:rPr lang="en-US" altLang="en-US" sz="2800" dirty="0" smtClean="0"/>
              <a:t> </a:t>
            </a:r>
            <a:r>
              <a:rPr lang="en-US" altLang="en-US" sz="2800" dirty="0" smtClean="0"/>
              <a:t>Make a change of variable that transforms the quadratic form                                           into a quadratic form with no cross-product term.</a:t>
            </a:r>
          </a:p>
          <a:p>
            <a:pPr eaLnBrk="1" hangingPunct="1"/>
            <a:endParaRPr lang="en-US" altLang="en-US" sz="2800" dirty="0" smtClean="0"/>
          </a:p>
          <a:p>
            <a:pPr eaLnBrk="1" hangingPunct="1"/>
            <a:r>
              <a:rPr lang="en-US" altLang="en-US" sz="2800" b="1" dirty="0" smtClean="0"/>
              <a:t>Solution:</a:t>
            </a:r>
            <a:r>
              <a:rPr lang="en-US" altLang="en-US" sz="2800" dirty="0" smtClean="0"/>
              <a:t> The matrix of the given quadratic form is  </a:t>
            </a:r>
          </a:p>
        </p:txBody>
      </p:sp>
      <p:graphicFrame>
        <p:nvGraphicFramePr>
          <p:cNvPr id="742404" name="Object 4"/>
          <p:cNvGraphicFramePr>
            <a:graphicFrameLocks noChangeAspect="1"/>
          </p:cNvGraphicFramePr>
          <p:nvPr/>
        </p:nvGraphicFramePr>
        <p:xfrm>
          <a:off x="3594100" y="3467100"/>
          <a:ext cx="36449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0" name="Equation" r:id="rId3" imgW="3644900" imgH="508000" progId="Equation.DSMT4">
                  <p:embed/>
                </p:oleObj>
              </mc:Choice>
              <mc:Fallback>
                <p:oleObj name="Equation" r:id="rId3" imgW="3644900" imgH="5080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94100" y="3467100"/>
                        <a:ext cx="3644900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2405" name="Object 5"/>
          <p:cNvGraphicFramePr>
            <a:graphicFrameLocks noChangeAspect="1"/>
          </p:cNvGraphicFramePr>
          <p:nvPr/>
        </p:nvGraphicFramePr>
        <p:xfrm>
          <a:off x="3352800" y="5334000"/>
          <a:ext cx="2298700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1" name="Equation" r:id="rId5" imgW="2298700" imgH="1143000" progId="Equation.DSMT4">
                  <p:embed/>
                </p:oleObj>
              </mc:Choice>
              <mc:Fallback>
                <p:oleObj name="Equation" r:id="rId5" imgW="2298700" imgH="11430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2800" y="5334000"/>
                        <a:ext cx="2298700" cy="1143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7.2- </a:t>
            </a:r>
            <a:fld id="{BA92C5A7-BB11-48DB-A713-1073E80AB528}" type="slidenum">
              <a:rPr lang="en-US" altLang="en-US" sz="1200">
                <a:latin typeface="Arial" panose="020B0604020202020204" pitchFamily="34" charset="0"/>
              </a:rPr>
              <a:pPr algn="r"/>
              <a:t>8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3315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1331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CHANGE OF VARIBALE IN A QUADRATIC FORM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43427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57200" y="1447800"/>
                <a:ext cx="8229600" cy="48768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800" dirty="0" smtClean="0"/>
                  <a:t>The first step is to orthogonally </a:t>
                </a:r>
                <a:r>
                  <a:rPr lang="en-US" altLang="en-US" sz="2800" dirty="0" err="1" smtClean="0"/>
                  <a:t>diagonalize</a:t>
                </a:r>
                <a:r>
                  <a:rPr lang="en-US" altLang="en-US" sz="2800" dirty="0" smtClean="0"/>
                  <a:t> </a:t>
                </a:r>
                <a:r>
                  <a:rPr lang="en-US" altLang="en-US" sz="2800" i="1" dirty="0" smtClean="0"/>
                  <a:t>A</a:t>
                </a:r>
                <a:r>
                  <a:rPr lang="en-US" altLang="en-US" sz="2800" dirty="0" smtClean="0"/>
                  <a:t>.</a:t>
                </a:r>
              </a:p>
              <a:p>
                <a:pPr eaLnBrk="1" hangingPunct="1"/>
                <a:r>
                  <a:rPr lang="en-US" altLang="en-US" sz="2800" dirty="0" smtClean="0"/>
                  <a:t>Its eigenvalues turn out to be           and            .</a:t>
                </a:r>
              </a:p>
              <a:p>
                <a:pPr eaLnBrk="1" hangingPunct="1"/>
                <a:r>
                  <a:rPr lang="en-US" altLang="en-US" sz="2800" dirty="0" smtClean="0"/>
                  <a:t>Associated unit eigenvectors are</a:t>
                </a:r>
              </a:p>
              <a:p>
                <a:pPr eaLnBrk="1" hangingPunct="1"/>
                <a:endParaRPr lang="en-US" altLang="en-US" sz="2800" dirty="0" smtClean="0"/>
              </a:p>
              <a:p>
                <a:pPr eaLnBrk="1" hangingPunct="1"/>
                <a:endParaRPr lang="en-US" altLang="en-US" sz="2800" dirty="0" smtClean="0"/>
              </a:p>
              <a:p>
                <a:pPr eaLnBrk="1" hangingPunct="1"/>
                <a:endParaRPr lang="en-US" altLang="en-US" sz="2800" dirty="0" smtClean="0"/>
              </a:p>
              <a:p>
                <a:pPr eaLnBrk="1" hangingPunct="1"/>
                <a:r>
                  <a:rPr lang="en-US" altLang="en-US" sz="2800" dirty="0" smtClean="0"/>
                  <a:t>These vectors are automatically orthogonal (because they correspond to distinct eigenvalues) and so provide an orthonormal basis </a:t>
                </a:r>
                <a:r>
                  <a:rPr lang="en-US" altLang="en-US" sz="2800" dirty="0" smtClean="0"/>
                  <a:t>for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en-US" sz="2800" dirty="0" smtClean="0"/>
                  <a:t>.</a:t>
                </a:r>
                <a:endParaRPr lang="en-US" altLang="en-US" sz="2800" dirty="0" smtClean="0"/>
              </a:p>
              <a:p>
                <a:pPr eaLnBrk="1" hangingPunct="1"/>
                <a:endParaRPr lang="en-US" altLang="en-US" sz="2800" dirty="0" smtClean="0"/>
              </a:p>
            </p:txBody>
          </p:sp>
        </mc:Choice>
        <mc:Fallback>
          <p:sp>
            <p:nvSpPr>
              <p:cNvPr id="743427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1447800"/>
                <a:ext cx="8229600" cy="4876800"/>
              </a:xfrm>
              <a:blipFill rotWithShape="0">
                <a:blip r:embed="rId3"/>
                <a:stretch>
                  <a:fillRect l="-1259" t="-137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743428" name="Object 4"/>
          <p:cNvGraphicFramePr>
            <a:graphicFrameLocks noChangeAspect="1"/>
          </p:cNvGraphicFramePr>
          <p:nvPr/>
        </p:nvGraphicFramePr>
        <p:xfrm>
          <a:off x="5080000" y="2032000"/>
          <a:ext cx="8128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9" name="Equation" r:id="rId4" imgW="812447" imgH="355446" progId="Equation.DSMT4">
                  <p:embed/>
                </p:oleObj>
              </mc:Choice>
              <mc:Fallback>
                <p:oleObj name="Equation" r:id="rId4" imgW="812447" imgH="355446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80000" y="2032000"/>
                        <a:ext cx="8128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3429" name="Object 5"/>
          <p:cNvGraphicFramePr>
            <a:graphicFrameLocks noChangeAspect="1"/>
          </p:cNvGraphicFramePr>
          <p:nvPr/>
        </p:nvGraphicFramePr>
        <p:xfrm>
          <a:off x="6527800" y="2032000"/>
          <a:ext cx="10668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0" name="Equation" r:id="rId6" imgW="1066337" imgH="355446" progId="Equation.DSMT4">
                  <p:embed/>
                </p:oleObj>
              </mc:Choice>
              <mc:Fallback>
                <p:oleObj name="Equation" r:id="rId6" imgW="1066337" imgH="355446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27800" y="2032000"/>
                        <a:ext cx="10668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3430" name="Object 6"/>
          <p:cNvGraphicFramePr>
            <a:graphicFrameLocks noChangeAspect="1"/>
          </p:cNvGraphicFramePr>
          <p:nvPr/>
        </p:nvGraphicFramePr>
        <p:xfrm>
          <a:off x="1600200" y="3073400"/>
          <a:ext cx="5257800" cy="1301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1" name="Equation" r:id="rId8" imgW="5334000" imgH="1320800" progId="Equation.DSMT4">
                  <p:embed/>
                </p:oleObj>
              </mc:Choice>
              <mc:Fallback>
                <p:oleObj name="Equation" r:id="rId8" imgW="5334000" imgH="13208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200" y="3073400"/>
                        <a:ext cx="5257800" cy="1301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7.2- </a:t>
            </a:r>
            <a:fld id="{154F1C11-64E6-4296-B73D-873C769BED06}" type="slidenum">
              <a:rPr lang="en-US" altLang="en-US" sz="1200">
                <a:latin typeface="Arial" panose="020B0604020202020204" pitchFamily="34" charset="0"/>
              </a:rPr>
              <a:pPr algn="r"/>
              <a:t>9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4339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1434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CHANGE OF VARIBALE IN A QUADRATIC FORM</a:t>
            </a:r>
          </a:p>
        </p:txBody>
      </p:sp>
      <p:sp>
        <p:nvSpPr>
          <p:cNvPr id="7444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43000"/>
            <a:ext cx="8229600" cy="5334000"/>
          </a:xfrm>
        </p:spPr>
        <p:txBody>
          <a:bodyPr/>
          <a:lstStyle/>
          <a:p>
            <a:pPr eaLnBrk="1" hangingPunct="1"/>
            <a:r>
              <a:rPr lang="en-US" altLang="en-US" sz="2800" smtClean="0"/>
              <a:t>Let </a:t>
            </a:r>
          </a:p>
          <a:p>
            <a:pPr eaLnBrk="1" hangingPunct="1"/>
            <a:endParaRPr lang="en-US" altLang="en-US" sz="2800" smtClean="0"/>
          </a:p>
          <a:p>
            <a:pPr eaLnBrk="1" hangingPunct="1"/>
            <a:endParaRPr lang="en-US" altLang="en-US" sz="2800" smtClean="0"/>
          </a:p>
          <a:p>
            <a:pPr eaLnBrk="1" hangingPunct="1"/>
            <a:endParaRPr lang="en-US" altLang="en-US" sz="2800" smtClean="0"/>
          </a:p>
          <a:p>
            <a:pPr eaLnBrk="1" hangingPunct="1"/>
            <a:endParaRPr lang="en-US" altLang="en-US" sz="2800" smtClean="0"/>
          </a:p>
          <a:p>
            <a:pPr eaLnBrk="1" hangingPunct="1"/>
            <a:r>
              <a:rPr lang="en-US" altLang="en-US" sz="2800" smtClean="0"/>
              <a:t>Then                     and                                    .</a:t>
            </a:r>
          </a:p>
          <a:p>
            <a:pPr eaLnBrk="1" hangingPunct="1"/>
            <a:endParaRPr lang="en-US" altLang="en-US" sz="2800" smtClean="0"/>
          </a:p>
          <a:p>
            <a:pPr eaLnBrk="1" hangingPunct="1"/>
            <a:r>
              <a:rPr lang="en-US" altLang="en-US" sz="2800" smtClean="0"/>
              <a:t>A suitable change of variable is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smtClean="0"/>
              <a:t>                     </a:t>
            </a: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smtClean="0"/>
              <a:t>                       ,where                 and                . </a:t>
            </a:r>
          </a:p>
        </p:txBody>
      </p:sp>
      <p:graphicFrame>
        <p:nvGraphicFramePr>
          <p:cNvPr id="744452" name="Object 4"/>
          <p:cNvGraphicFramePr>
            <a:graphicFrameLocks noChangeAspect="1"/>
          </p:cNvGraphicFramePr>
          <p:nvPr/>
        </p:nvGraphicFramePr>
        <p:xfrm>
          <a:off x="1447800" y="1600200"/>
          <a:ext cx="5715000" cy="129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60" name="Equation" r:id="rId3" imgW="5829300" imgH="1320800" progId="Equation.DSMT4">
                  <p:embed/>
                </p:oleObj>
              </mc:Choice>
              <mc:Fallback>
                <p:oleObj name="Equation" r:id="rId3" imgW="5829300" imgH="13208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7800" y="1600200"/>
                        <a:ext cx="5715000" cy="1295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4453" name="Object 5"/>
          <p:cNvGraphicFramePr>
            <a:graphicFrameLocks noChangeAspect="1"/>
          </p:cNvGraphicFramePr>
          <p:nvPr/>
        </p:nvGraphicFramePr>
        <p:xfrm>
          <a:off x="1701800" y="3721100"/>
          <a:ext cx="17272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61" name="Equation" r:id="rId5" imgW="1726451" imgH="393529" progId="Equation.DSMT4">
                  <p:embed/>
                </p:oleObj>
              </mc:Choice>
              <mc:Fallback>
                <p:oleObj name="Equation" r:id="rId5" imgW="1726451" imgH="393529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01800" y="3721100"/>
                        <a:ext cx="17272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4454" name="Object 6"/>
          <p:cNvGraphicFramePr>
            <a:graphicFrameLocks noChangeAspect="1"/>
          </p:cNvGraphicFramePr>
          <p:nvPr/>
        </p:nvGraphicFramePr>
        <p:xfrm>
          <a:off x="4127500" y="3721100"/>
          <a:ext cx="31496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62" name="Equation" r:id="rId7" imgW="3149600" imgH="393700" progId="Equation.DSMT4">
                  <p:embed/>
                </p:oleObj>
              </mc:Choice>
              <mc:Fallback>
                <p:oleObj name="Equation" r:id="rId7" imgW="3149600" imgH="3937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27500" y="3721100"/>
                        <a:ext cx="31496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4455" name="Object 7"/>
          <p:cNvGraphicFramePr>
            <a:graphicFrameLocks noChangeAspect="1"/>
          </p:cNvGraphicFramePr>
          <p:nvPr/>
        </p:nvGraphicFramePr>
        <p:xfrm>
          <a:off x="1447800" y="5842000"/>
          <a:ext cx="11303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63" name="Equation" r:id="rId9" imgW="1130300" imgH="419100" progId="Equation.DSMT4">
                  <p:embed/>
                </p:oleObj>
              </mc:Choice>
              <mc:Fallback>
                <p:oleObj name="Equation" r:id="rId9" imgW="1130300" imgH="4191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7800" y="5842000"/>
                        <a:ext cx="1130300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4456" name="Object 8"/>
          <p:cNvGraphicFramePr>
            <a:graphicFrameLocks noChangeAspect="1"/>
          </p:cNvGraphicFramePr>
          <p:nvPr/>
        </p:nvGraphicFramePr>
        <p:xfrm>
          <a:off x="3632200" y="5473700"/>
          <a:ext cx="1358900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64" name="Equation" r:id="rId11" imgW="1358900" imgH="1143000" progId="Equation.DSMT4">
                  <p:embed/>
                </p:oleObj>
              </mc:Choice>
              <mc:Fallback>
                <p:oleObj name="Equation" r:id="rId11" imgW="1358900" imgH="114300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32200" y="5473700"/>
                        <a:ext cx="1358900" cy="1143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4457" name="Object 9"/>
          <p:cNvGraphicFramePr>
            <a:graphicFrameLocks noChangeAspect="1"/>
          </p:cNvGraphicFramePr>
          <p:nvPr/>
        </p:nvGraphicFramePr>
        <p:xfrm>
          <a:off x="5626100" y="5486400"/>
          <a:ext cx="1384300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65" name="Equation" r:id="rId13" imgW="1384300" imgH="1143000" progId="Equation.DSMT4">
                  <p:embed/>
                </p:oleObj>
              </mc:Choice>
              <mc:Fallback>
                <p:oleObj name="Equation" r:id="rId13" imgW="1384300" imgH="114300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26100" y="5486400"/>
                        <a:ext cx="1384300" cy="1143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lends">
  <a:themeElements>
    <a:clrScheme name="Blends 2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Blends">
      <a:majorFont>
        <a:latin typeface="Arial Narrow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ookshelf Symbol 2" pitchFamily="2" charset="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ookshelf Symbol 2" pitchFamily="2" charset="2"/>
          </a:defRPr>
        </a:defPPr>
      </a:lstStyle>
    </a:lnDef>
  </a:objectDefaults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12971</TotalTime>
  <Words>858</Words>
  <Application>Microsoft Office PowerPoint</Application>
  <PresentationFormat>On-screen Show (4:3)</PresentationFormat>
  <Paragraphs>168</Paragraphs>
  <Slides>19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8" baseType="lpstr">
      <vt:lpstr>Arial</vt:lpstr>
      <vt:lpstr>Arial Narrow</vt:lpstr>
      <vt:lpstr>Bookshelf Symbol 2</vt:lpstr>
      <vt:lpstr>Cambria Math</vt:lpstr>
      <vt:lpstr>Symbol</vt:lpstr>
      <vt:lpstr>Times New Roman</vt:lpstr>
      <vt:lpstr>Wingdings</vt:lpstr>
      <vt:lpstr>Blends</vt:lpstr>
      <vt:lpstr>Equation</vt:lpstr>
      <vt:lpstr>Symmetric Matrices and Quadratic Forms</vt:lpstr>
      <vt:lpstr>QUADRATIC FORMS</vt:lpstr>
      <vt:lpstr>QUADRATIC FORMS</vt:lpstr>
      <vt:lpstr>QUADRATIC FORMS</vt:lpstr>
      <vt:lpstr>QUADRATIC FORMS</vt:lpstr>
      <vt:lpstr>CHANGE OF VARIBALE IN A QUADRATIC FORM</vt:lpstr>
      <vt:lpstr>CHANGE OF VARIBALE IN A QUADRATIC FORM</vt:lpstr>
      <vt:lpstr>CHANGE OF VARIBALE IN A QUADRATIC FORM</vt:lpstr>
      <vt:lpstr>CHANGE OF VARIBALE IN A QUADRATIC FORM</vt:lpstr>
      <vt:lpstr>CHANGE OF VARIBALE IN A QUADRATIC FORM</vt:lpstr>
      <vt:lpstr>CHANGE OF VARIBALE IN A QUADRATIC FORM</vt:lpstr>
      <vt:lpstr>THE PRINCIPAL AXIS THEOREM</vt:lpstr>
      <vt:lpstr>THE PRINCIPAL AXIS THEOREM</vt:lpstr>
      <vt:lpstr>A GEOMETRIC VIEW OF PRINCIPAL AXES</vt:lpstr>
      <vt:lpstr>A GEOMETRIC VIEW OF PRINCIPAL AXES</vt:lpstr>
      <vt:lpstr>CLASSIFYING QUADRATIC FORMS</vt:lpstr>
      <vt:lpstr>QUADRATIC FORMS AND EIGENVALUES</vt:lpstr>
      <vt:lpstr>QUADRATIC FORMS AND EIGENVALUES</vt:lpstr>
      <vt:lpstr>QUADRATIC FORMS AND EIGENVALUES</vt:lpstr>
    </vt:vector>
  </TitlesOfParts>
  <Company>© 2012 Pearson Education, Inc. All rights reserved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>Linear Algebra and Its Applications</dc:subject>
  <dc:creator>David C. Lay</dc:creator>
  <cp:lastModifiedBy>Kristen Arnold</cp:lastModifiedBy>
  <cp:revision>1354</cp:revision>
  <dcterms:created xsi:type="dcterms:W3CDTF">2005-10-22T18:34:54Z</dcterms:created>
  <dcterms:modified xsi:type="dcterms:W3CDTF">2015-05-20T15:50:49Z</dcterms:modified>
</cp:coreProperties>
</file>