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8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  <p:sldId id="438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D7791B"/>
    <a:srgbClr val="4C7816"/>
    <a:srgbClr val="528218"/>
    <a:srgbClr val="B6CEAA"/>
    <a:srgbClr val="ADC8A0"/>
    <a:srgbClr val="CD8019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17488" autoAdjust="0"/>
    <p:restoredTop sz="98725" autoAdjust="0"/>
  </p:normalViewPr>
  <p:slideViewPr>
    <p:cSldViewPr>
      <p:cViewPr varScale="1">
        <p:scale>
          <a:sx n="60" d="100"/>
          <a:sy n="60" d="100"/>
        </p:scale>
        <p:origin x="84" y="3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5B13D6B-BB6F-4A1A-8B8F-76F6C4CA16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128863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720C2F3-F72E-41E3-988A-BDCE1D4F2C43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883089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F0E70B4F-D4FC-40C8-88F2-4C6D6DEE320C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78046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>
                <a:solidFill>
                  <a:srgbClr val="4C7816"/>
                </a:solidFill>
                <a:latin typeface="Arial" panose="020B0604020202020204" pitchFamily="34" charset="0"/>
              </a:rPr>
              <a:t>7</a:t>
            </a: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CD8019"/>
                </a:solidFill>
                <a:latin typeface="Arial" panose="020B0604020202020204" pitchFamily="34" charset="0"/>
              </a:rPr>
              <a:t>7.1</a:t>
            </a: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2133600"/>
            <a:ext cx="3124200" cy="3946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73475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7.1- </a:t>
            </a:r>
            <a:fld id="{B18BF267-2F40-40DA-841F-359789E9B68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59495049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7.1- </a:t>
            </a:r>
            <a:fld id="{2C99C8A1-7660-4FFF-801E-B58B61B10BC3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83055150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7.1- </a:t>
            </a:r>
            <a:fld id="{AB006366-66C7-4D42-8DBD-808BE87FC642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06154608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7.1- </a:t>
            </a:r>
            <a:fld id="{791D1288-FBFB-4B70-8182-BE2777200A06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509861942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7.1- </a:t>
            </a:r>
            <a:fld id="{D3B0875F-EA86-4FF1-8966-CED08AD4DD51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27353528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7.1- </a:t>
            </a:r>
            <a:fld id="{09337432-2BE5-4791-A114-EC8ACBE2C6F0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151662610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7.1- </a:t>
            </a:r>
            <a:fld id="{EE7B050C-5640-4AB9-AD9F-6996637FAAF4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420258802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7.1- </a:t>
            </a:r>
            <a:fld id="{366E57A4-53B9-4C2F-A6AD-E68F7FBC4D9C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123751022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7.1- </a:t>
            </a:r>
            <a:fld id="{B1453C83-1671-4795-8CCF-3979D5313538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171138849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Slide 7.1- </a:t>
            </a:r>
            <a:fld id="{2FA37600-C137-4176-8DEE-77770B3B05C5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108987861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/>
              <a:t>Slide 7.1- </a:t>
            </a:r>
            <a:fld id="{4836C859-D8AB-4177-9D9C-04F788EB2A8F}" type="slidenum">
              <a:rPr lang="en-US" altLang="en-US"/>
              <a:pPr>
                <a:defRPr/>
              </a:pPr>
              <a:t>‹#›</a:t>
            </a:fld>
            <a:endParaRPr lang="en-CA" altLang="en-US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7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9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30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13" Type="http://schemas.openxmlformats.org/officeDocument/2006/relationships/image" Target="../media/image37.wmf"/><Relationship Id="rId3" Type="http://schemas.openxmlformats.org/officeDocument/2006/relationships/image" Target="../media/image38.png"/><Relationship Id="rId7" Type="http://schemas.openxmlformats.org/officeDocument/2006/relationships/image" Target="../media/image34.wmf"/><Relationship Id="rId12" Type="http://schemas.openxmlformats.org/officeDocument/2006/relationships/oleObject" Target="../embeddings/oleObject2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6.bin"/><Relationship Id="rId11" Type="http://schemas.openxmlformats.org/officeDocument/2006/relationships/image" Target="../media/image36.wmf"/><Relationship Id="rId5" Type="http://schemas.openxmlformats.org/officeDocument/2006/relationships/image" Target="../media/image33.wmf"/><Relationship Id="rId10" Type="http://schemas.openxmlformats.org/officeDocument/2006/relationships/oleObject" Target="../embeddings/oleObject28.bin"/><Relationship Id="rId4" Type="http://schemas.openxmlformats.org/officeDocument/2006/relationships/oleObject" Target="../embeddings/oleObject25.bin"/><Relationship Id="rId9" Type="http://schemas.openxmlformats.org/officeDocument/2006/relationships/image" Target="../media/image3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39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33.bin"/><Relationship Id="rId4" Type="http://schemas.openxmlformats.org/officeDocument/2006/relationships/image" Target="../media/image41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13" Type="http://schemas.openxmlformats.org/officeDocument/2006/relationships/image" Target="../media/image11.wmf"/><Relationship Id="rId3" Type="http://schemas.openxmlformats.org/officeDocument/2006/relationships/image" Target="../media/image13.png"/><Relationship Id="rId7" Type="http://schemas.openxmlformats.org/officeDocument/2006/relationships/image" Target="../media/image8.wmf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4.png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10.wmf"/><Relationship Id="rId5" Type="http://schemas.openxmlformats.org/officeDocument/2006/relationships/image" Target="../media/image7.wmf"/><Relationship Id="rId15" Type="http://schemas.openxmlformats.org/officeDocument/2006/relationships/image" Target="../media/image12.wmf"/><Relationship Id="rId10" Type="http://schemas.openxmlformats.org/officeDocument/2006/relationships/oleObject" Target="../embeddings/oleObject6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9.wmf"/><Relationship Id="rId14" Type="http://schemas.openxmlformats.org/officeDocument/2006/relationships/oleObject" Target="../embeddings/oleObject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1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4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Symmetric Matrices and Quadratic Forms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DIAGONALIZATION OF SYMMETRIC MATRICES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7.1- </a:t>
            </a:r>
            <a:fld id="{C18D0434-C5FD-4A59-9B52-CB14DCC11997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536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SYMMETRIC MATRIX</a:t>
            </a:r>
          </a:p>
        </p:txBody>
      </p:sp>
      <p:sp>
        <p:nvSpPr>
          <p:cNvPr id="730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524000"/>
            <a:ext cx="8839200" cy="47244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Let 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Then </a:t>
            </a:r>
            <a:r>
              <a:rPr lang="en-US" altLang="en-US" sz="2800" i="1" smtClean="0"/>
              <a:t>P</a:t>
            </a:r>
            <a:r>
              <a:rPr lang="en-US" altLang="en-US" sz="2800" smtClean="0"/>
              <a:t> orthogonally diagonalizes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, and                    . </a:t>
            </a:r>
          </a:p>
        </p:txBody>
      </p:sp>
      <p:graphicFrame>
        <p:nvGraphicFramePr>
          <p:cNvPr id="730116" name="Object 4"/>
          <p:cNvGraphicFramePr>
            <a:graphicFrameLocks noChangeAspect="1"/>
          </p:cNvGraphicFramePr>
          <p:nvPr/>
        </p:nvGraphicFramePr>
        <p:xfrm>
          <a:off x="254000" y="2133600"/>
          <a:ext cx="8648700" cy="179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8" name="Equation" r:id="rId3" imgW="10287000" imgH="2133600" progId="Equation.DSMT4">
                  <p:embed/>
                </p:oleObj>
              </mc:Choice>
              <mc:Fallback>
                <p:oleObj name="Equation" r:id="rId3" imgW="10287000" imgH="2133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" y="2133600"/>
                        <a:ext cx="8648700" cy="1792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0117" name="Object 5"/>
          <p:cNvGraphicFramePr>
            <a:graphicFrameLocks noChangeAspect="1"/>
          </p:cNvGraphicFramePr>
          <p:nvPr/>
        </p:nvGraphicFramePr>
        <p:xfrm>
          <a:off x="6477000" y="4622800"/>
          <a:ext cx="1727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9" name="Equation" r:id="rId5" imgW="1726451" imgH="393529" progId="Equation.DSMT4">
                  <p:embed/>
                </p:oleObj>
              </mc:Choice>
              <mc:Fallback>
                <p:oleObj name="Equation" r:id="rId5" imgW="1726451" imgH="393529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622800"/>
                        <a:ext cx="1727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7.1- </a:t>
            </a:r>
            <a:fld id="{64A2D4FC-6120-43C4-8D01-6B4F041EAB40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638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SPECTRAL THEOREM</a:t>
            </a:r>
          </a:p>
        </p:txBody>
      </p:sp>
      <p:sp>
        <p:nvSpPr>
          <p:cNvPr id="731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81600"/>
          </a:xfrm>
        </p:spPr>
        <p:txBody>
          <a:bodyPr/>
          <a:lstStyle/>
          <a:p>
            <a:pPr marL="609600" indent="-609600" eaLnBrk="1" hangingPunct="1"/>
            <a:r>
              <a:rPr lang="en-US" altLang="en-US" sz="2800" dirty="0" smtClean="0"/>
              <a:t>The set if eigenvalues of a matrix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sometimes called the </a:t>
            </a:r>
            <a:r>
              <a:rPr lang="en-US" altLang="en-US" sz="2800" i="1" dirty="0" smtClean="0"/>
              <a:t>spectrum</a:t>
            </a:r>
            <a:r>
              <a:rPr lang="en-US" altLang="en-US" sz="2800" dirty="0" smtClean="0"/>
              <a:t> of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, and the following description of the eigenvalues is called a </a:t>
            </a:r>
            <a:r>
              <a:rPr lang="en-US" altLang="en-US" sz="2800" i="1" dirty="0" smtClean="0"/>
              <a:t>spectral theorem</a:t>
            </a:r>
            <a:r>
              <a:rPr lang="en-US" altLang="en-US" sz="2800" dirty="0" smtClean="0"/>
              <a:t>.</a:t>
            </a:r>
          </a:p>
          <a:p>
            <a:pPr marL="609600" indent="-609600" eaLnBrk="1" hangingPunct="1"/>
            <a:endParaRPr lang="en-US" altLang="en-US" sz="2800" dirty="0" smtClean="0"/>
          </a:p>
          <a:p>
            <a:pPr marL="609600" indent="-609600" eaLnBrk="1" hangingPunct="1"/>
            <a:r>
              <a:rPr lang="en-US" altLang="en-US" sz="2800" b="1" dirty="0" smtClean="0">
                <a:solidFill>
                  <a:srgbClr val="077C97"/>
                </a:solidFill>
              </a:rPr>
              <a:t>Theorem 3</a:t>
            </a:r>
            <a:r>
              <a:rPr lang="en-US" altLang="en-US" sz="2800" b="1" dirty="0" smtClean="0"/>
              <a:t>:</a:t>
            </a:r>
            <a:r>
              <a:rPr lang="en-US" altLang="en-US" sz="2800" dirty="0" smtClean="0"/>
              <a:t> The Spectral Theorem for Symmetric Matrices</a:t>
            </a:r>
          </a:p>
          <a:p>
            <a:pPr marL="609600" indent="-609600" eaLnBrk="1" hangingPunct="1"/>
            <a:r>
              <a:rPr lang="en-US" altLang="en-US" sz="2800" dirty="0" smtClean="0"/>
              <a:t>An           symmetric matrix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has the following properties: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/>
            </a:pPr>
            <a:r>
              <a:rPr lang="en-US" altLang="en-US" sz="2800" dirty="0" smtClean="0"/>
              <a:t>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has </a:t>
            </a:r>
            <a:r>
              <a:rPr lang="en-US" altLang="en-US" sz="2800" i="1" dirty="0" smtClean="0"/>
              <a:t>n</a:t>
            </a:r>
            <a:r>
              <a:rPr lang="en-US" altLang="en-US" sz="2800" dirty="0" smtClean="0"/>
              <a:t> real eigenvalues, counting multiplicities.</a:t>
            </a:r>
          </a:p>
        </p:txBody>
      </p:sp>
      <p:graphicFrame>
        <p:nvGraphicFramePr>
          <p:cNvPr id="731140" name="Object 4"/>
          <p:cNvGraphicFramePr>
            <a:graphicFrameLocks noChangeAspect="1"/>
          </p:cNvGraphicFramePr>
          <p:nvPr/>
        </p:nvGraphicFramePr>
        <p:xfrm>
          <a:off x="1676400" y="47117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6" name="Equation" r:id="rId3" imgW="774364" imgH="253890" progId="Equation.DSMT4">
                  <p:embed/>
                </p:oleObj>
              </mc:Choice>
              <mc:Fallback>
                <p:oleObj name="Equation" r:id="rId3" imgW="774364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47117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7.1- </a:t>
            </a:r>
            <a:fld id="{21AA7730-5CD2-41E4-87B7-FE056EC690F7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741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SPECTRAL THEOREM</a:t>
            </a:r>
          </a:p>
        </p:txBody>
      </p:sp>
      <p:sp>
        <p:nvSpPr>
          <p:cNvPr id="73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953000"/>
          </a:xfrm>
        </p:spPr>
        <p:txBody>
          <a:bodyPr/>
          <a:lstStyle/>
          <a:p>
            <a:pPr marL="1371600" lvl="2" indent="-457200" eaLnBrk="1" hangingPunct="1">
              <a:buFont typeface="Wingdings" panose="05000000000000000000" pitchFamily="2" charset="2"/>
              <a:buAutoNum type="alphaLcPeriod" startAt="2"/>
            </a:pPr>
            <a:r>
              <a:rPr lang="en-US" altLang="en-US" sz="2800" smtClean="0"/>
              <a:t>The dimension of the eigenspace for each eigenvalue </a:t>
            </a:r>
            <a:r>
              <a:rPr lang="el-GR" altLang="en-US" sz="2800" smtClean="0">
                <a:cs typeface="Times New Roman" panose="02020603050405020304" pitchFamily="18" charset="0"/>
              </a:rPr>
              <a:t>λ</a:t>
            </a:r>
            <a:r>
              <a:rPr lang="en-US" altLang="en-US" sz="2800" smtClean="0">
                <a:cs typeface="Times New Roman" panose="02020603050405020304" pitchFamily="18" charset="0"/>
              </a:rPr>
              <a:t> equals the multiplicity of </a:t>
            </a:r>
            <a:r>
              <a:rPr lang="el-GR" altLang="en-US" sz="2800" smtClean="0">
                <a:cs typeface="Times New Roman" panose="02020603050405020304" pitchFamily="18" charset="0"/>
              </a:rPr>
              <a:t>λ</a:t>
            </a:r>
            <a:r>
              <a:rPr lang="en-US" altLang="en-US" sz="2800" smtClean="0">
                <a:cs typeface="Times New Roman" panose="02020603050405020304" pitchFamily="18" charset="0"/>
              </a:rPr>
              <a:t> as a root of the characteristic equation.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 startAt="2"/>
            </a:pPr>
            <a:endParaRPr lang="en-US" altLang="en-US" sz="2800" smtClean="0">
              <a:cs typeface="Times New Roman" panose="02020603050405020304" pitchFamily="18" charset="0"/>
            </a:endParaRPr>
          </a:p>
          <a:p>
            <a:pPr marL="1371600" lvl="2" indent="-457200" eaLnBrk="1" hangingPunct="1">
              <a:buFont typeface="Wingdings" panose="05000000000000000000" pitchFamily="2" charset="2"/>
              <a:buAutoNum type="alphaLcPeriod" startAt="2"/>
            </a:pPr>
            <a:r>
              <a:rPr lang="en-US" altLang="en-US" sz="2800" smtClean="0">
                <a:cs typeface="Times New Roman" panose="02020603050405020304" pitchFamily="18" charset="0"/>
              </a:rPr>
              <a:t>The eigenspaces are mutually orthogonal, in the sense that eigenvectors corresponding to different eigenvalues are orthogonal.</a:t>
            </a:r>
          </a:p>
          <a:p>
            <a:pPr marL="1371600" lvl="2" indent="-457200" eaLnBrk="1" hangingPunct="1">
              <a:buFont typeface="Wingdings" panose="05000000000000000000" pitchFamily="2" charset="2"/>
              <a:buAutoNum type="alphaLcPeriod" startAt="2"/>
            </a:pPr>
            <a:endParaRPr lang="en-US" altLang="en-US" sz="2800" smtClean="0">
              <a:cs typeface="Times New Roman" panose="02020603050405020304" pitchFamily="18" charset="0"/>
            </a:endParaRPr>
          </a:p>
          <a:p>
            <a:pPr marL="1371600" lvl="2" indent="-457200" eaLnBrk="1" hangingPunct="1">
              <a:buFont typeface="Wingdings" panose="05000000000000000000" pitchFamily="2" charset="2"/>
              <a:buAutoNum type="alphaLcPeriod" startAt="2"/>
            </a:pPr>
            <a:r>
              <a:rPr lang="en-US" altLang="en-US" sz="2800" smtClean="0">
                <a:cs typeface="Times New Roman" panose="02020603050405020304" pitchFamily="18" charset="0"/>
              </a:rPr>
              <a:t> </a:t>
            </a:r>
            <a:r>
              <a:rPr lang="en-US" altLang="en-US" sz="2800" i="1" smtClean="0">
                <a:cs typeface="Times New Roman" panose="02020603050405020304" pitchFamily="18" charset="0"/>
              </a:rPr>
              <a:t>A</a:t>
            </a:r>
            <a:r>
              <a:rPr lang="en-US" altLang="en-US" sz="2800" smtClean="0">
                <a:cs typeface="Times New Roman" panose="02020603050405020304" pitchFamily="18" charset="0"/>
              </a:rPr>
              <a:t> is orthogonally diagonalizable.</a:t>
            </a:r>
            <a:endParaRPr lang="el-GR" altLang="en-US" sz="2800" smtClean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7.1- </a:t>
            </a:r>
            <a:fld id="{004942B2-4713-4C11-B652-34450D137AFC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SPECTRAL DECOMPOSITION</a:t>
            </a:r>
          </a:p>
        </p:txBody>
      </p:sp>
      <p:sp>
        <p:nvSpPr>
          <p:cNvPr id="73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55626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Suppose                    , where the columns of </a:t>
            </a:r>
            <a:r>
              <a:rPr lang="en-US" altLang="en-US" sz="2800" i="1" smtClean="0"/>
              <a:t>P</a:t>
            </a:r>
            <a:r>
              <a:rPr lang="en-US" altLang="en-US" sz="2800" smtClean="0"/>
              <a:t> are orthonormal eigenvectors </a:t>
            </a:r>
            <a:r>
              <a:rPr lang="en-US" altLang="en-US" sz="2800" b="1" smtClean="0"/>
              <a:t>u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,…,</a:t>
            </a:r>
            <a:r>
              <a:rPr lang="en-US" altLang="en-US" sz="2800" b="1" smtClean="0"/>
              <a:t>u</a:t>
            </a:r>
            <a:r>
              <a:rPr lang="en-US" altLang="en-US" sz="2800" i="1" baseline="-25000" smtClean="0"/>
              <a:t>n</a:t>
            </a:r>
            <a:r>
              <a:rPr lang="en-US" altLang="en-US" sz="2800" smtClean="0"/>
              <a:t>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and the corresponding eigenvalues </a:t>
            </a:r>
            <a:r>
              <a:rPr lang="el-GR" altLang="en-US" sz="2800" smtClean="0">
                <a:cs typeface="Times New Roman" panose="02020603050405020304" pitchFamily="18" charset="0"/>
              </a:rPr>
              <a:t>λ</a:t>
            </a:r>
            <a:r>
              <a:rPr lang="en-US" altLang="en-US" sz="2800" baseline="-25000" smtClean="0">
                <a:cs typeface="Times New Roman" panose="02020603050405020304" pitchFamily="18" charset="0"/>
              </a:rPr>
              <a:t>1</a:t>
            </a:r>
            <a:r>
              <a:rPr lang="en-US" altLang="en-US" sz="2800" smtClean="0">
                <a:cs typeface="Times New Roman" panose="02020603050405020304" pitchFamily="18" charset="0"/>
              </a:rPr>
              <a:t>,…,</a:t>
            </a:r>
            <a:r>
              <a:rPr lang="el-GR" altLang="en-US" sz="2800" smtClean="0">
                <a:cs typeface="Times New Roman" panose="02020603050405020304" pitchFamily="18" charset="0"/>
              </a:rPr>
              <a:t>λ</a:t>
            </a:r>
            <a:r>
              <a:rPr lang="en-US" altLang="en-US" sz="2800" i="1" baseline="-25000" smtClean="0">
                <a:cs typeface="Times New Roman" panose="02020603050405020304" pitchFamily="18" charset="0"/>
              </a:rPr>
              <a:t>n</a:t>
            </a:r>
            <a:r>
              <a:rPr lang="en-US" altLang="en-US" sz="2800" smtClean="0">
                <a:cs typeface="Times New Roman" panose="02020603050405020304" pitchFamily="18" charset="0"/>
              </a:rPr>
              <a:t> are in the diagonal matrix </a:t>
            </a:r>
            <a:r>
              <a:rPr lang="en-US" altLang="en-US" sz="2800" i="1" smtClean="0">
                <a:cs typeface="Times New Roman" panose="02020603050405020304" pitchFamily="18" charset="0"/>
              </a:rPr>
              <a:t>D</a:t>
            </a:r>
            <a:r>
              <a:rPr lang="en-US" altLang="en-US" sz="2800" smtClean="0">
                <a:cs typeface="Times New Roman" panose="02020603050405020304" pitchFamily="18" charset="0"/>
              </a:rPr>
              <a:t>.</a:t>
            </a:r>
          </a:p>
          <a:p>
            <a:pPr eaLnBrk="1" hangingPunct="1"/>
            <a:r>
              <a:rPr lang="en-US" altLang="en-US" sz="2800" smtClean="0">
                <a:cs typeface="Times New Roman" panose="02020603050405020304" pitchFamily="18" charset="0"/>
              </a:rPr>
              <a:t>Then, since               ,</a:t>
            </a:r>
            <a:endParaRPr lang="el-GR" altLang="en-US" sz="2800" smtClean="0">
              <a:cs typeface="Times New Roman" panose="02020603050405020304" pitchFamily="18" charset="0"/>
            </a:endParaRPr>
          </a:p>
        </p:txBody>
      </p:sp>
      <p:graphicFrame>
        <p:nvGraphicFramePr>
          <p:cNvPr id="733188" name="Object 4"/>
          <p:cNvGraphicFramePr>
            <a:graphicFrameLocks noChangeAspect="1"/>
          </p:cNvGraphicFramePr>
          <p:nvPr/>
        </p:nvGraphicFramePr>
        <p:xfrm>
          <a:off x="2159000" y="1155700"/>
          <a:ext cx="1727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6" name="Equation" r:id="rId3" imgW="1726451" imgH="393529" progId="Equation.DSMT4">
                  <p:embed/>
                </p:oleObj>
              </mc:Choice>
              <mc:Fallback>
                <p:oleObj name="Equation" r:id="rId3" imgW="1726451" imgH="393529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59000" y="1155700"/>
                        <a:ext cx="1727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3189" name="Object 5"/>
          <p:cNvGraphicFramePr>
            <a:graphicFrameLocks noChangeAspect="1"/>
          </p:cNvGraphicFramePr>
          <p:nvPr/>
        </p:nvGraphicFramePr>
        <p:xfrm>
          <a:off x="2578100" y="2959100"/>
          <a:ext cx="1371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7" name="Equation" r:id="rId5" imgW="1371600" imgH="393700" progId="Equation.DSMT4">
                  <p:embed/>
                </p:oleObj>
              </mc:Choice>
              <mc:Fallback>
                <p:oleObj name="Equation" r:id="rId5" imgW="1371600" imgH="3937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8100" y="2959100"/>
                        <a:ext cx="1371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3190" name="Object 6"/>
          <p:cNvGraphicFramePr>
            <a:graphicFrameLocks noChangeAspect="1"/>
          </p:cNvGraphicFramePr>
          <p:nvPr/>
        </p:nvGraphicFramePr>
        <p:xfrm>
          <a:off x="1219200" y="3268663"/>
          <a:ext cx="6553200" cy="3449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8" name="Equation" r:id="rId7" imgW="7188200" imgH="3784600" progId="Equation.DSMT4">
                  <p:embed/>
                </p:oleObj>
              </mc:Choice>
              <mc:Fallback>
                <p:oleObj name="Equation" r:id="rId7" imgW="7188200" imgH="3784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268663"/>
                        <a:ext cx="6553200" cy="3449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7.1- </a:t>
            </a:r>
            <a:fld id="{3E4D61C6-A428-4DF7-A6A5-8FDB7E1F283F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SPECTRAL DECOMPOSITION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3421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152400" y="1143000"/>
                <a:ext cx="8991600" cy="5334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Using the column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-row expansion of a product, we can write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                                                                         </a:t>
                </a:r>
                <a:r>
                  <a:rPr lang="en-US" altLang="en-US" sz="28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    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(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2)</a:t>
                </a:r>
              </a:p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This representation of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is called a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spectral decomposition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of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because it breaks up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into pieces determined by the spectrum (eigenvalues) of </a:t>
                </a:r>
                <a:r>
                  <a:rPr lang="en-US" altLang="en-US" sz="28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Each term in (2) is an          matrix of rank 1.</a:t>
                </a:r>
              </a:p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For example, every column of             is a multiple of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8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Each matrix           is a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projection matrix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in the sense that for each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,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the vector                is the orthogonal projection of </a:t>
                </a:r>
                <a:r>
                  <a:rPr lang="en-US" altLang="en-US" sz="2800" b="1" dirty="0" smtClean="0">
                    <a:cs typeface="Times New Roman" panose="02020603050405020304" pitchFamily="18" charset="0"/>
                  </a:rPr>
                  <a:t>x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onto the subspace spanned by </a:t>
                </a:r>
                <a:r>
                  <a:rPr lang="en-US" altLang="en-US" sz="2800" b="1" dirty="0" err="1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800" i="1" baseline="-25000" dirty="0" err="1" smtClean="0">
                    <a:cs typeface="Times New Roman" panose="02020603050405020304" pitchFamily="18" charset="0"/>
                  </a:rPr>
                  <a:t>j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>
          <p:sp>
            <p:nvSpPr>
              <p:cNvPr id="73421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52400" y="1143000"/>
                <a:ext cx="8991600" cy="5334000"/>
              </a:xfrm>
              <a:blipFill rotWithShape="0">
                <a:blip r:embed="rId3"/>
                <a:stretch>
                  <a:fillRect l="-1153" t="-1257" r="-610" b="-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342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0245307"/>
              </p:ext>
            </p:extLst>
          </p:nvPr>
        </p:nvGraphicFramePr>
        <p:xfrm>
          <a:off x="1549400" y="2095500"/>
          <a:ext cx="53086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4" name="Equation" r:id="rId4" imgW="5308600" imgH="508000" progId="Equation.DSMT4">
                  <p:embed/>
                </p:oleObj>
              </mc:Choice>
              <mc:Fallback>
                <p:oleObj name="Equation" r:id="rId4" imgW="5308600" imgH="50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9400" y="2095500"/>
                        <a:ext cx="53086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4213" name="Object 5"/>
          <p:cNvGraphicFramePr>
            <a:graphicFrameLocks noChangeAspect="1"/>
          </p:cNvGraphicFramePr>
          <p:nvPr/>
        </p:nvGraphicFramePr>
        <p:xfrm>
          <a:off x="3721100" y="41275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5" name="Equation" r:id="rId6" imgW="774364" imgH="253890" progId="Equation.DSMT4">
                  <p:embed/>
                </p:oleObj>
              </mc:Choice>
              <mc:Fallback>
                <p:oleObj name="Equation" r:id="rId6" imgW="774364" imgH="25389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1100" y="41275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4214" name="Object 6"/>
          <p:cNvGraphicFramePr>
            <a:graphicFrameLocks noChangeAspect="1"/>
          </p:cNvGraphicFramePr>
          <p:nvPr/>
        </p:nvGraphicFramePr>
        <p:xfrm>
          <a:off x="4953000" y="4495800"/>
          <a:ext cx="10160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6" name="Equation" r:id="rId8" imgW="1016000" imgH="508000" progId="Equation.DSMT4">
                  <p:embed/>
                </p:oleObj>
              </mc:Choice>
              <mc:Fallback>
                <p:oleObj name="Equation" r:id="rId8" imgW="1016000" imgH="5080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4495800"/>
                        <a:ext cx="10160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4215" name="Object 7"/>
          <p:cNvGraphicFramePr>
            <a:graphicFrameLocks noChangeAspect="1"/>
          </p:cNvGraphicFramePr>
          <p:nvPr/>
        </p:nvGraphicFramePr>
        <p:xfrm>
          <a:off x="2425700" y="5003800"/>
          <a:ext cx="7493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7" name="Equation" r:id="rId10" imgW="748975" imgH="545863" progId="Equation.DSMT4">
                  <p:embed/>
                </p:oleObj>
              </mc:Choice>
              <mc:Fallback>
                <p:oleObj name="Equation" r:id="rId10" imgW="748975" imgH="545863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5700" y="5003800"/>
                        <a:ext cx="7493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4217" name="Object 9"/>
          <p:cNvGraphicFramePr>
            <a:graphicFrameLocks noChangeAspect="1"/>
          </p:cNvGraphicFramePr>
          <p:nvPr/>
        </p:nvGraphicFramePr>
        <p:xfrm>
          <a:off x="4572000" y="5435600"/>
          <a:ext cx="1308100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8" name="Equation" r:id="rId12" imgW="1307532" imgH="545863" progId="Equation.DSMT4">
                  <p:embed/>
                </p:oleObj>
              </mc:Choice>
              <mc:Fallback>
                <p:oleObj name="Equation" r:id="rId12" imgW="1307532" imgH="545863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5435600"/>
                        <a:ext cx="1308100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auto">
          <a:xfrm>
            <a:off x="457200" y="6305550"/>
            <a:ext cx="6324600" cy="476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7.1- </a:t>
            </a:r>
            <a:fld id="{C49B2A64-65B1-4DB4-81A3-04B6F1484085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048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SPECTRAL DECOMPOSITION</a:t>
            </a:r>
          </a:p>
        </p:txBody>
      </p:sp>
      <p:sp>
        <p:nvSpPr>
          <p:cNvPr id="73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600200"/>
            <a:ext cx="8839200" cy="45720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/>
              <a:t>Example </a:t>
            </a:r>
            <a:r>
              <a:rPr lang="en-US" altLang="en-US" sz="2800" b="1" dirty="0" smtClean="0"/>
              <a:t>4:</a:t>
            </a:r>
            <a:r>
              <a:rPr lang="en-US" altLang="en-US" sz="2800" dirty="0" smtClean="0"/>
              <a:t> </a:t>
            </a:r>
            <a:r>
              <a:rPr lang="en-US" altLang="en-US" sz="2800" dirty="0" smtClean="0"/>
              <a:t>Construct a spectral decomposition of the matrix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that has the orthogonal diagonalization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dirty="0" smtClean="0"/>
          </a:p>
          <a:p>
            <a:pPr eaLnBrk="1" hangingPunct="1"/>
            <a:endParaRPr lang="en-US" altLang="en-US" sz="2800" b="1" dirty="0" smtClean="0"/>
          </a:p>
          <a:p>
            <a:pPr eaLnBrk="1" hangingPunct="1"/>
            <a:r>
              <a:rPr lang="en-US" altLang="en-US" sz="2800" b="1" dirty="0" smtClean="0"/>
              <a:t>Solution:</a:t>
            </a:r>
            <a:r>
              <a:rPr lang="en-US" altLang="en-US" sz="2800" dirty="0" smtClean="0"/>
              <a:t> Denote the columns of </a:t>
            </a:r>
            <a:r>
              <a:rPr lang="en-US" altLang="en-US" sz="2800" i="1" dirty="0" smtClean="0"/>
              <a:t>P</a:t>
            </a:r>
            <a:r>
              <a:rPr lang="en-US" altLang="en-US" sz="2800" dirty="0" smtClean="0"/>
              <a:t> by </a:t>
            </a:r>
            <a:r>
              <a:rPr lang="en-US" altLang="en-US" sz="2800" b="1" dirty="0" smtClean="0"/>
              <a:t>u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 and </a:t>
            </a:r>
            <a:r>
              <a:rPr lang="en-US" altLang="en-US" sz="2800" b="1" dirty="0" smtClean="0"/>
              <a:t>u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dirty="0" smtClean="0"/>
              <a:t>Then</a:t>
            </a:r>
          </a:p>
        </p:txBody>
      </p:sp>
      <p:graphicFrame>
        <p:nvGraphicFramePr>
          <p:cNvPr id="735236" name="Object 4"/>
          <p:cNvGraphicFramePr>
            <a:graphicFrameLocks noChangeAspect="1"/>
          </p:cNvGraphicFramePr>
          <p:nvPr/>
        </p:nvGraphicFramePr>
        <p:xfrm>
          <a:off x="165100" y="2667000"/>
          <a:ext cx="8826500" cy="126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8" name="Equation" r:id="rId3" imgW="9207500" imgH="1320800" progId="Equation.DSMT4">
                  <p:embed/>
                </p:oleObj>
              </mc:Choice>
              <mc:Fallback>
                <p:oleObj name="Equation" r:id="rId3" imgW="9207500" imgH="1320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100" y="2667000"/>
                        <a:ext cx="8826500" cy="1266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5237" name="Object 5"/>
          <p:cNvGraphicFramePr>
            <a:graphicFrameLocks noChangeAspect="1"/>
          </p:cNvGraphicFramePr>
          <p:nvPr/>
        </p:nvGraphicFramePr>
        <p:xfrm>
          <a:off x="2895600" y="5715000"/>
          <a:ext cx="28702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9" name="Equation" r:id="rId5" imgW="2870200" imgH="508000" progId="Equation.DSMT4">
                  <p:embed/>
                </p:oleObj>
              </mc:Choice>
              <mc:Fallback>
                <p:oleObj name="Equation" r:id="rId5" imgW="2870200" imgH="50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5715000"/>
                        <a:ext cx="2870200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7.1- </a:t>
            </a:r>
            <a:fld id="{CB6847EB-3A47-4F2E-A91E-AEAA992846E9}" type="slidenum">
              <a:rPr lang="en-US" altLang="en-US" sz="1200">
                <a:latin typeface="Arial" panose="020B0604020202020204" pitchFamily="34" charset="0"/>
              </a:rPr>
              <a:pPr algn="r"/>
              <a:t>16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2150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SPECTRAL DECOMPOSITION</a:t>
            </a:r>
          </a:p>
        </p:txBody>
      </p:sp>
      <p:sp>
        <p:nvSpPr>
          <p:cNvPr id="73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143000"/>
            <a:ext cx="8686800" cy="53340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To verify the decomposition of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, compute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smtClean="0"/>
              <a:t>	and</a:t>
            </a:r>
          </a:p>
        </p:txBody>
      </p:sp>
      <p:graphicFrame>
        <p:nvGraphicFramePr>
          <p:cNvPr id="736260" name="Object 4"/>
          <p:cNvGraphicFramePr>
            <a:graphicFrameLocks noChangeAspect="1"/>
          </p:cNvGraphicFramePr>
          <p:nvPr/>
        </p:nvGraphicFramePr>
        <p:xfrm>
          <a:off x="514350" y="1676400"/>
          <a:ext cx="8172450" cy="267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2" name="Equation" r:id="rId3" imgW="8521700" imgH="2794000" progId="Equation.DSMT4">
                  <p:embed/>
                </p:oleObj>
              </mc:Choice>
              <mc:Fallback>
                <p:oleObj name="Equation" r:id="rId3" imgW="8521700" imgH="2794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676400"/>
                        <a:ext cx="8172450" cy="267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6261" name="Object 5"/>
          <p:cNvGraphicFramePr>
            <a:graphicFrameLocks noChangeAspect="1"/>
          </p:cNvGraphicFramePr>
          <p:nvPr/>
        </p:nvGraphicFramePr>
        <p:xfrm>
          <a:off x="355600" y="5181600"/>
          <a:ext cx="8610600" cy="1011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3" name="Equation" r:id="rId5" imgW="10134600" imgH="1143000" progId="Equation.DSMT4">
                  <p:embed/>
                </p:oleObj>
              </mc:Choice>
              <mc:Fallback>
                <p:oleObj name="Equation" r:id="rId5" imgW="10134600" imgH="1143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5181600"/>
                        <a:ext cx="8610600" cy="1011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7.1- </a:t>
            </a:r>
            <a:fld id="{482C0ADF-20B7-4F9E-9583-415A5AEE823F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SYMMETRIC MATRIX</a:t>
            </a:r>
          </a:p>
        </p:txBody>
      </p:sp>
      <p:sp>
        <p:nvSpPr>
          <p:cNvPr id="316459" name="Rectangle 4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smtClean="0"/>
              <a:t>A </a:t>
            </a:r>
            <a:r>
              <a:rPr lang="en-US" altLang="en-US" sz="2800" b="1" smtClean="0"/>
              <a:t>symmetric matrix</a:t>
            </a:r>
            <a:r>
              <a:rPr lang="en-US" altLang="en-US" sz="2800" smtClean="0"/>
              <a:t> is a matrix </a:t>
            </a:r>
            <a:r>
              <a:rPr lang="en-US" altLang="en-US" sz="2800" i="1" smtClean="0"/>
              <a:t>A</a:t>
            </a:r>
            <a:r>
              <a:rPr lang="en-US" altLang="en-US" sz="2800" smtClean="0"/>
              <a:t> such that              . 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Such a matrix is necessarily square.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Its main diagonal entries are arbitrary, but its other entries occur in pairs</a:t>
            </a:r>
            <a:r>
              <a:rPr lang="en-US" altLang="en-US" sz="2800" smtClean="0">
                <a:cs typeface="Times New Roman" panose="02020603050405020304" pitchFamily="18" charset="0"/>
              </a:rPr>
              <a:t>—on opposite sides of the main diagonal.</a:t>
            </a:r>
          </a:p>
          <a:p>
            <a:pPr eaLnBrk="1" hangingPunct="1"/>
            <a:endParaRPr lang="en-US" altLang="en-US" sz="2800" smtClean="0">
              <a:cs typeface="Times New Roman" panose="02020603050405020304" pitchFamily="18" charset="0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endParaRPr lang="en-US" altLang="en-US" sz="2800" smtClean="0">
              <a:cs typeface="Times New Roman" panose="02020603050405020304" pitchFamily="18" charset="0"/>
            </a:endParaRPr>
          </a:p>
          <a:p>
            <a:pPr eaLnBrk="1" hangingPunct="1"/>
            <a:endParaRPr lang="en-US" altLang="en-US" sz="2800" smtClean="0">
              <a:cs typeface="Times New Roman" panose="02020603050405020304" pitchFamily="18" charset="0"/>
            </a:endParaRPr>
          </a:p>
        </p:txBody>
      </p:sp>
      <p:graphicFrame>
        <p:nvGraphicFramePr>
          <p:cNvPr id="316460" name="Object 44"/>
          <p:cNvGraphicFramePr>
            <a:graphicFrameLocks noChangeAspect="1"/>
          </p:cNvGraphicFramePr>
          <p:nvPr/>
        </p:nvGraphicFramePr>
        <p:xfrm>
          <a:off x="7289800" y="1612900"/>
          <a:ext cx="11557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Equation" r:id="rId4" imgW="1155700" imgH="393700" progId="Equation.DSMT4">
                  <p:embed/>
                </p:oleObj>
              </mc:Choice>
              <mc:Fallback>
                <p:oleObj name="Equation" r:id="rId4" imgW="1155700" imgH="393700" progId="Equation.DSMT4">
                  <p:embed/>
                  <p:pic>
                    <p:nvPicPr>
                      <p:cNvPr id="0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89800" y="1612900"/>
                        <a:ext cx="11557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7.1- </a:t>
            </a:r>
            <a:fld id="{A6E845A6-EF15-4779-A217-A98A72624605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SYMMETRIC MATRIX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22947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143000"/>
                <a:ext cx="8382000" cy="53340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>
                    <a:solidFill>
                      <a:srgbClr val="077C97"/>
                    </a:solidFill>
                  </a:rPr>
                  <a:t>Theorem 1</a:t>
                </a:r>
                <a:r>
                  <a:rPr lang="en-US" altLang="en-US" sz="2800" b="1" dirty="0" smtClean="0"/>
                  <a:t>:</a:t>
                </a:r>
                <a:r>
                  <a:rPr lang="en-US" altLang="en-US" sz="2800" dirty="0" smtClean="0"/>
                  <a:t> If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symmetric, then any two eigenvectors from different </a:t>
                </a:r>
                <a:r>
                  <a:rPr lang="en-US" altLang="en-US" sz="2800" dirty="0" err="1" smtClean="0"/>
                  <a:t>eigenspaces</a:t>
                </a:r>
                <a:r>
                  <a:rPr lang="en-US" altLang="en-US" sz="2800" dirty="0" smtClean="0"/>
                  <a:t> are orthogonal.</a:t>
                </a:r>
              </a:p>
              <a:p>
                <a:pPr eaLnBrk="1" hangingPunct="1"/>
                <a:r>
                  <a:rPr lang="en-US" altLang="en-US" sz="2800" b="1" dirty="0" smtClean="0"/>
                  <a:t>Proof:</a:t>
                </a:r>
                <a:r>
                  <a:rPr lang="en-US" altLang="en-US" sz="2800" dirty="0" smtClean="0"/>
                  <a:t> Let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2</a:t>
                </a:r>
                <a:r>
                  <a:rPr lang="en-US" altLang="en-US" sz="2800" dirty="0" smtClean="0"/>
                  <a:t> be eigenvectors that correspond to distinct eigenvalues, say, </a:t>
                </a:r>
                <a:r>
                  <a:rPr lang="el-GR" altLang="en-US" sz="2800" dirty="0" smtClean="0">
                    <a:cs typeface="Times New Roman" panose="02020603050405020304" pitchFamily="18" charset="0"/>
                  </a:rPr>
                  <a:t>λ</a:t>
                </a:r>
                <a:r>
                  <a:rPr lang="en-US" altLang="en-US" sz="28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l-GR" altLang="en-US" sz="2800" dirty="0" smtClean="0">
                    <a:cs typeface="Times New Roman" panose="02020603050405020304" pitchFamily="18" charset="0"/>
                  </a:rPr>
                  <a:t>λ</a:t>
                </a:r>
                <a:r>
                  <a:rPr lang="en-US" altLang="en-US" sz="28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. </a:t>
                </a:r>
              </a:p>
              <a:p>
                <a:pPr eaLnBrk="1" hangingPunct="1"/>
                <a:r>
                  <a:rPr lang="en-US" altLang="en-US" sz="2800" dirty="0" smtClean="0">
                    <a:cs typeface="Times New Roman" panose="02020603050405020304" pitchFamily="18" charset="0"/>
                  </a:rPr>
                  <a:t>To show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that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</m:sub>
                    </m:sSub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, compute</a:t>
                </a:r>
              </a:p>
              <a:p>
                <a:pPr eaLnBrk="1" hangingPunct="1"/>
                <a:endParaRPr lang="en-US" altLang="en-US" sz="28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l-GR" altLang="en-US" sz="280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l-GR" alt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altLang="en-US" sz="2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alt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alt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alt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∙</m:t>
                          </m:r>
                        </m:sub>
                      </m:sSub>
                      <m:sSub>
                        <m:sSubPr>
                          <m:ctrlPr>
                            <a:rPr lang="en-US" alt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alt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en-US" sz="28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en-US" sz="2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l-GR" alt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altLang="en-US" sz="28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alt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US" altLang="en-US" sz="2800" b="0" i="1" baseline="3000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𝑇</m:t>
                      </m:r>
                      <m:sSub>
                        <m:sSubPr>
                          <m:ctrlPr>
                            <a:rPr lang="en-US" alt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alt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en-US" sz="28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alt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8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  <m:sSub>
                            <m:sSubPr>
                              <m:ctrlPr>
                                <a:rPr lang="en-US" altLang="en-US" sz="280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en-US" altLang="en-US" sz="2800" i="1" baseline="3000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𝑇</m:t>
                      </m:r>
                      <m:sSub>
                        <m:sSubPr>
                          <m:ctrlPr>
                            <a:rPr lang="en-US" alt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altLang="en-US" sz="28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altLang="en-US" sz="2800" i="1" dirty="0" smtClean="0"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800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            =(</m:t>
                    </m:r>
                    <m:sSubSup>
                      <m:sSub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bSup>
                    <m:sSup>
                      <m:sSupPr>
                        <m:ctrlP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</m:t>
                        </m:r>
                      </m:e>
                      <m:sup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p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bSup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en-US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en-US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 eaLnBrk="1" hangingPunct="1">
                  <a:buNone/>
                </a:pPr>
                <a:r>
                  <a:rPr lang="en-US" altLang="en-US" sz="2800" dirty="0" smtClean="0">
                    <a:cs typeface="Times New Roman" panose="02020603050405020304" pitchFamily="18" charset="0"/>
                  </a:rPr>
                  <a:t>              =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bSup>
                    <m:d>
                      <m:d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l-GR" altLang="en-US" sz="2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l-GR" altLang="en-US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en-US" sz="2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800" i="1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 </a:t>
                </a:r>
              </a:p>
              <a:p>
                <a:pPr marL="0" indent="0" eaLnBrk="1" hangingPunct="1">
                  <a:buNone/>
                </a:pPr>
                <a:r>
                  <a:rPr lang="en-US" altLang="en-US" sz="28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800" dirty="0" smtClean="0">
                    <a:cs typeface="Times New Roman" panose="02020603050405020304" pitchFamily="18" charset="0"/>
                  </a:rPr>
                  <a:t>            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l-GR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sSubSup>
                      <m:sSubSup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  <m:sup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sup>
                    </m:sSubSup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en-US" sz="2800" dirty="0" smtClean="0"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l-GR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𝜆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</m:sub>
                    </m:sSub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endParaRPr lang="en-US" altLang="en-US" sz="28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22947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143000"/>
                <a:ext cx="8382000" cy="5334000"/>
              </a:xfrm>
              <a:blipFill rotWithShape="0">
                <a:blip r:embed="rId3"/>
                <a:stretch>
                  <a:fillRect l="-1236" t="-1257" b="-2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2950" name="Text Box 6" descr="Pink tissue paper"/>
          <p:cNvSpPr txBox="1">
            <a:spLocks noChangeArrowheads="1"/>
          </p:cNvSpPr>
          <p:nvPr/>
        </p:nvSpPr>
        <p:spPr bwMode="auto">
          <a:xfrm>
            <a:off x="5600700" y="4393407"/>
            <a:ext cx="3429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dirty="0">
                <a:solidFill>
                  <a:srgbClr val="0099FF"/>
                </a:solidFill>
                <a:latin typeface="Times New Roman" panose="02020603050405020304" pitchFamily="18" charset="0"/>
              </a:rPr>
              <a:t>Since </a:t>
            </a:r>
            <a:r>
              <a:rPr lang="en-US" altLang="en-US" b="1" dirty="0">
                <a:solidFill>
                  <a:srgbClr val="0099FF"/>
                </a:solidFill>
                <a:latin typeface="Times New Roman" panose="02020603050405020304" pitchFamily="18" charset="0"/>
              </a:rPr>
              <a:t>v</a:t>
            </a:r>
            <a:r>
              <a:rPr lang="en-US" altLang="en-US" baseline="-25000" dirty="0">
                <a:solidFill>
                  <a:srgbClr val="0099FF"/>
                </a:solidFill>
                <a:latin typeface="Times New Roman" panose="02020603050405020304" pitchFamily="18" charset="0"/>
              </a:rPr>
              <a:t>1</a:t>
            </a:r>
            <a:r>
              <a:rPr lang="en-US" altLang="en-US" dirty="0">
                <a:solidFill>
                  <a:srgbClr val="0099FF"/>
                </a:solidFill>
                <a:latin typeface="Times New Roman" panose="02020603050405020304" pitchFamily="18" charset="0"/>
              </a:rPr>
              <a:t> is an eigenvector</a:t>
            </a:r>
          </a:p>
        </p:txBody>
      </p:sp>
      <p:sp>
        <p:nvSpPr>
          <p:cNvPr id="722951" name="Text Box 7" descr="Pink tissue paper"/>
          <p:cNvSpPr txBox="1">
            <a:spLocks noChangeArrowheads="1"/>
          </p:cNvSpPr>
          <p:nvPr/>
        </p:nvSpPr>
        <p:spPr bwMode="auto">
          <a:xfrm>
            <a:off x="5638800" y="4953000"/>
            <a:ext cx="3276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dirty="0">
                <a:solidFill>
                  <a:srgbClr val="0099FF"/>
                </a:solidFill>
                <a:latin typeface="Times New Roman" panose="02020603050405020304" pitchFamily="18" charset="0"/>
              </a:rPr>
              <a:t>Since</a:t>
            </a:r>
          </a:p>
        </p:txBody>
      </p:sp>
      <p:graphicFrame>
        <p:nvGraphicFramePr>
          <p:cNvPr id="72295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1810943"/>
              </p:ext>
            </p:extLst>
          </p:nvPr>
        </p:nvGraphicFramePr>
        <p:xfrm>
          <a:off x="6477000" y="4991894"/>
          <a:ext cx="927100" cy="315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3" name="Equation" r:id="rId5" imgW="1155700" imgH="393700" progId="Equation.DSMT4">
                  <p:embed/>
                </p:oleObj>
              </mc:Choice>
              <mc:Fallback>
                <p:oleObj name="Equation" r:id="rId5" imgW="1155700" imgH="3937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4991894"/>
                        <a:ext cx="927100" cy="315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2953" name="Text Box 9" descr="Pink tissue paper"/>
          <p:cNvSpPr txBox="1">
            <a:spLocks noChangeArrowheads="1"/>
          </p:cNvSpPr>
          <p:nvPr/>
        </p:nvSpPr>
        <p:spPr bwMode="auto">
          <a:xfrm>
            <a:off x="5638800" y="5492540"/>
            <a:ext cx="3657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4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dirty="0">
                <a:solidFill>
                  <a:srgbClr val="0099FF"/>
                </a:solidFill>
                <a:latin typeface="Times New Roman" panose="02020603050405020304" pitchFamily="18" charset="0"/>
              </a:rPr>
              <a:t>Since </a:t>
            </a:r>
            <a:r>
              <a:rPr lang="en-US" altLang="en-US" b="1" dirty="0">
                <a:solidFill>
                  <a:srgbClr val="0099FF"/>
                </a:solidFill>
                <a:latin typeface="Times New Roman" panose="02020603050405020304" pitchFamily="18" charset="0"/>
              </a:rPr>
              <a:t>v</a:t>
            </a:r>
            <a:r>
              <a:rPr lang="en-US" altLang="en-US" baseline="-25000" dirty="0">
                <a:solidFill>
                  <a:srgbClr val="0099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en-US" dirty="0">
                <a:solidFill>
                  <a:srgbClr val="0099FF"/>
                </a:solidFill>
                <a:latin typeface="Times New Roman" panose="02020603050405020304" pitchFamily="18" charset="0"/>
              </a:rPr>
              <a:t> is an eigenvector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7.1- </a:t>
            </a:r>
            <a:fld id="{20514242-0BAF-4102-B172-5B5A04B669AD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921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SYMMETRIC MATRIX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23971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219200"/>
                <a:ext cx="8229600" cy="52578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dirty="0" smtClean="0"/>
                  <a:t>Hence                                .</a:t>
                </a:r>
              </a:p>
              <a:p>
                <a:pPr eaLnBrk="1" hangingPunct="1"/>
                <a:r>
                  <a:rPr lang="en-US" altLang="en-US" sz="2800" dirty="0" smtClean="0"/>
                  <a:t>But                    , so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∙</m:t>
                        </m:r>
                      </m:sub>
                    </m:sSub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en-US" sz="28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altLang="en-US" sz="2800" dirty="0" smtClean="0"/>
                  <a:t>              .</a:t>
                </a:r>
              </a:p>
              <a:p>
                <a:pPr eaLnBrk="1" hangingPunct="1"/>
                <a:r>
                  <a:rPr lang="en-US" altLang="en-US" sz="2800" dirty="0" smtClean="0"/>
                  <a:t>An          matrix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said to be </a:t>
                </a:r>
                <a:r>
                  <a:rPr lang="en-US" altLang="en-US" sz="2800" b="1" dirty="0" smtClean="0"/>
                  <a:t>orthogonally diagonalizable</a:t>
                </a:r>
                <a:r>
                  <a:rPr lang="en-US" altLang="en-US" sz="2800" dirty="0" smtClean="0"/>
                  <a:t> if there are an orthogonal matrix </a:t>
                </a:r>
                <a:r>
                  <a:rPr lang="en-US" altLang="en-US" sz="2800" i="1" dirty="0" smtClean="0"/>
                  <a:t>P</a:t>
                </a:r>
                <a:r>
                  <a:rPr lang="en-US" altLang="en-US" sz="2800" dirty="0" smtClean="0"/>
                  <a:t> (with                ) and a diagonal matrix </a:t>
                </a:r>
                <a:r>
                  <a:rPr lang="en-US" altLang="en-US" sz="2800" i="1" dirty="0" smtClean="0"/>
                  <a:t>D</a:t>
                </a:r>
                <a:r>
                  <a:rPr lang="en-US" altLang="en-US" sz="2800" dirty="0" smtClean="0"/>
                  <a:t> such that</a:t>
                </a:r>
              </a:p>
              <a:p>
                <a:pPr eaLnBrk="1" hangingPunct="1">
                  <a:buFont typeface="Wingdings" panose="05000000000000000000" pitchFamily="2" charset="2"/>
                  <a:buNone/>
                </a:pPr>
                <a:r>
                  <a:rPr lang="en-US" altLang="en-US" sz="2800" dirty="0" smtClean="0"/>
                  <a:t>                                                                        </a:t>
                </a:r>
                <a:r>
                  <a:rPr lang="en-US" altLang="en-US" sz="2800" dirty="0"/>
                  <a:t> </a:t>
                </a:r>
                <a:r>
                  <a:rPr lang="en-US" altLang="en-US" sz="2800" dirty="0" smtClean="0"/>
                  <a:t>       </a:t>
                </a:r>
                <a:r>
                  <a:rPr lang="en-US" altLang="en-US" sz="2800" dirty="0" smtClean="0"/>
                  <a:t>(</a:t>
                </a:r>
                <a:r>
                  <a:rPr lang="en-US" altLang="en-US" sz="2800" dirty="0" smtClean="0"/>
                  <a:t>1)</a:t>
                </a:r>
              </a:p>
              <a:p>
                <a:pPr eaLnBrk="1" hangingPunct="1"/>
                <a:r>
                  <a:rPr lang="en-US" altLang="en-US" sz="2800" dirty="0" smtClean="0"/>
                  <a:t>Such a diagonalization requires </a:t>
                </a:r>
                <a:r>
                  <a:rPr lang="en-US" altLang="en-US" sz="2800" i="1" dirty="0" smtClean="0"/>
                  <a:t>n</a:t>
                </a:r>
                <a:r>
                  <a:rPr lang="en-US" altLang="en-US" sz="2800" dirty="0" smtClean="0"/>
                  <a:t> linearly independent and orthonormal eigenvectors.</a:t>
                </a:r>
              </a:p>
              <a:p>
                <a:pPr eaLnBrk="1" hangingPunct="1"/>
                <a:r>
                  <a:rPr lang="en-US" altLang="en-US" sz="2800" dirty="0" smtClean="0"/>
                  <a:t>When is this possible?</a:t>
                </a:r>
              </a:p>
              <a:p>
                <a:pPr eaLnBrk="1" hangingPunct="1"/>
                <a:r>
                  <a:rPr lang="en-US" altLang="en-US" sz="2800" dirty="0" smtClean="0"/>
                  <a:t>If </a:t>
                </a:r>
                <a:r>
                  <a:rPr lang="en-US" altLang="en-US" sz="2800" i="1" dirty="0" smtClean="0"/>
                  <a:t>A</a:t>
                </a:r>
                <a:r>
                  <a:rPr lang="en-US" altLang="en-US" sz="2800" dirty="0" smtClean="0"/>
                  <a:t> is orthogonally diagonalizable as in (1), then</a:t>
                </a:r>
              </a:p>
            </p:txBody>
          </p:sp>
        </mc:Choice>
        <mc:Fallback>
          <p:sp>
            <p:nvSpPr>
              <p:cNvPr id="723971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219200"/>
                <a:ext cx="8229600" cy="5257800"/>
              </a:xfrm>
              <a:blipFill rotWithShape="0">
                <a:blip r:embed="rId3"/>
                <a:stretch>
                  <a:fillRect l="-1259" t="-11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23972" name="Object 4"/>
          <p:cNvGraphicFramePr>
            <a:graphicFrameLocks noChangeAspect="1"/>
          </p:cNvGraphicFramePr>
          <p:nvPr/>
        </p:nvGraphicFramePr>
        <p:xfrm>
          <a:off x="1854200" y="1257300"/>
          <a:ext cx="27940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3" name="Equation" r:id="rId4" imgW="2794000" imgH="482600" progId="Equation.DSMT4">
                  <p:embed/>
                </p:oleObj>
              </mc:Choice>
              <mc:Fallback>
                <p:oleObj name="Equation" r:id="rId4" imgW="2794000" imgH="482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4200" y="1257300"/>
                        <a:ext cx="27940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3973" name="Object 5"/>
          <p:cNvGraphicFramePr>
            <a:graphicFrameLocks noChangeAspect="1"/>
          </p:cNvGraphicFramePr>
          <p:nvPr/>
        </p:nvGraphicFramePr>
        <p:xfrm>
          <a:off x="1511300" y="1778000"/>
          <a:ext cx="16764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4" name="Equation" r:id="rId6" imgW="1676400" imgH="482600" progId="Equation.DSMT4">
                  <p:embed/>
                </p:oleObj>
              </mc:Choice>
              <mc:Fallback>
                <p:oleObj name="Equation" r:id="rId6" imgW="1676400" imgH="482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300" y="1778000"/>
                        <a:ext cx="16764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3975" name="Object 7"/>
          <p:cNvGraphicFramePr>
            <a:graphicFrameLocks noChangeAspect="1"/>
          </p:cNvGraphicFramePr>
          <p:nvPr/>
        </p:nvGraphicFramePr>
        <p:xfrm>
          <a:off x="1371600" y="24130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5" name="Equation" r:id="rId8" imgW="774364" imgH="253890" progId="Equation.DSMT4">
                  <p:embed/>
                </p:oleObj>
              </mc:Choice>
              <mc:Fallback>
                <p:oleObj name="Equation" r:id="rId8" imgW="774364" imgH="25389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4130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3976" name="Object 8"/>
          <p:cNvGraphicFramePr>
            <a:graphicFrameLocks noChangeAspect="1"/>
          </p:cNvGraphicFramePr>
          <p:nvPr/>
        </p:nvGraphicFramePr>
        <p:xfrm>
          <a:off x="1689100" y="3111500"/>
          <a:ext cx="1371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6" name="Equation" r:id="rId10" imgW="1371600" imgH="393700" progId="Equation.DSMT4">
                  <p:embed/>
                </p:oleObj>
              </mc:Choice>
              <mc:Fallback>
                <p:oleObj name="Equation" r:id="rId10" imgW="1371600" imgH="3937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9100" y="3111500"/>
                        <a:ext cx="1371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3977" name="Object 9"/>
          <p:cNvGraphicFramePr>
            <a:graphicFrameLocks noChangeAspect="1"/>
          </p:cNvGraphicFramePr>
          <p:nvPr/>
        </p:nvGraphicFramePr>
        <p:xfrm>
          <a:off x="2895600" y="3632200"/>
          <a:ext cx="31242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7" name="Equation" r:id="rId12" imgW="3124200" imgH="393700" progId="Equation.DSMT4">
                  <p:embed/>
                </p:oleObj>
              </mc:Choice>
              <mc:Fallback>
                <p:oleObj name="Equation" r:id="rId12" imgW="3124200" imgH="3937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632200"/>
                        <a:ext cx="31242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3978" name="Object 10"/>
          <p:cNvGraphicFramePr>
            <a:graphicFrameLocks noChangeAspect="1"/>
          </p:cNvGraphicFramePr>
          <p:nvPr/>
        </p:nvGraphicFramePr>
        <p:xfrm>
          <a:off x="1600200" y="6096000"/>
          <a:ext cx="62865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8" name="Equation" r:id="rId14" imgW="6286500" imgH="482600" progId="Equation.DSMT4">
                  <p:embed/>
                </p:oleObj>
              </mc:Choice>
              <mc:Fallback>
                <p:oleObj name="Equation" r:id="rId14" imgW="6286500" imgH="4826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6096000"/>
                        <a:ext cx="62865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3200400" y="1199508"/>
                <a:ext cx="1625600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∙</m:t>
                          </m:r>
                        </m:sub>
                      </m:sSub>
                      <m:sSub>
                        <m:sSubPr>
                          <m:ctrlPr>
                            <a:rPr lang="en-US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altLang="en-US" sz="28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en-US" sz="2800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0400" y="1199508"/>
                <a:ext cx="1625600" cy="523220"/>
              </a:xfrm>
              <a:prstGeom prst="rect">
                <a:avLst/>
              </a:prstGeom>
              <a:blipFill rotWithShape="0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7.1- </a:t>
            </a:r>
            <a:fld id="{09B546C8-7726-432D-8249-EB523CBFEEC7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0243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SYMMETRIC MATRIX</a:t>
            </a:r>
          </a:p>
        </p:txBody>
      </p:sp>
      <p:sp>
        <p:nvSpPr>
          <p:cNvPr id="72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58200" cy="48768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Thus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</a:t>
            </a:r>
            <a:r>
              <a:rPr lang="en-US" altLang="en-US" sz="2800" dirty="0" smtClean="0"/>
              <a:t>symmetric!</a:t>
            </a:r>
            <a:endParaRPr lang="en-US" altLang="en-US" sz="2800" dirty="0" smtClean="0"/>
          </a:p>
          <a:p>
            <a:pPr eaLnBrk="1" hangingPunct="1"/>
            <a:r>
              <a:rPr lang="en-US" altLang="en-US" sz="2800" b="1" dirty="0" smtClean="0">
                <a:solidFill>
                  <a:srgbClr val="077C97"/>
                </a:solidFill>
              </a:rPr>
              <a:t>Theorem 2</a:t>
            </a:r>
            <a:r>
              <a:rPr lang="en-US" altLang="en-US" sz="2800" b="1" dirty="0" smtClean="0"/>
              <a:t>:</a:t>
            </a:r>
            <a:r>
              <a:rPr lang="en-US" altLang="en-US" sz="2800" dirty="0" smtClean="0"/>
              <a:t> An          matrix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orthogonally diagonalizable if and only if </a:t>
            </a:r>
            <a:r>
              <a:rPr lang="en-US" altLang="en-US" sz="2800" i="1" dirty="0" smtClean="0"/>
              <a:t>A</a:t>
            </a:r>
            <a:r>
              <a:rPr lang="en-US" altLang="en-US" sz="2800" dirty="0" smtClean="0"/>
              <a:t> is symmetric matrix.</a:t>
            </a:r>
          </a:p>
          <a:p>
            <a:pPr eaLnBrk="1" hangingPunct="1"/>
            <a:endParaRPr lang="en-US" altLang="en-US" sz="2800" dirty="0" smtClean="0"/>
          </a:p>
          <a:p>
            <a:pPr eaLnBrk="1" hangingPunct="1"/>
            <a:r>
              <a:rPr lang="en-US" altLang="en-US" sz="2800" b="1" dirty="0" smtClean="0"/>
              <a:t>Example </a:t>
            </a:r>
            <a:r>
              <a:rPr lang="en-US" altLang="en-US" sz="2800" b="1" dirty="0" smtClean="0"/>
              <a:t>3:</a:t>
            </a:r>
            <a:r>
              <a:rPr lang="en-US" altLang="en-US" sz="2800" dirty="0" smtClean="0"/>
              <a:t> </a:t>
            </a:r>
            <a:r>
              <a:rPr lang="en-US" altLang="en-US" sz="2800" dirty="0" smtClean="0"/>
              <a:t>Orthogonally </a:t>
            </a:r>
            <a:r>
              <a:rPr lang="en-US" altLang="en-US" sz="2800" dirty="0" err="1" smtClean="0"/>
              <a:t>diagonalize</a:t>
            </a:r>
            <a:r>
              <a:rPr lang="en-US" altLang="en-US" sz="2800" dirty="0" smtClean="0"/>
              <a:t> the matrix</a:t>
            </a:r>
          </a:p>
          <a:p>
            <a:pPr eaLnBrk="1" hangingPunct="1"/>
            <a:endParaRPr lang="en-US" altLang="en-US" sz="2800" dirty="0" smtClean="0"/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en-US" altLang="en-US" sz="2800" dirty="0" smtClean="0"/>
              <a:t>                                    , whose characteristic equation is </a:t>
            </a:r>
          </a:p>
        </p:txBody>
      </p:sp>
      <p:graphicFrame>
        <p:nvGraphicFramePr>
          <p:cNvPr id="724996" name="Object 4"/>
          <p:cNvGraphicFramePr>
            <a:graphicFrameLocks noChangeAspect="1"/>
          </p:cNvGraphicFramePr>
          <p:nvPr/>
        </p:nvGraphicFramePr>
        <p:xfrm>
          <a:off x="3225800" y="2286000"/>
          <a:ext cx="774700" cy="25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4" name="Equation" r:id="rId3" imgW="774364" imgH="253890" progId="Equation.DSMT4">
                  <p:embed/>
                </p:oleObj>
              </mc:Choice>
              <mc:Fallback>
                <p:oleObj name="Equation" r:id="rId3" imgW="774364" imgH="25389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25800" y="2286000"/>
                        <a:ext cx="774700" cy="25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4997" name="Object 5"/>
          <p:cNvGraphicFramePr>
            <a:graphicFrameLocks noChangeAspect="1"/>
          </p:cNvGraphicFramePr>
          <p:nvPr/>
        </p:nvGraphicFramePr>
        <p:xfrm>
          <a:off x="876300" y="4025900"/>
          <a:ext cx="28829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5" name="Equation" r:id="rId5" imgW="2882900" imgH="1778000" progId="Equation.DSMT4">
                  <p:embed/>
                </p:oleObj>
              </mc:Choice>
              <mc:Fallback>
                <p:oleObj name="Equation" r:id="rId5" imgW="28829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6300" y="4025900"/>
                        <a:ext cx="28829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4998" name="Object 6"/>
          <p:cNvGraphicFramePr>
            <a:graphicFrameLocks noChangeAspect="1"/>
          </p:cNvGraphicFramePr>
          <p:nvPr/>
        </p:nvGraphicFramePr>
        <p:xfrm>
          <a:off x="1371600" y="6019800"/>
          <a:ext cx="6908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6" name="Equation" r:id="rId7" imgW="6908800" imgH="482600" progId="Equation.DSMT4">
                  <p:embed/>
                </p:oleObj>
              </mc:Choice>
              <mc:Fallback>
                <p:oleObj name="Equation" r:id="rId7" imgW="6908800" imgH="4826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6019800"/>
                        <a:ext cx="6908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7.1- </a:t>
            </a:r>
            <a:fld id="{D78587D4-A0C9-4E28-B635-718A007D8730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126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SYMMETRIC MATRIX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26019" name="Rectangle 3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457200" y="1524000"/>
                <a:ext cx="8229600" cy="4800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800" b="1" dirty="0" smtClean="0"/>
                  <a:t>Solution:</a:t>
                </a:r>
                <a:r>
                  <a:rPr lang="en-US" altLang="en-US" sz="2800" dirty="0" smtClean="0"/>
                  <a:t> The usual calculations produce bases for the </a:t>
                </a:r>
                <a:r>
                  <a:rPr lang="en-US" altLang="en-US" sz="2800" dirty="0" err="1" smtClean="0"/>
                  <a:t>eigenspaces</a:t>
                </a:r>
                <a:r>
                  <a:rPr lang="en-US" altLang="en-US" sz="2800" dirty="0" smtClean="0"/>
                  <a:t>:</a:t>
                </a:r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endParaRPr lang="en-US" altLang="en-US" sz="2800" dirty="0" smtClean="0"/>
              </a:p>
              <a:p>
                <a:pPr eaLnBrk="1" hangingPunct="1"/>
                <a:r>
                  <a:rPr lang="en-US" altLang="en-US" sz="2800" dirty="0" smtClean="0"/>
                  <a:t>Although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 and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2</a:t>
                </a:r>
                <a:r>
                  <a:rPr lang="en-US" altLang="en-US" sz="2800" dirty="0" smtClean="0"/>
                  <a:t> are linearly independent, they are not orthogonal.</a:t>
                </a:r>
              </a:p>
              <a:p>
                <a:pPr eaLnBrk="1" hangingPunct="1"/>
                <a:r>
                  <a:rPr lang="en-US" altLang="en-US" sz="2800" dirty="0" smtClean="0"/>
                  <a:t>The projection of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2</a:t>
                </a:r>
                <a:r>
                  <a:rPr lang="en-US" altLang="en-US" sz="2800" dirty="0" smtClean="0"/>
                  <a:t> onto </a:t>
                </a:r>
                <a:r>
                  <a:rPr lang="en-US" altLang="en-US" sz="2800" b="1" dirty="0" smtClean="0"/>
                  <a:t>v</a:t>
                </a:r>
                <a:r>
                  <a:rPr lang="en-US" altLang="en-US" sz="2800" baseline="-25000" dirty="0" smtClean="0"/>
                  <a:t>1</a:t>
                </a:r>
                <a:r>
                  <a:rPr lang="en-US" altLang="en-US" sz="2800" dirty="0" smtClean="0"/>
                  <a:t> is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en-US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en-US" sz="2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en-US" sz="28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en-US" altLang="en-US" sz="2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8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8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altLang="en-US" sz="2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en-US" sz="2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en-US" altLang="en-US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en-US" sz="2800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en-US" altLang="en-US" sz="2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den>
                    </m:f>
                    <m:sSub>
                      <m:sSubPr>
                        <m:ctrlPr>
                          <a:rPr lang="en-US" altLang="en-US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en-US" sz="2800" dirty="0" smtClean="0"/>
                  <a:t>. </a:t>
                </a:r>
                <a:endParaRPr lang="en-US" altLang="en-US" sz="2800" dirty="0" smtClean="0"/>
              </a:p>
              <a:p>
                <a:pPr eaLnBrk="1" hangingPunct="1">
                  <a:buFont typeface="Wingdings" panose="05000000000000000000" pitchFamily="2" charset="2"/>
                  <a:buNone/>
                </a:pPr>
                <a:endParaRPr lang="en-US" altLang="en-US" sz="2800" dirty="0" smtClean="0"/>
              </a:p>
            </p:txBody>
          </p:sp>
        </mc:Choice>
        <mc:Fallback>
          <p:sp>
            <p:nvSpPr>
              <p:cNvPr id="726019" name="Rectangle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457200" y="1524000"/>
                <a:ext cx="8229600" cy="4800600"/>
              </a:xfrm>
              <a:blipFill rotWithShape="0">
                <a:blip r:embed="rId3"/>
                <a:stretch>
                  <a:fillRect l="-1259" t="-1269" r="-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26020" name="Object 4"/>
          <p:cNvGraphicFramePr>
            <a:graphicFrameLocks noChangeAspect="1"/>
          </p:cNvGraphicFramePr>
          <p:nvPr/>
        </p:nvGraphicFramePr>
        <p:xfrm>
          <a:off x="685800" y="2514600"/>
          <a:ext cx="79502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1" name="Equation" r:id="rId4" imgW="7950200" imgH="1778000" progId="Equation.DSMT4">
                  <p:embed/>
                </p:oleObj>
              </mc:Choice>
              <mc:Fallback>
                <p:oleObj name="Equation" r:id="rId4" imgW="79502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2514600"/>
                        <a:ext cx="79502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7.1- </a:t>
            </a:r>
            <a:fld id="{5F93D8B6-583C-479E-B5DF-5BEB8C94B49B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2291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SYMMETRIC MATRIX</a:t>
            </a:r>
          </a:p>
        </p:txBody>
      </p:sp>
      <p:sp>
        <p:nvSpPr>
          <p:cNvPr id="72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5105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The component of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 orthogonal to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 is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Then {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, </a:t>
            </a:r>
            <a:r>
              <a:rPr lang="en-US" altLang="en-US" sz="2800" b="1" dirty="0" smtClean="0"/>
              <a:t>z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} is an  orthogonal set in the </a:t>
            </a:r>
            <a:r>
              <a:rPr lang="en-US" altLang="en-US" sz="2800" dirty="0" err="1" smtClean="0"/>
              <a:t>eigenspace</a:t>
            </a:r>
            <a:r>
              <a:rPr lang="en-US" altLang="en-US" sz="2800" dirty="0" smtClean="0"/>
              <a:t> for          .</a:t>
            </a:r>
          </a:p>
          <a:p>
            <a:pPr eaLnBrk="1" hangingPunct="1">
              <a:lnSpc>
                <a:spcPct val="90000"/>
              </a:lnSpc>
            </a:pPr>
            <a:endParaRPr lang="en-US" alt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dirty="0" smtClean="0"/>
              <a:t>(Note that </a:t>
            </a:r>
            <a:r>
              <a:rPr lang="en-US" altLang="en-US" sz="2800" b="1" dirty="0" smtClean="0"/>
              <a:t>z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 is linear combination of the eigenvectors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1</a:t>
            </a:r>
            <a:r>
              <a:rPr lang="en-US" altLang="en-US" sz="2800" dirty="0" smtClean="0"/>
              <a:t> and </a:t>
            </a:r>
            <a:r>
              <a:rPr lang="en-US" altLang="en-US" sz="2800" b="1" dirty="0" smtClean="0"/>
              <a:t>v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, so </a:t>
            </a:r>
            <a:r>
              <a:rPr lang="en-US" altLang="en-US" sz="2800" b="1" dirty="0" smtClean="0"/>
              <a:t>z</a:t>
            </a:r>
            <a:r>
              <a:rPr lang="en-US" altLang="en-US" sz="2800" baseline="-25000" dirty="0" smtClean="0"/>
              <a:t>2</a:t>
            </a:r>
            <a:r>
              <a:rPr lang="en-US" altLang="en-US" sz="2800" dirty="0" smtClean="0"/>
              <a:t> is in the </a:t>
            </a:r>
            <a:r>
              <a:rPr lang="en-US" altLang="en-US" sz="2800" dirty="0" err="1" smtClean="0"/>
              <a:t>eigenspace</a:t>
            </a:r>
            <a:r>
              <a:rPr lang="en-US" altLang="en-US" sz="2800" dirty="0" smtClean="0"/>
              <a:t>).</a:t>
            </a:r>
          </a:p>
        </p:txBody>
      </p:sp>
      <p:graphicFrame>
        <p:nvGraphicFramePr>
          <p:cNvPr id="727044" name="Object 4"/>
          <p:cNvGraphicFramePr>
            <a:graphicFrameLocks noChangeAspect="1"/>
          </p:cNvGraphicFramePr>
          <p:nvPr/>
        </p:nvGraphicFramePr>
        <p:xfrm>
          <a:off x="533400" y="1828800"/>
          <a:ext cx="7937500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6" name="Equation" r:id="rId3" imgW="7937500" imgH="1778000" progId="Equation.DSMT4">
                  <p:embed/>
                </p:oleObj>
              </mc:Choice>
              <mc:Fallback>
                <p:oleObj name="Equation" r:id="rId3" imgW="7937500" imgH="17780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828800"/>
                        <a:ext cx="7937500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45" name="Object 5"/>
          <p:cNvGraphicFramePr>
            <a:graphicFrameLocks noChangeAspect="1"/>
          </p:cNvGraphicFramePr>
          <p:nvPr/>
        </p:nvGraphicFramePr>
        <p:xfrm>
          <a:off x="1397000" y="4533900"/>
          <a:ext cx="8382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" name="Equation" r:id="rId5" imgW="837836" imgH="355446" progId="Equation.DSMT4">
                  <p:embed/>
                </p:oleObj>
              </mc:Choice>
              <mc:Fallback>
                <p:oleObj name="Equation" r:id="rId5" imgW="837836" imgH="355446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97000" y="4533900"/>
                        <a:ext cx="8382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2" name="Rectangle 1"/>
              <p:cNvSpPr/>
              <p:nvPr/>
            </p:nvSpPr>
            <p:spPr>
              <a:xfrm>
                <a:off x="1905000" y="2286000"/>
                <a:ext cx="1395032" cy="133228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en-US" sz="28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alt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𝑣</m:t>
                              </m:r>
                            </m:e>
                            <m:sub>
                              <m:r>
                                <a:rPr lang="en-US" altLang="en-US" sz="28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sSub>
                        <m:sSubPr>
                          <m:ctrlPr>
                            <a:rPr lang="en-US" alt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en-US" sz="28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altLang="en-US" sz="28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altLang="en-US" sz="2800" dirty="0" smtClean="0"/>
              </a:p>
              <a:p>
                <a:endParaRPr lang="en-US" sz="2800" dirty="0"/>
              </a:p>
            </p:txBody>
          </p:sp>
        </mc:Choice>
        <mc:Fallback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5000" y="2286000"/>
                <a:ext cx="1395032" cy="1332288"/>
              </a:xfrm>
              <a:prstGeom prst="rect">
                <a:avLst/>
              </a:prstGeom>
              <a:blipFill rotWithShape="0">
                <a:blip r:embed="rId7"/>
                <a:stretch>
                  <a:fillRect r="-21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7.1- </a:t>
            </a:r>
            <a:fld id="{B92091C4-FD26-41BB-AE70-958B2B7F11B2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3315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SYMMETRIC MATRIX</a:t>
            </a:r>
          </a:p>
        </p:txBody>
      </p:sp>
      <p:sp>
        <p:nvSpPr>
          <p:cNvPr id="72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51054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Since the eigenspace is two-dimensional (with basis 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 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), the orthogonal set {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 </a:t>
            </a:r>
            <a:r>
              <a:rPr lang="en-US" altLang="en-US" sz="2800" b="1" smtClean="0"/>
              <a:t>z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} is an </a:t>
            </a:r>
            <a:r>
              <a:rPr lang="en-US" altLang="en-US" sz="2800" i="1" smtClean="0"/>
              <a:t>orthogonal basis</a:t>
            </a:r>
            <a:r>
              <a:rPr lang="en-US" altLang="en-US" sz="2800" smtClean="0"/>
              <a:t> for the eigenspace, by the Basis Theorem.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Normalize </a:t>
            </a:r>
            <a:r>
              <a:rPr lang="en-US" altLang="en-US" sz="2800" b="1" smtClean="0"/>
              <a:t>v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 and </a:t>
            </a:r>
            <a:r>
              <a:rPr lang="en-US" altLang="en-US" sz="2800" b="1" smtClean="0"/>
              <a:t>z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 to obtain the following orthonormal basis for the eigenspace for          :</a:t>
            </a:r>
          </a:p>
        </p:txBody>
      </p:sp>
      <p:graphicFrame>
        <p:nvGraphicFramePr>
          <p:cNvPr id="728068" name="Object 4"/>
          <p:cNvGraphicFramePr>
            <a:graphicFrameLocks noChangeAspect="1"/>
          </p:cNvGraphicFramePr>
          <p:nvPr/>
        </p:nvGraphicFramePr>
        <p:xfrm>
          <a:off x="6692900" y="3822700"/>
          <a:ext cx="838200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0" name="Equation" r:id="rId3" imgW="837836" imgH="355446" progId="Equation.DSMT4">
                  <p:embed/>
                </p:oleObj>
              </mc:Choice>
              <mc:Fallback>
                <p:oleObj name="Equation" r:id="rId3" imgW="837836" imgH="355446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92900" y="3822700"/>
                        <a:ext cx="838200" cy="35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8069" name="Object 5"/>
          <p:cNvGraphicFramePr>
            <a:graphicFrameLocks noChangeAspect="1"/>
          </p:cNvGraphicFramePr>
          <p:nvPr/>
        </p:nvGraphicFramePr>
        <p:xfrm>
          <a:off x="2286000" y="4419600"/>
          <a:ext cx="4686300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1" name="Equation" r:id="rId5" imgW="4686300" imgH="2133600" progId="Equation.DSMT4">
                  <p:embed/>
                </p:oleObj>
              </mc:Choice>
              <mc:Fallback>
                <p:oleObj name="Equation" r:id="rId5" imgW="4686300" imgH="2133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4419600"/>
                        <a:ext cx="4686300" cy="213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>
                <a:latin typeface="Arial" panose="020B0604020202020204" pitchFamily="34" charset="0"/>
              </a:rPr>
              <a:t>Slide 7.1- </a:t>
            </a:r>
            <a:fld id="{F1C6D9D1-54D9-45D9-8C60-7A89CE201ADA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>
              <a:latin typeface="Arial" panose="020B0604020202020204" pitchFamily="34" charset="0"/>
            </a:endParaRPr>
          </a:p>
        </p:txBody>
      </p:sp>
      <p:sp>
        <p:nvSpPr>
          <p:cNvPr id="14339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SYMMETRIC MATRIX</a:t>
            </a:r>
          </a:p>
        </p:txBody>
      </p:sp>
      <p:sp>
        <p:nvSpPr>
          <p:cNvPr id="72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458200" cy="5257800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An orthonormal basis for the eigenspace for              is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By Theorem 1, </a:t>
            </a:r>
            <a:r>
              <a:rPr lang="en-US" altLang="en-US" sz="2800" b="1" smtClean="0"/>
              <a:t>u</a:t>
            </a:r>
            <a:r>
              <a:rPr lang="en-US" altLang="en-US" sz="2800" baseline="-25000" smtClean="0"/>
              <a:t>3</a:t>
            </a:r>
            <a:r>
              <a:rPr lang="en-US" altLang="en-US" sz="2800" smtClean="0"/>
              <a:t> is orthogonal to the other eigenvectors </a:t>
            </a:r>
            <a:r>
              <a:rPr lang="en-US" altLang="en-US" sz="2800" b="1" smtClean="0"/>
              <a:t>u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 and </a:t>
            </a:r>
            <a:r>
              <a:rPr lang="en-US" altLang="en-US" sz="2800" b="1" smtClean="0"/>
              <a:t>u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.</a:t>
            </a:r>
          </a:p>
          <a:p>
            <a:pPr eaLnBrk="1" hangingPunct="1"/>
            <a:endParaRPr lang="en-US" altLang="en-US" sz="2800" smtClean="0"/>
          </a:p>
          <a:p>
            <a:pPr eaLnBrk="1" hangingPunct="1"/>
            <a:r>
              <a:rPr lang="en-US" altLang="en-US" sz="2800" smtClean="0"/>
              <a:t>Hence {</a:t>
            </a:r>
            <a:r>
              <a:rPr lang="en-US" altLang="en-US" sz="2800" b="1" smtClean="0"/>
              <a:t>u</a:t>
            </a:r>
            <a:r>
              <a:rPr lang="en-US" altLang="en-US" sz="2800" baseline="-25000" smtClean="0"/>
              <a:t>1</a:t>
            </a:r>
            <a:r>
              <a:rPr lang="en-US" altLang="en-US" sz="2800" smtClean="0"/>
              <a:t>, </a:t>
            </a:r>
            <a:r>
              <a:rPr lang="en-US" altLang="en-US" sz="2800" b="1" smtClean="0"/>
              <a:t>u</a:t>
            </a:r>
            <a:r>
              <a:rPr lang="en-US" altLang="en-US" sz="2800" baseline="-25000" smtClean="0"/>
              <a:t>2</a:t>
            </a:r>
            <a:r>
              <a:rPr lang="en-US" altLang="en-US" sz="2800" smtClean="0"/>
              <a:t>, </a:t>
            </a:r>
            <a:r>
              <a:rPr lang="en-US" altLang="en-US" sz="2800" b="1" smtClean="0"/>
              <a:t>u</a:t>
            </a:r>
            <a:r>
              <a:rPr lang="en-US" altLang="en-US" sz="2800" baseline="-25000" smtClean="0"/>
              <a:t>3</a:t>
            </a:r>
            <a:r>
              <a:rPr lang="en-US" altLang="en-US" sz="2800" smtClean="0"/>
              <a:t>} is an orthonormal set.</a:t>
            </a:r>
          </a:p>
        </p:txBody>
      </p:sp>
      <p:graphicFrame>
        <p:nvGraphicFramePr>
          <p:cNvPr id="729092" name="Object 4"/>
          <p:cNvGraphicFramePr>
            <a:graphicFrameLocks noChangeAspect="1"/>
          </p:cNvGraphicFramePr>
          <p:nvPr/>
        </p:nvGraphicFramePr>
        <p:xfrm>
          <a:off x="7226300" y="1358900"/>
          <a:ext cx="1066800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name="Equation" r:id="rId3" imgW="1066800" imgH="342900" progId="Equation.DSMT4">
                  <p:embed/>
                </p:oleObj>
              </mc:Choice>
              <mc:Fallback>
                <p:oleObj name="Equation" r:id="rId3" imgW="1066800" imgH="3429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6300" y="1358900"/>
                        <a:ext cx="1066800" cy="34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9093" name="Object 5"/>
          <p:cNvGraphicFramePr>
            <a:graphicFrameLocks noChangeAspect="1"/>
          </p:cNvGraphicFramePr>
          <p:nvPr/>
        </p:nvGraphicFramePr>
        <p:xfrm>
          <a:off x="1676400" y="1905000"/>
          <a:ext cx="5486400" cy="181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5" name="Equation" r:id="rId5" imgW="5384800" imgH="1778000" progId="Equation.DSMT4">
                  <p:embed/>
                </p:oleObj>
              </mc:Choice>
              <mc:Fallback>
                <p:oleObj name="Equation" r:id="rId5" imgW="5384800" imgH="17780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1905000"/>
                        <a:ext cx="5486400" cy="181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12737</TotalTime>
  <Words>774</Words>
  <Application>Microsoft Office PowerPoint</Application>
  <PresentationFormat>On-screen Show (4:3)</PresentationFormat>
  <Paragraphs>151</Paragraphs>
  <Slides>16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Equation</vt:lpstr>
      <vt:lpstr>Symmetric Matrices and Quadratic Forms</vt:lpstr>
      <vt:lpstr>SYMMETRIC MATRIX</vt:lpstr>
      <vt:lpstr>SYMMETRIC MATRIX</vt:lpstr>
      <vt:lpstr>SYMMETRIC MATRIX</vt:lpstr>
      <vt:lpstr>SYMMETRIC MATRIX</vt:lpstr>
      <vt:lpstr>SYMMETRIC MATRIX</vt:lpstr>
      <vt:lpstr>SYMMETRIC MATRIX</vt:lpstr>
      <vt:lpstr>SYMMETRIC MATRIX</vt:lpstr>
      <vt:lpstr>SYMMETRIC MATRIX</vt:lpstr>
      <vt:lpstr>SYMMETRIC MATRIX</vt:lpstr>
      <vt:lpstr>THE SPECTRAL THEOREM</vt:lpstr>
      <vt:lpstr>THE SPECTRAL THEOREM</vt:lpstr>
      <vt:lpstr>SPECTRAL DECOMPOSITION</vt:lpstr>
      <vt:lpstr>SPECTRAL DECOMPOSITION</vt:lpstr>
      <vt:lpstr>SPECTRAL DECOMPOSITION</vt:lpstr>
      <vt:lpstr>SPECTRAL DECOMPOSITION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1238</cp:revision>
  <dcterms:created xsi:type="dcterms:W3CDTF">2005-10-22T18:34:54Z</dcterms:created>
  <dcterms:modified xsi:type="dcterms:W3CDTF">2015-05-20T15:44:36Z</dcterms:modified>
</cp:coreProperties>
</file>