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9" r:id="rId1"/>
  </p:sldMasterIdLst>
  <p:notesMasterIdLst>
    <p:notesMasterId r:id="rId20"/>
  </p:notesMasterIdLst>
  <p:sldIdLst>
    <p:sldId id="424" r:id="rId2"/>
    <p:sldId id="442" r:id="rId3"/>
    <p:sldId id="443" r:id="rId4"/>
    <p:sldId id="444" r:id="rId5"/>
    <p:sldId id="445" r:id="rId6"/>
    <p:sldId id="446" r:id="rId7"/>
    <p:sldId id="447" r:id="rId8"/>
    <p:sldId id="448" r:id="rId9"/>
    <p:sldId id="449" r:id="rId10"/>
    <p:sldId id="450" r:id="rId11"/>
    <p:sldId id="451" r:id="rId12"/>
    <p:sldId id="452" r:id="rId13"/>
    <p:sldId id="453" r:id="rId14"/>
    <p:sldId id="454" r:id="rId15"/>
    <p:sldId id="455" r:id="rId16"/>
    <p:sldId id="456" r:id="rId17"/>
    <p:sldId id="457" r:id="rId18"/>
    <p:sldId id="458" r:id="rId19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Bookshelf Symbol 2" pitchFamily="2" charset="2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Bookshelf Symbol 2" pitchFamily="2" charset="2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Bookshelf Symbol 2" pitchFamily="2" charset="2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Bookshelf Symbol 2" pitchFamily="2" charset="2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Bookshelf Symbol 2" pitchFamily="2" charset="2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Bookshelf Symbol 2" pitchFamily="2" charset="2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Bookshelf Symbol 2" pitchFamily="2" charset="2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Bookshelf Symbol 2" pitchFamily="2" charset="2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Bookshelf Symbol 2" pitchFamily="2" charset="2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296">
          <p15:clr>
            <a:srgbClr val="A4A3A4"/>
          </p15:clr>
        </p15:guide>
        <p15:guide id="2" orient="horz" pos="3888">
          <p15:clr>
            <a:srgbClr val="A4A3A4"/>
          </p15:clr>
        </p15:guide>
        <p15:guide id="3" pos="288">
          <p15:clr>
            <a:srgbClr val="A4A3A4"/>
          </p15:clr>
        </p15:guide>
        <p15:guide id="4" pos="547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77C97"/>
    <a:srgbClr val="D7791B"/>
    <a:srgbClr val="4C7816"/>
    <a:srgbClr val="528218"/>
    <a:srgbClr val="B6CEAA"/>
    <a:srgbClr val="ADC8A0"/>
    <a:srgbClr val="CD8019"/>
    <a:srgbClr val="009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407" autoAdjust="0"/>
    <p:restoredTop sz="98725" autoAdjust="0"/>
  </p:normalViewPr>
  <p:slideViewPr>
    <p:cSldViewPr>
      <p:cViewPr varScale="1">
        <p:scale>
          <a:sx n="59" d="100"/>
          <a:sy n="59" d="100"/>
        </p:scale>
        <p:origin x="66" y="396"/>
      </p:cViewPr>
      <p:guideLst>
        <p:guide orient="horz" pos="1296"/>
        <p:guide orient="horz" pos="3888"/>
        <p:guide pos="288"/>
        <p:guide pos="547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6.wmf"/><Relationship Id="rId2" Type="http://schemas.openxmlformats.org/officeDocument/2006/relationships/image" Target="../media/image5.wmf"/><Relationship Id="rId1" Type="http://schemas.openxmlformats.org/officeDocument/2006/relationships/image" Target="../media/image4.wmf"/></Relationships>
</file>

<file path=ppt/drawings/_rels/vmlDrawing10.vml.rels><?xml version="1.0" encoding="UTF-8" standalone="yes"?>
<Relationships xmlns="http://schemas.openxmlformats.org/package/2006/relationships"><Relationship Id="rId3" Type="http://schemas.openxmlformats.org/officeDocument/2006/relationships/image" Target="../media/image59.wmf"/><Relationship Id="rId7" Type="http://schemas.openxmlformats.org/officeDocument/2006/relationships/image" Target="../media/image63.wmf"/><Relationship Id="rId2" Type="http://schemas.openxmlformats.org/officeDocument/2006/relationships/image" Target="../media/image58.wmf"/><Relationship Id="rId1" Type="http://schemas.openxmlformats.org/officeDocument/2006/relationships/image" Target="../media/image57.wmf"/><Relationship Id="rId6" Type="http://schemas.openxmlformats.org/officeDocument/2006/relationships/image" Target="../media/image62.wmf"/><Relationship Id="rId5" Type="http://schemas.openxmlformats.org/officeDocument/2006/relationships/image" Target="../media/image61.wmf"/><Relationship Id="rId4" Type="http://schemas.openxmlformats.org/officeDocument/2006/relationships/image" Target="../media/image60.wmf"/></Relationships>
</file>

<file path=ppt/drawings/_rels/vmlDrawing11.vml.rels><?xml version="1.0" encoding="UTF-8" standalone="yes"?>
<Relationships xmlns="http://schemas.openxmlformats.org/package/2006/relationships"><Relationship Id="rId2" Type="http://schemas.openxmlformats.org/officeDocument/2006/relationships/image" Target="../media/image66.wmf"/><Relationship Id="rId1" Type="http://schemas.openxmlformats.org/officeDocument/2006/relationships/image" Target="../media/image65.wmf"/></Relationships>
</file>

<file path=ppt/drawings/_rels/vmlDrawing12.vml.rels><?xml version="1.0" encoding="UTF-8" standalone="yes"?>
<Relationships xmlns="http://schemas.openxmlformats.org/package/2006/relationships"><Relationship Id="rId3" Type="http://schemas.openxmlformats.org/officeDocument/2006/relationships/image" Target="../media/image69.wmf"/><Relationship Id="rId2" Type="http://schemas.openxmlformats.org/officeDocument/2006/relationships/image" Target="../media/image68.wmf"/><Relationship Id="rId1" Type="http://schemas.openxmlformats.org/officeDocument/2006/relationships/image" Target="../media/image67.wmf"/><Relationship Id="rId5" Type="http://schemas.openxmlformats.org/officeDocument/2006/relationships/image" Target="../media/image71.wmf"/><Relationship Id="rId4" Type="http://schemas.openxmlformats.org/officeDocument/2006/relationships/image" Target="../media/image70.wmf"/></Relationships>
</file>

<file path=ppt/drawings/_rels/vmlDrawing13.vml.rels><?xml version="1.0" encoding="UTF-8" standalone="yes"?>
<Relationships xmlns="http://schemas.openxmlformats.org/package/2006/relationships"><Relationship Id="rId3" Type="http://schemas.openxmlformats.org/officeDocument/2006/relationships/image" Target="../media/image75.wmf"/><Relationship Id="rId2" Type="http://schemas.openxmlformats.org/officeDocument/2006/relationships/image" Target="../media/image74.wmf"/><Relationship Id="rId1" Type="http://schemas.openxmlformats.org/officeDocument/2006/relationships/image" Target="../media/image73.wmf"/><Relationship Id="rId4" Type="http://schemas.openxmlformats.org/officeDocument/2006/relationships/image" Target="../media/image76.wmf"/></Relationships>
</file>

<file path=ppt/drawings/_rels/vmlDrawing14.vml.rels><?xml version="1.0" encoding="UTF-8" standalone="yes"?>
<Relationships xmlns="http://schemas.openxmlformats.org/package/2006/relationships"><Relationship Id="rId3" Type="http://schemas.openxmlformats.org/officeDocument/2006/relationships/image" Target="../media/image79.wmf"/><Relationship Id="rId2" Type="http://schemas.openxmlformats.org/officeDocument/2006/relationships/image" Target="../media/image78.wmf"/><Relationship Id="rId1" Type="http://schemas.openxmlformats.org/officeDocument/2006/relationships/image" Target="../media/image77.wmf"/><Relationship Id="rId4" Type="http://schemas.openxmlformats.org/officeDocument/2006/relationships/image" Target="../media/image80.wmf"/></Relationships>
</file>

<file path=ppt/drawings/_rels/vmlDrawing15.vml.rels><?xml version="1.0" encoding="UTF-8" standalone="yes"?>
<Relationships xmlns="http://schemas.openxmlformats.org/package/2006/relationships"><Relationship Id="rId2" Type="http://schemas.openxmlformats.org/officeDocument/2006/relationships/image" Target="../media/image83.wmf"/><Relationship Id="rId1" Type="http://schemas.openxmlformats.org/officeDocument/2006/relationships/image" Target="../media/image82.wmf"/></Relationships>
</file>

<file path=ppt/drawings/_rels/vmlDrawing16.vml.rels><?xml version="1.0" encoding="UTF-8" standalone="yes"?>
<Relationships xmlns="http://schemas.openxmlformats.org/package/2006/relationships"><Relationship Id="rId2" Type="http://schemas.openxmlformats.org/officeDocument/2006/relationships/image" Target="../media/image85.wmf"/><Relationship Id="rId1" Type="http://schemas.openxmlformats.org/officeDocument/2006/relationships/image" Target="../media/image84.w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87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1.wmf"/><Relationship Id="rId2" Type="http://schemas.openxmlformats.org/officeDocument/2006/relationships/image" Target="../media/image10.wmf"/><Relationship Id="rId1" Type="http://schemas.openxmlformats.org/officeDocument/2006/relationships/image" Target="../media/image9.wmf"/><Relationship Id="rId6" Type="http://schemas.openxmlformats.org/officeDocument/2006/relationships/image" Target="../media/image14.wmf"/><Relationship Id="rId5" Type="http://schemas.openxmlformats.org/officeDocument/2006/relationships/image" Target="../media/image13.wmf"/><Relationship Id="rId4" Type="http://schemas.openxmlformats.org/officeDocument/2006/relationships/image" Target="../media/image12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22.wmf"/><Relationship Id="rId2" Type="http://schemas.openxmlformats.org/officeDocument/2006/relationships/image" Target="../media/image21.wmf"/><Relationship Id="rId1" Type="http://schemas.openxmlformats.org/officeDocument/2006/relationships/image" Target="../media/image20.wmf"/><Relationship Id="rId4" Type="http://schemas.openxmlformats.org/officeDocument/2006/relationships/image" Target="../media/image23.w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26.wmf"/><Relationship Id="rId1" Type="http://schemas.openxmlformats.org/officeDocument/2006/relationships/image" Target="../media/image25.wmf"/></Relationships>
</file>

<file path=ppt/drawings/_rels/vmlDrawing5.vml.rels><?xml version="1.0" encoding="UTF-8" standalone="yes"?>
<Relationships xmlns="http://schemas.openxmlformats.org/package/2006/relationships"><Relationship Id="rId8" Type="http://schemas.openxmlformats.org/officeDocument/2006/relationships/image" Target="../media/image35.wmf"/><Relationship Id="rId3" Type="http://schemas.openxmlformats.org/officeDocument/2006/relationships/image" Target="../media/image30.wmf"/><Relationship Id="rId7" Type="http://schemas.openxmlformats.org/officeDocument/2006/relationships/image" Target="../media/image34.wmf"/><Relationship Id="rId12" Type="http://schemas.openxmlformats.org/officeDocument/2006/relationships/image" Target="../media/image39.wmf"/><Relationship Id="rId2" Type="http://schemas.openxmlformats.org/officeDocument/2006/relationships/image" Target="../media/image29.wmf"/><Relationship Id="rId1" Type="http://schemas.openxmlformats.org/officeDocument/2006/relationships/image" Target="../media/image28.wmf"/><Relationship Id="rId6" Type="http://schemas.openxmlformats.org/officeDocument/2006/relationships/image" Target="../media/image33.wmf"/><Relationship Id="rId11" Type="http://schemas.openxmlformats.org/officeDocument/2006/relationships/image" Target="../media/image38.wmf"/><Relationship Id="rId5" Type="http://schemas.openxmlformats.org/officeDocument/2006/relationships/image" Target="../media/image32.wmf"/><Relationship Id="rId10" Type="http://schemas.openxmlformats.org/officeDocument/2006/relationships/image" Target="../media/image37.wmf"/><Relationship Id="rId4" Type="http://schemas.openxmlformats.org/officeDocument/2006/relationships/image" Target="../media/image31.wmf"/><Relationship Id="rId9" Type="http://schemas.openxmlformats.org/officeDocument/2006/relationships/image" Target="../media/image36.w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43.wmf"/><Relationship Id="rId2" Type="http://schemas.openxmlformats.org/officeDocument/2006/relationships/image" Target="../media/image42.wmf"/><Relationship Id="rId1" Type="http://schemas.openxmlformats.org/officeDocument/2006/relationships/image" Target="../media/image41.wmf"/></Relationships>
</file>

<file path=ppt/drawings/_rels/vmlDrawing7.vml.rels><?xml version="1.0" encoding="UTF-8" standalone="yes"?>
<Relationships xmlns="http://schemas.openxmlformats.org/package/2006/relationships"><Relationship Id="rId2" Type="http://schemas.openxmlformats.org/officeDocument/2006/relationships/image" Target="../media/image45.wmf"/><Relationship Id="rId1" Type="http://schemas.openxmlformats.org/officeDocument/2006/relationships/image" Target="../media/image44.wmf"/></Relationships>
</file>

<file path=ppt/drawings/_rels/vmlDrawing8.vml.rels><?xml version="1.0" encoding="UTF-8" standalone="yes"?>
<Relationships xmlns="http://schemas.openxmlformats.org/package/2006/relationships"><Relationship Id="rId3" Type="http://schemas.openxmlformats.org/officeDocument/2006/relationships/image" Target="../media/image52.wmf"/><Relationship Id="rId2" Type="http://schemas.openxmlformats.org/officeDocument/2006/relationships/image" Target="../media/image51.wmf"/><Relationship Id="rId1" Type="http://schemas.openxmlformats.org/officeDocument/2006/relationships/image" Target="../media/image50.wmf"/><Relationship Id="rId4" Type="http://schemas.openxmlformats.org/officeDocument/2006/relationships/image" Target="../media/image53.wmf"/></Relationships>
</file>

<file path=ppt/drawings/_rels/vmlDrawing9.vml.rels><?xml version="1.0" encoding="UTF-8" standalone="yes"?>
<Relationships xmlns="http://schemas.openxmlformats.org/package/2006/relationships"><Relationship Id="rId3" Type="http://schemas.openxmlformats.org/officeDocument/2006/relationships/image" Target="../media/image56.wmf"/><Relationship Id="rId2" Type="http://schemas.openxmlformats.org/officeDocument/2006/relationships/image" Target="../media/image55.wmf"/><Relationship Id="rId1" Type="http://schemas.openxmlformats.org/officeDocument/2006/relationships/image" Target="../media/image54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1" hangingPunct="1">
              <a:defRPr sz="1200" smtClean="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noProof="0" smtClean="0"/>
              <a:t>Click to edit Master text styles</a:t>
            </a:r>
          </a:p>
          <a:p>
            <a:pPr lvl="1"/>
            <a:r>
              <a:rPr lang="en-US" altLang="en-US" noProof="0" smtClean="0"/>
              <a:t>Second level</a:t>
            </a:r>
          </a:p>
          <a:p>
            <a:pPr lvl="2"/>
            <a:r>
              <a:rPr lang="en-US" altLang="en-US" noProof="0" smtClean="0"/>
              <a:t>Third level</a:t>
            </a:r>
          </a:p>
          <a:p>
            <a:pPr lvl="3"/>
            <a:r>
              <a:rPr lang="en-US" altLang="en-US" noProof="0" smtClean="0"/>
              <a:t>Fourth level</a:t>
            </a:r>
          </a:p>
          <a:p>
            <a:pPr lvl="4"/>
            <a:r>
              <a:rPr lang="en-US" altLang="en-US" noProof="0" smtClean="0"/>
              <a:t>Fifth level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1" hangingPunct="1">
              <a:defRPr sz="1200" smtClean="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CEE295DF-F7F5-4571-B7AA-5C60A9403DB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4630852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fld id="{8AFD9912-57CC-4E9D-933D-07D918B8C787}" type="slidenum">
              <a:rPr lang="en-US" altLang="en-US" sz="1200">
                <a:latin typeface="Arial" panose="020B0604020202020204" pitchFamily="34" charset="0"/>
              </a:rPr>
              <a:pPr algn="r"/>
              <a:t>1</a:t>
            </a:fld>
            <a:endParaRPr lang="en-US" altLang="en-US" sz="1200">
              <a:latin typeface="Arial" panose="020B0604020202020204" pitchFamily="34" charset="0"/>
            </a:endParaRPr>
          </a:p>
        </p:txBody>
      </p:sp>
      <p:sp>
        <p:nvSpPr>
          <p:cNvPr id="51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10172815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1" descr="pearson_ppt_logo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6292850"/>
            <a:ext cx="1295400" cy="48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Line 12"/>
          <p:cNvSpPr>
            <a:spLocks noChangeShapeType="1"/>
          </p:cNvSpPr>
          <p:nvPr userDrawn="1"/>
        </p:nvSpPr>
        <p:spPr bwMode="auto">
          <a:xfrm>
            <a:off x="0" y="2667000"/>
            <a:ext cx="4953000" cy="0"/>
          </a:xfrm>
          <a:prstGeom prst="line">
            <a:avLst/>
          </a:prstGeom>
          <a:noFill/>
          <a:ln w="12700">
            <a:solidFill>
              <a:srgbClr val="077C97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6" name="Text Box 14" descr="Pink tissue paper"/>
          <p:cNvSpPr txBox="1">
            <a:spLocks noChangeArrowheads="1"/>
          </p:cNvSpPr>
          <p:nvPr userDrawn="1"/>
        </p:nvSpPr>
        <p:spPr bwMode="auto">
          <a:xfrm>
            <a:off x="533400" y="304800"/>
            <a:ext cx="533400" cy="7318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 r:embed="rId3"/>
                  <a:srcRect/>
                  <a:tile tx="0" ty="0" sx="100000" sy="100000" flip="none" algn="tl"/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en-US" altLang="en-US" sz="4200" b="1">
                <a:solidFill>
                  <a:srgbClr val="4C7816"/>
                </a:solidFill>
                <a:latin typeface="Arial" panose="020B0604020202020204" pitchFamily="34" charset="0"/>
              </a:rPr>
              <a:t>6</a:t>
            </a:r>
          </a:p>
        </p:txBody>
      </p:sp>
      <p:sp>
        <p:nvSpPr>
          <p:cNvPr id="7" name="Text Box 15" descr="Pink tissue paper"/>
          <p:cNvSpPr txBox="1">
            <a:spLocks noChangeArrowheads="1"/>
          </p:cNvSpPr>
          <p:nvPr userDrawn="1"/>
        </p:nvSpPr>
        <p:spPr bwMode="auto">
          <a:xfrm>
            <a:off x="304800" y="2057400"/>
            <a:ext cx="8382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 r:embed="rId3"/>
                  <a:srcRect/>
                  <a:tile tx="0" ty="0" sx="100000" sy="100000" flip="none" algn="tl"/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 eaLnBrk="1" hangingPunct="1">
              <a:spcBef>
                <a:spcPct val="50000"/>
              </a:spcBef>
            </a:pPr>
            <a:r>
              <a:rPr lang="en-US" altLang="en-US" sz="3200" b="1">
                <a:solidFill>
                  <a:srgbClr val="CD8019"/>
                </a:solidFill>
                <a:latin typeface="Arial" panose="020B0604020202020204" pitchFamily="34" charset="0"/>
              </a:rPr>
              <a:t>6.3</a:t>
            </a:r>
          </a:p>
        </p:txBody>
      </p:sp>
      <p:sp>
        <p:nvSpPr>
          <p:cNvPr id="8" name="Line 21"/>
          <p:cNvSpPr>
            <a:spLocks noChangeShapeType="1"/>
          </p:cNvSpPr>
          <p:nvPr userDrawn="1"/>
        </p:nvSpPr>
        <p:spPr bwMode="auto">
          <a:xfrm rot="5400000" flipH="1">
            <a:off x="4572000" y="-4343400"/>
            <a:ext cx="0" cy="9144000"/>
          </a:xfrm>
          <a:prstGeom prst="line">
            <a:avLst/>
          </a:prstGeom>
          <a:noFill/>
          <a:ln w="63500">
            <a:solidFill>
              <a:srgbClr val="077C97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9" name="Line 23"/>
          <p:cNvSpPr>
            <a:spLocks noChangeShapeType="1"/>
          </p:cNvSpPr>
          <p:nvPr userDrawn="1"/>
        </p:nvSpPr>
        <p:spPr bwMode="auto">
          <a:xfrm rot="5400000" flipH="1">
            <a:off x="762000" y="701675"/>
            <a:ext cx="0" cy="609600"/>
          </a:xfrm>
          <a:prstGeom prst="line">
            <a:avLst/>
          </a:prstGeom>
          <a:noFill/>
          <a:ln w="38100">
            <a:solidFill>
              <a:srgbClr val="B6CEAA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0" name="Line 24"/>
          <p:cNvSpPr>
            <a:spLocks noChangeShapeType="1"/>
          </p:cNvSpPr>
          <p:nvPr userDrawn="1"/>
        </p:nvSpPr>
        <p:spPr bwMode="auto">
          <a:xfrm rot="16200000" flipH="1" flipV="1">
            <a:off x="-19050" y="495300"/>
            <a:ext cx="990600" cy="0"/>
          </a:xfrm>
          <a:prstGeom prst="line">
            <a:avLst/>
          </a:prstGeom>
          <a:noFill/>
          <a:ln w="38100">
            <a:solidFill>
              <a:srgbClr val="B6CEAA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2" name="Freeform 31"/>
          <p:cNvSpPr>
            <a:spLocks/>
          </p:cNvSpPr>
          <p:nvPr userDrawn="1"/>
        </p:nvSpPr>
        <p:spPr bwMode="auto">
          <a:xfrm>
            <a:off x="0" y="2057400"/>
            <a:ext cx="1143000" cy="609600"/>
          </a:xfrm>
          <a:custGeom>
            <a:avLst/>
            <a:gdLst>
              <a:gd name="T0" fmla="*/ 0 w 96"/>
              <a:gd name="T1" fmla="*/ 0 h 192"/>
              <a:gd name="T2" fmla="*/ 1143000 w 96"/>
              <a:gd name="T3" fmla="*/ 0 h 192"/>
              <a:gd name="T4" fmla="*/ 1143000 w 96"/>
              <a:gd name="T5" fmla="*/ 609600 h 192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96" h="192">
                <a:moveTo>
                  <a:pt x="0" y="0"/>
                </a:moveTo>
                <a:lnTo>
                  <a:pt x="96" y="0"/>
                </a:lnTo>
                <a:lnTo>
                  <a:pt x="96" y="192"/>
                </a:lnTo>
              </a:path>
            </a:pathLst>
          </a:custGeom>
          <a:noFill/>
          <a:ln w="12700" cap="flat" cmpd="sng">
            <a:solidFill>
              <a:srgbClr val="077C97"/>
            </a:solidFill>
            <a:prstDash val="solid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CCCC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605200" name="Rectangle 16"/>
          <p:cNvSpPr>
            <a:spLocks noGrp="1" noChangeArrowheads="1"/>
          </p:cNvSpPr>
          <p:nvPr>
            <p:ph type="ctrTitle" sz="quarter"/>
          </p:nvPr>
        </p:nvSpPr>
        <p:spPr>
          <a:xfrm>
            <a:off x="1219200" y="609600"/>
            <a:ext cx="5943600" cy="1295400"/>
          </a:xfrm>
        </p:spPr>
        <p:txBody>
          <a:bodyPr anchor="t"/>
          <a:lstStyle>
            <a:lvl1pPr>
              <a:defRPr sz="3600">
                <a:latin typeface="Times New Roman" panose="02020603050405020304" pitchFamily="18" charset="0"/>
              </a:defRPr>
            </a:lvl1pPr>
          </a:lstStyle>
          <a:p>
            <a:pPr lvl="0"/>
            <a:r>
              <a:rPr lang="en-US" altLang="en-US" noProof="0" smtClean="0"/>
              <a:t>Click to edit Master title style</a:t>
            </a:r>
          </a:p>
        </p:txBody>
      </p:sp>
      <p:sp>
        <p:nvSpPr>
          <p:cNvPr id="605201" name="Rectangle 17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457200" y="2819400"/>
            <a:ext cx="4495800" cy="3352800"/>
          </a:xfrm>
        </p:spPr>
        <p:txBody>
          <a:bodyPr/>
          <a:lstStyle>
            <a:lvl1pPr marL="0" indent="0">
              <a:buFont typeface="Wingdings" panose="05000000000000000000" pitchFamily="2" charset="2"/>
              <a:buNone/>
              <a:defRPr sz="2800">
                <a:solidFill>
                  <a:srgbClr val="077C97"/>
                </a:solidFill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altLang="en-US" noProof="0" smtClean="0"/>
              <a:t>Click to edit Master subtitle style</a:t>
            </a:r>
          </a:p>
        </p:txBody>
      </p:sp>
      <p:sp>
        <p:nvSpPr>
          <p:cNvPr id="13" name="Footer Placeholder 9"/>
          <p:cNvSpPr>
            <a:spLocks noGrp="1"/>
          </p:cNvSpPr>
          <p:nvPr>
            <p:ph type="ftr" sz="quarter" idx="10"/>
          </p:nvPr>
        </p:nvSpPr>
        <p:spPr>
          <a:xfrm>
            <a:off x="1752600" y="6305550"/>
            <a:ext cx="6934200" cy="47625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en-US" altLang="en-US"/>
              <a:t> © 2012 Pearson Education, Inc.</a:t>
            </a:r>
          </a:p>
        </p:txBody>
      </p: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9169" y="2285999"/>
            <a:ext cx="2867261" cy="36214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2941508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Slide 6.3- </a:t>
            </a:r>
            <a:fld id="{64F0F557-9DEA-4712-960C-6C78AB2DFEF9}" type="slidenum">
              <a:rPr lang="en-US" altLang="en-US"/>
              <a:pPr>
                <a:defRPr/>
              </a:pPr>
              <a:t>‹#›</a:t>
            </a:fld>
            <a:endParaRPr lang="en-CA" altLang="en-US"/>
          </a:p>
        </p:txBody>
      </p:sp>
      <p:sp>
        <p:nvSpPr>
          <p:cNvPr id="5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 © 2012 Pearson Education, Inc.</a:t>
            </a:r>
          </a:p>
        </p:txBody>
      </p:sp>
    </p:spTree>
    <p:extLst>
      <p:ext uri="{BB962C8B-B14F-4D97-AF65-F5344CB8AC3E}">
        <p14:creationId xmlns:p14="http://schemas.microsoft.com/office/powerpoint/2010/main" val="1681420854"/>
      </p:ext>
    </p:extLst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0"/>
            <a:ext cx="2057400" cy="61722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0"/>
            <a:ext cx="6019800" cy="61722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Slide 6.3- </a:t>
            </a:r>
            <a:fld id="{6140B305-9D51-4E10-A7D7-51F5FD4FF9D7}" type="slidenum">
              <a:rPr lang="en-US" altLang="en-US"/>
              <a:pPr>
                <a:defRPr/>
              </a:pPr>
              <a:t>‹#›</a:t>
            </a:fld>
            <a:endParaRPr lang="en-CA" altLang="en-US"/>
          </a:p>
        </p:txBody>
      </p:sp>
      <p:sp>
        <p:nvSpPr>
          <p:cNvPr id="5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 © 2012 Pearson Education, Inc.</a:t>
            </a:r>
          </a:p>
        </p:txBody>
      </p:sp>
    </p:spTree>
    <p:extLst>
      <p:ext uri="{BB962C8B-B14F-4D97-AF65-F5344CB8AC3E}">
        <p14:creationId xmlns:p14="http://schemas.microsoft.com/office/powerpoint/2010/main" val="3313399067"/>
      </p:ext>
    </p:extLst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Slide 6.3- </a:t>
            </a:r>
            <a:fld id="{51E90A6D-B65D-47C2-AFA8-71AA6CB82EB9}" type="slidenum">
              <a:rPr lang="en-US" altLang="en-US"/>
              <a:pPr>
                <a:defRPr/>
              </a:pPr>
              <a:t>‹#›</a:t>
            </a:fld>
            <a:endParaRPr lang="en-CA" altLang="en-US"/>
          </a:p>
        </p:txBody>
      </p:sp>
      <p:sp>
        <p:nvSpPr>
          <p:cNvPr id="5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 © 2012 Pearson Education, Inc.</a:t>
            </a:r>
          </a:p>
        </p:txBody>
      </p:sp>
    </p:spTree>
    <p:extLst>
      <p:ext uri="{BB962C8B-B14F-4D97-AF65-F5344CB8AC3E}">
        <p14:creationId xmlns:p14="http://schemas.microsoft.com/office/powerpoint/2010/main" val="1398708516"/>
      </p:ext>
    </p:extLst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Slide 6.3- </a:t>
            </a:r>
            <a:fld id="{0EFEE700-0523-47B7-933F-BBD387268E5D}" type="slidenum">
              <a:rPr lang="en-US" altLang="en-US"/>
              <a:pPr>
                <a:defRPr/>
              </a:pPr>
              <a:t>‹#›</a:t>
            </a:fld>
            <a:endParaRPr lang="en-CA" altLang="en-US"/>
          </a:p>
        </p:txBody>
      </p:sp>
      <p:sp>
        <p:nvSpPr>
          <p:cNvPr id="5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 © 2012 Pearson Education, Inc.</a:t>
            </a:r>
          </a:p>
        </p:txBody>
      </p:sp>
    </p:spTree>
    <p:extLst>
      <p:ext uri="{BB962C8B-B14F-4D97-AF65-F5344CB8AC3E}">
        <p14:creationId xmlns:p14="http://schemas.microsoft.com/office/powerpoint/2010/main" val="723336765"/>
      </p:ext>
    </p:extLst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72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72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Slide 6.3- </a:t>
            </a:r>
            <a:fld id="{CE935016-A412-4BCC-A0F0-D090AD02F8AA}" type="slidenum">
              <a:rPr lang="en-US" altLang="en-US"/>
              <a:pPr>
                <a:defRPr/>
              </a:pPr>
              <a:t>‹#›</a:t>
            </a:fld>
            <a:endParaRPr lang="en-CA" altLang="en-US"/>
          </a:p>
        </p:txBody>
      </p:sp>
      <p:sp>
        <p:nvSpPr>
          <p:cNvPr id="6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 © 2012 Pearson Education, Inc.</a:t>
            </a:r>
          </a:p>
        </p:txBody>
      </p:sp>
    </p:spTree>
    <p:extLst>
      <p:ext uri="{BB962C8B-B14F-4D97-AF65-F5344CB8AC3E}">
        <p14:creationId xmlns:p14="http://schemas.microsoft.com/office/powerpoint/2010/main" val="2578085827"/>
      </p:ext>
    </p:extLst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Slide 6.3- </a:t>
            </a:r>
            <a:fld id="{F69AFCFF-4ECA-4D46-B052-1E143FF600AE}" type="slidenum">
              <a:rPr lang="en-US" altLang="en-US"/>
              <a:pPr>
                <a:defRPr/>
              </a:pPr>
              <a:t>‹#›</a:t>
            </a:fld>
            <a:endParaRPr lang="en-CA" altLang="en-US"/>
          </a:p>
        </p:txBody>
      </p:sp>
      <p:sp>
        <p:nvSpPr>
          <p:cNvPr id="8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 © 2012 Pearson Education, Inc.</a:t>
            </a:r>
          </a:p>
        </p:txBody>
      </p:sp>
    </p:spTree>
    <p:extLst>
      <p:ext uri="{BB962C8B-B14F-4D97-AF65-F5344CB8AC3E}">
        <p14:creationId xmlns:p14="http://schemas.microsoft.com/office/powerpoint/2010/main" val="2101373051"/>
      </p:ext>
    </p:extLst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Slide 6.3- </a:t>
            </a:r>
            <a:fld id="{5781D9C3-82B0-4B7D-8A0A-3A361C07E091}" type="slidenum">
              <a:rPr lang="en-US" altLang="en-US"/>
              <a:pPr>
                <a:defRPr/>
              </a:pPr>
              <a:t>‹#›</a:t>
            </a:fld>
            <a:endParaRPr lang="en-CA" altLang="en-US"/>
          </a:p>
        </p:txBody>
      </p:sp>
      <p:sp>
        <p:nvSpPr>
          <p:cNvPr id="4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 © 2012 Pearson Education, Inc.</a:t>
            </a:r>
          </a:p>
        </p:txBody>
      </p:sp>
    </p:spTree>
    <p:extLst>
      <p:ext uri="{BB962C8B-B14F-4D97-AF65-F5344CB8AC3E}">
        <p14:creationId xmlns:p14="http://schemas.microsoft.com/office/powerpoint/2010/main" val="2698067747"/>
      </p:ext>
    </p:extLst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Slide 6.3- </a:t>
            </a:r>
            <a:fld id="{844A8A5C-E29A-4C76-A2F9-B289A3BDCB78}" type="slidenum">
              <a:rPr lang="en-US" altLang="en-US"/>
              <a:pPr>
                <a:defRPr/>
              </a:pPr>
              <a:t>‹#›</a:t>
            </a:fld>
            <a:endParaRPr lang="en-CA" altLang="en-US"/>
          </a:p>
        </p:txBody>
      </p:sp>
      <p:sp>
        <p:nvSpPr>
          <p:cNvPr id="3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 © 2012 Pearson Education, Inc.</a:t>
            </a:r>
          </a:p>
        </p:txBody>
      </p:sp>
    </p:spTree>
    <p:extLst>
      <p:ext uri="{BB962C8B-B14F-4D97-AF65-F5344CB8AC3E}">
        <p14:creationId xmlns:p14="http://schemas.microsoft.com/office/powerpoint/2010/main" val="596535914"/>
      </p:ext>
    </p:extLst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Slide 6.3- </a:t>
            </a:r>
            <a:fld id="{60BA92E2-0CB2-4A95-B635-FA3AD3718490}" type="slidenum">
              <a:rPr lang="en-US" altLang="en-US"/>
              <a:pPr>
                <a:defRPr/>
              </a:pPr>
              <a:t>‹#›</a:t>
            </a:fld>
            <a:endParaRPr lang="en-CA" altLang="en-US"/>
          </a:p>
        </p:txBody>
      </p:sp>
      <p:sp>
        <p:nvSpPr>
          <p:cNvPr id="6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 © 2012 Pearson Education, Inc.</a:t>
            </a:r>
          </a:p>
        </p:txBody>
      </p:sp>
    </p:spTree>
    <p:extLst>
      <p:ext uri="{BB962C8B-B14F-4D97-AF65-F5344CB8AC3E}">
        <p14:creationId xmlns:p14="http://schemas.microsoft.com/office/powerpoint/2010/main" val="4021900926"/>
      </p:ext>
    </p:extLst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Slide 6.3- </a:t>
            </a:r>
            <a:fld id="{35D752EC-2DD1-4D90-A1EE-47C62E2950C2}" type="slidenum">
              <a:rPr lang="en-US" altLang="en-US"/>
              <a:pPr>
                <a:defRPr/>
              </a:pPr>
              <a:t>‹#›</a:t>
            </a:fld>
            <a:endParaRPr lang="en-CA" altLang="en-US"/>
          </a:p>
        </p:txBody>
      </p:sp>
      <p:sp>
        <p:nvSpPr>
          <p:cNvPr id="6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 © 2012 Pearson Education, Inc.</a:t>
            </a:r>
          </a:p>
        </p:txBody>
      </p:sp>
    </p:spTree>
    <p:extLst>
      <p:ext uri="{BB962C8B-B14F-4D97-AF65-F5344CB8AC3E}">
        <p14:creationId xmlns:p14="http://schemas.microsoft.com/office/powerpoint/2010/main" val="2048012007"/>
      </p:ext>
    </p:extLst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1586" name="Rectangle 2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81800" y="6307138"/>
            <a:ext cx="1905000" cy="4746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b="1" smtClean="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r>
              <a:rPr lang="en-US" altLang="en-US"/>
              <a:t>Slide 6.3- </a:t>
            </a:r>
            <a:fld id="{C89737F5-F242-425C-A7CF-587A75CEADEE}" type="slidenum">
              <a:rPr lang="en-US" altLang="en-US"/>
              <a:pPr>
                <a:defRPr/>
              </a:pPr>
              <a:t>‹#›</a:t>
            </a:fld>
            <a:endParaRPr lang="en-CA" altLang="en-US"/>
          </a:p>
        </p:txBody>
      </p:sp>
      <p:sp>
        <p:nvSpPr>
          <p:cNvPr id="1027" name="Rectangle 5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0"/>
            <a:ext cx="8229600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8" name="Rectangle 6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7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3"/>
          </p:nvPr>
        </p:nvSpPr>
        <p:spPr>
          <a:xfrm>
            <a:off x="457200" y="6305550"/>
            <a:ext cx="6324600" cy="47625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1" hangingPunct="1">
              <a:buFont typeface="Symbol" panose="05050102010706020507" pitchFamily="18" charset="2"/>
              <a:buNone/>
              <a:defRPr sz="1200" smtClean="0">
                <a:latin typeface="Arial" panose="020B0604020202020204" pitchFamily="34" charset="0"/>
                <a:sym typeface="Symbol" panose="05050102010706020507" pitchFamily="18" charset="2"/>
              </a:defRPr>
            </a:lvl1pPr>
          </a:lstStyle>
          <a:p>
            <a:pPr>
              <a:defRPr/>
            </a:pPr>
            <a:r>
              <a:rPr lang="en-US" altLang="en-US"/>
              <a:t> © 2012 Pearson Education, Inc.</a:t>
            </a:r>
          </a:p>
        </p:txBody>
      </p:sp>
      <p:sp>
        <p:nvSpPr>
          <p:cNvPr id="1030" name="Line 13"/>
          <p:cNvSpPr>
            <a:spLocks noChangeShapeType="1"/>
          </p:cNvSpPr>
          <p:nvPr userDrawn="1"/>
        </p:nvSpPr>
        <p:spPr bwMode="auto">
          <a:xfrm rot="5400000" flipH="1">
            <a:off x="4572000" y="-3505200"/>
            <a:ext cx="0" cy="9144000"/>
          </a:xfrm>
          <a:prstGeom prst="line">
            <a:avLst/>
          </a:prstGeom>
          <a:noFill/>
          <a:ln w="63500">
            <a:solidFill>
              <a:srgbClr val="077C97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6" r:id="rId1"/>
    <p:sldLayoutId id="2147483726" r:id="rId2"/>
    <p:sldLayoutId id="2147483727" r:id="rId3"/>
    <p:sldLayoutId id="2147483728" r:id="rId4"/>
    <p:sldLayoutId id="2147483729" r:id="rId5"/>
    <p:sldLayoutId id="2147483730" r:id="rId6"/>
    <p:sldLayoutId id="2147483731" r:id="rId7"/>
    <p:sldLayoutId id="2147483732" r:id="rId8"/>
    <p:sldLayoutId id="2147483733" r:id="rId9"/>
    <p:sldLayoutId id="2147483734" r:id="rId10"/>
    <p:sldLayoutId id="2147483735" r:id="rId11"/>
  </p:sldLayoutIdLst>
  <p:transition spd="med"/>
  <p:timing>
    <p:tnLst>
      <p:par>
        <p:cTn id="1" dur="indefinite" restart="never" nodeType="tmRoot"/>
      </p:par>
    </p:tnLst>
  </p:timing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kern="1200">
          <a:solidFill>
            <a:srgbClr val="077C97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077C97"/>
          </a:solidFill>
          <a:latin typeface="Arial Narrow" panose="020B0606020202030204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077C97"/>
          </a:solidFill>
          <a:latin typeface="Arial Narrow" panose="020B0606020202030204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077C97"/>
          </a:solidFill>
          <a:latin typeface="Arial Narrow" panose="020B0606020202030204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077C97"/>
          </a:solidFill>
          <a:latin typeface="Arial Narrow" panose="020B0606020202030204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200">
          <a:solidFill>
            <a:srgbClr val="077C97"/>
          </a:solidFill>
          <a:latin typeface="Arial Narrow" panose="020B0606020202030204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200">
          <a:solidFill>
            <a:srgbClr val="077C97"/>
          </a:solidFill>
          <a:latin typeface="Arial Narrow" panose="020B0606020202030204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200">
          <a:solidFill>
            <a:srgbClr val="077C97"/>
          </a:solidFill>
          <a:latin typeface="Arial Narrow" panose="020B0606020202030204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200">
          <a:solidFill>
            <a:srgbClr val="077C97"/>
          </a:solidFill>
          <a:latin typeface="Arial Narrow" panose="020B0606020202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077C97"/>
        </a:buClr>
        <a:buFont typeface="Wingdings" panose="05000000000000000000" pitchFamily="2" charset="2"/>
        <a:buChar char="§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077C97"/>
        </a:buClr>
        <a:buFont typeface="Wingdings" panose="05000000000000000000" pitchFamily="2" charset="2"/>
        <a:buChar char="§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rgbClr val="077C97"/>
        </a:buClr>
        <a:buFont typeface="Wingdings" panose="05000000000000000000" pitchFamily="2" charset="2"/>
        <a:buChar char="§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rgbClr val="077C97"/>
        </a:buClr>
        <a:buFont typeface="Wingdings" panose="05000000000000000000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rgbClr val="077C97"/>
        </a:buClr>
        <a:buFont typeface="Wingdings" panose="05000000000000000000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6.wmf"/><Relationship Id="rId3" Type="http://schemas.openxmlformats.org/officeDocument/2006/relationships/oleObject" Target="../embeddings/oleObject38.bin"/><Relationship Id="rId7" Type="http://schemas.openxmlformats.org/officeDocument/2006/relationships/oleObject" Target="../embeddings/oleObject4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9.vml"/><Relationship Id="rId6" Type="http://schemas.openxmlformats.org/officeDocument/2006/relationships/image" Target="../media/image55.wmf"/><Relationship Id="rId5" Type="http://schemas.openxmlformats.org/officeDocument/2006/relationships/oleObject" Target="../embeddings/oleObject39.bin"/><Relationship Id="rId4" Type="http://schemas.openxmlformats.org/officeDocument/2006/relationships/image" Target="../media/image54.wmf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3.bin"/><Relationship Id="rId13" Type="http://schemas.openxmlformats.org/officeDocument/2006/relationships/image" Target="../media/image61.wmf"/><Relationship Id="rId3" Type="http://schemas.openxmlformats.org/officeDocument/2006/relationships/image" Target="../media/image64.png"/><Relationship Id="rId7" Type="http://schemas.openxmlformats.org/officeDocument/2006/relationships/image" Target="../media/image58.wmf"/><Relationship Id="rId12" Type="http://schemas.openxmlformats.org/officeDocument/2006/relationships/oleObject" Target="../embeddings/oleObject45.bin"/><Relationship Id="rId17" Type="http://schemas.openxmlformats.org/officeDocument/2006/relationships/image" Target="../media/image63.wmf"/><Relationship Id="rId2" Type="http://schemas.openxmlformats.org/officeDocument/2006/relationships/slideLayout" Target="../slideLayouts/slideLayout2.xml"/><Relationship Id="rId16" Type="http://schemas.openxmlformats.org/officeDocument/2006/relationships/oleObject" Target="../embeddings/oleObject47.bin"/><Relationship Id="rId1" Type="http://schemas.openxmlformats.org/officeDocument/2006/relationships/vmlDrawing" Target="../drawings/vmlDrawing10.vml"/><Relationship Id="rId6" Type="http://schemas.openxmlformats.org/officeDocument/2006/relationships/oleObject" Target="../embeddings/oleObject42.bin"/><Relationship Id="rId11" Type="http://schemas.openxmlformats.org/officeDocument/2006/relationships/image" Target="../media/image60.wmf"/><Relationship Id="rId5" Type="http://schemas.openxmlformats.org/officeDocument/2006/relationships/image" Target="../media/image57.wmf"/><Relationship Id="rId15" Type="http://schemas.openxmlformats.org/officeDocument/2006/relationships/image" Target="../media/image62.wmf"/><Relationship Id="rId10" Type="http://schemas.openxmlformats.org/officeDocument/2006/relationships/oleObject" Target="../embeddings/oleObject44.bin"/><Relationship Id="rId4" Type="http://schemas.openxmlformats.org/officeDocument/2006/relationships/oleObject" Target="../embeddings/oleObject41.bin"/><Relationship Id="rId9" Type="http://schemas.openxmlformats.org/officeDocument/2006/relationships/image" Target="../media/image59.wmf"/><Relationship Id="rId14" Type="http://schemas.openxmlformats.org/officeDocument/2006/relationships/oleObject" Target="../embeddings/oleObject46.bin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1.vml"/><Relationship Id="rId6" Type="http://schemas.openxmlformats.org/officeDocument/2006/relationships/image" Target="../media/image66.wmf"/><Relationship Id="rId5" Type="http://schemas.openxmlformats.org/officeDocument/2006/relationships/oleObject" Target="../embeddings/oleObject49.bin"/><Relationship Id="rId4" Type="http://schemas.openxmlformats.org/officeDocument/2006/relationships/image" Target="../media/image65.wmf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9.wmf"/><Relationship Id="rId13" Type="http://schemas.openxmlformats.org/officeDocument/2006/relationships/image" Target="../media/image72.png"/><Relationship Id="rId3" Type="http://schemas.openxmlformats.org/officeDocument/2006/relationships/oleObject" Target="../embeddings/oleObject50.bin"/><Relationship Id="rId7" Type="http://schemas.openxmlformats.org/officeDocument/2006/relationships/oleObject" Target="../embeddings/oleObject52.bin"/><Relationship Id="rId12" Type="http://schemas.openxmlformats.org/officeDocument/2006/relationships/image" Target="../media/image71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2.vml"/><Relationship Id="rId6" Type="http://schemas.openxmlformats.org/officeDocument/2006/relationships/image" Target="../media/image68.wmf"/><Relationship Id="rId11" Type="http://schemas.openxmlformats.org/officeDocument/2006/relationships/oleObject" Target="../embeddings/oleObject54.bin"/><Relationship Id="rId5" Type="http://schemas.openxmlformats.org/officeDocument/2006/relationships/oleObject" Target="../embeddings/oleObject51.bin"/><Relationship Id="rId10" Type="http://schemas.openxmlformats.org/officeDocument/2006/relationships/image" Target="../media/image70.wmf"/><Relationship Id="rId4" Type="http://schemas.openxmlformats.org/officeDocument/2006/relationships/image" Target="../media/image67.wmf"/><Relationship Id="rId9" Type="http://schemas.openxmlformats.org/officeDocument/2006/relationships/oleObject" Target="../embeddings/oleObject53.bin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5.wmf"/><Relationship Id="rId3" Type="http://schemas.openxmlformats.org/officeDocument/2006/relationships/oleObject" Target="../embeddings/oleObject55.bin"/><Relationship Id="rId7" Type="http://schemas.openxmlformats.org/officeDocument/2006/relationships/oleObject" Target="../embeddings/oleObject5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3.vml"/><Relationship Id="rId6" Type="http://schemas.openxmlformats.org/officeDocument/2006/relationships/image" Target="../media/image74.wmf"/><Relationship Id="rId5" Type="http://schemas.openxmlformats.org/officeDocument/2006/relationships/oleObject" Target="../embeddings/oleObject56.bin"/><Relationship Id="rId10" Type="http://schemas.openxmlformats.org/officeDocument/2006/relationships/image" Target="../media/image76.wmf"/><Relationship Id="rId4" Type="http://schemas.openxmlformats.org/officeDocument/2006/relationships/image" Target="../media/image73.wmf"/><Relationship Id="rId9" Type="http://schemas.openxmlformats.org/officeDocument/2006/relationships/oleObject" Target="../embeddings/oleObject58.bin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1.bin"/><Relationship Id="rId3" Type="http://schemas.openxmlformats.org/officeDocument/2006/relationships/image" Target="../media/image81.png"/><Relationship Id="rId7" Type="http://schemas.openxmlformats.org/officeDocument/2006/relationships/image" Target="../media/image78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4.vml"/><Relationship Id="rId6" Type="http://schemas.openxmlformats.org/officeDocument/2006/relationships/oleObject" Target="../embeddings/oleObject60.bin"/><Relationship Id="rId11" Type="http://schemas.openxmlformats.org/officeDocument/2006/relationships/image" Target="../media/image80.wmf"/><Relationship Id="rId5" Type="http://schemas.openxmlformats.org/officeDocument/2006/relationships/image" Target="../media/image77.wmf"/><Relationship Id="rId10" Type="http://schemas.openxmlformats.org/officeDocument/2006/relationships/oleObject" Target="../embeddings/oleObject62.bin"/><Relationship Id="rId4" Type="http://schemas.openxmlformats.org/officeDocument/2006/relationships/oleObject" Target="../embeddings/oleObject59.bin"/><Relationship Id="rId9" Type="http://schemas.openxmlformats.org/officeDocument/2006/relationships/image" Target="../media/image79.w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5.vml"/><Relationship Id="rId6" Type="http://schemas.openxmlformats.org/officeDocument/2006/relationships/image" Target="../media/image83.wmf"/><Relationship Id="rId5" Type="http://schemas.openxmlformats.org/officeDocument/2006/relationships/oleObject" Target="../embeddings/oleObject64.bin"/><Relationship Id="rId4" Type="http://schemas.openxmlformats.org/officeDocument/2006/relationships/image" Target="../media/image82.wm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png"/><Relationship Id="rId7" Type="http://schemas.openxmlformats.org/officeDocument/2006/relationships/image" Target="../media/image85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6.vml"/><Relationship Id="rId6" Type="http://schemas.openxmlformats.org/officeDocument/2006/relationships/oleObject" Target="../embeddings/oleObject66.bin"/><Relationship Id="rId5" Type="http://schemas.openxmlformats.org/officeDocument/2006/relationships/image" Target="../media/image84.wmf"/><Relationship Id="rId4" Type="http://schemas.openxmlformats.org/officeDocument/2006/relationships/oleObject" Target="../embeddings/oleObject65.bin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7.vml"/><Relationship Id="rId5" Type="http://schemas.openxmlformats.org/officeDocument/2006/relationships/image" Target="../media/image87.wmf"/><Relationship Id="rId4" Type="http://schemas.openxmlformats.org/officeDocument/2006/relationships/oleObject" Target="../embeddings/oleObject67.bin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3" Type="http://schemas.openxmlformats.org/officeDocument/2006/relationships/image" Target="../media/image7.png"/><Relationship Id="rId7" Type="http://schemas.openxmlformats.org/officeDocument/2006/relationships/image" Target="../media/image5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11" Type="http://schemas.openxmlformats.org/officeDocument/2006/relationships/image" Target="../media/image8.png"/><Relationship Id="rId5" Type="http://schemas.openxmlformats.org/officeDocument/2006/relationships/image" Target="../media/image4.wmf"/><Relationship Id="rId10" Type="http://schemas.openxmlformats.org/officeDocument/2006/relationships/oleObject" Target="../embeddings/oleObject4.bin"/><Relationship Id="rId4" Type="http://schemas.openxmlformats.org/officeDocument/2006/relationships/oleObject" Target="../embeddings/oleObject1.bin"/><Relationship Id="rId9" Type="http://schemas.openxmlformats.org/officeDocument/2006/relationships/image" Target="../media/image6.wmf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7.bin"/><Relationship Id="rId13" Type="http://schemas.openxmlformats.org/officeDocument/2006/relationships/image" Target="../media/image13.wmf"/><Relationship Id="rId18" Type="http://schemas.openxmlformats.org/officeDocument/2006/relationships/image" Target="../media/image18.png"/><Relationship Id="rId3" Type="http://schemas.openxmlformats.org/officeDocument/2006/relationships/image" Target="../media/image15.png"/><Relationship Id="rId7" Type="http://schemas.openxmlformats.org/officeDocument/2006/relationships/image" Target="../media/image10.wmf"/><Relationship Id="rId12" Type="http://schemas.openxmlformats.org/officeDocument/2006/relationships/oleObject" Target="../embeddings/oleObject9.bin"/><Relationship Id="rId17" Type="http://schemas.openxmlformats.org/officeDocument/2006/relationships/image" Target="../media/image17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6.png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6.bin"/><Relationship Id="rId11" Type="http://schemas.openxmlformats.org/officeDocument/2006/relationships/image" Target="../media/image12.wmf"/><Relationship Id="rId5" Type="http://schemas.openxmlformats.org/officeDocument/2006/relationships/image" Target="../media/image9.wmf"/><Relationship Id="rId15" Type="http://schemas.openxmlformats.org/officeDocument/2006/relationships/image" Target="../media/image14.wmf"/><Relationship Id="rId10" Type="http://schemas.openxmlformats.org/officeDocument/2006/relationships/oleObject" Target="../embeddings/oleObject8.bin"/><Relationship Id="rId19" Type="http://schemas.openxmlformats.org/officeDocument/2006/relationships/image" Target="../media/image19.png"/><Relationship Id="rId4" Type="http://schemas.openxmlformats.org/officeDocument/2006/relationships/oleObject" Target="../embeddings/oleObject5.bin"/><Relationship Id="rId9" Type="http://schemas.openxmlformats.org/officeDocument/2006/relationships/image" Target="../media/image11.wmf"/><Relationship Id="rId14" Type="http://schemas.openxmlformats.org/officeDocument/2006/relationships/oleObject" Target="../embeddings/oleObject10.bin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wmf"/><Relationship Id="rId3" Type="http://schemas.openxmlformats.org/officeDocument/2006/relationships/oleObject" Target="../embeddings/oleObject11.bin"/><Relationship Id="rId7" Type="http://schemas.openxmlformats.org/officeDocument/2006/relationships/oleObject" Target="../embeddings/oleObject1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21.wmf"/><Relationship Id="rId11" Type="http://schemas.openxmlformats.org/officeDocument/2006/relationships/image" Target="../media/image24.png"/><Relationship Id="rId5" Type="http://schemas.openxmlformats.org/officeDocument/2006/relationships/oleObject" Target="../embeddings/oleObject12.bin"/><Relationship Id="rId10" Type="http://schemas.openxmlformats.org/officeDocument/2006/relationships/image" Target="../media/image23.wmf"/><Relationship Id="rId4" Type="http://schemas.openxmlformats.org/officeDocument/2006/relationships/image" Target="../media/image20.wmf"/><Relationship Id="rId9" Type="http://schemas.openxmlformats.org/officeDocument/2006/relationships/oleObject" Target="../embeddings/oleObject14.bin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7" Type="http://schemas.openxmlformats.org/officeDocument/2006/relationships/image" Target="../media/image26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16.bin"/><Relationship Id="rId5" Type="http://schemas.openxmlformats.org/officeDocument/2006/relationships/image" Target="../media/image25.wmf"/><Relationship Id="rId4" Type="http://schemas.openxmlformats.org/officeDocument/2006/relationships/oleObject" Target="../embeddings/oleObject15.bin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9.bin"/><Relationship Id="rId13" Type="http://schemas.openxmlformats.org/officeDocument/2006/relationships/image" Target="../media/image32.wmf"/><Relationship Id="rId18" Type="http://schemas.openxmlformats.org/officeDocument/2006/relationships/oleObject" Target="../embeddings/oleObject24.bin"/><Relationship Id="rId26" Type="http://schemas.openxmlformats.org/officeDocument/2006/relationships/oleObject" Target="../embeddings/oleObject28.bin"/><Relationship Id="rId3" Type="http://schemas.openxmlformats.org/officeDocument/2006/relationships/image" Target="../media/image40.png"/><Relationship Id="rId21" Type="http://schemas.openxmlformats.org/officeDocument/2006/relationships/image" Target="../media/image36.wmf"/><Relationship Id="rId7" Type="http://schemas.openxmlformats.org/officeDocument/2006/relationships/image" Target="../media/image29.wmf"/><Relationship Id="rId12" Type="http://schemas.openxmlformats.org/officeDocument/2006/relationships/oleObject" Target="../embeddings/oleObject21.bin"/><Relationship Id="rId17" Type="http://schemas.openxmlformats.org/officeDocument/2006/relationships/image" Target="../media/image34.wmf"/><Relationship Id="rId25" Type="http://schemas.openxmlformats.org/officeDocument/2006/relationships/image" Target="../media/image38.wmf"/><Relationship Id="rId2" Type="http://schemas.openxmlformats.org/officeDocument/2006/relationships/slideLayout" Target="../slideLayouts/slideLayout2.xml"/><Relationship Id="rId16" Type="http://schemas.openxmlformats.org/officeDocument/2006/relationships/oleObject" Target="../embeddings/oleObject23.bin"/><Relationship Id="rId20" Type="http://schemas.openxmlformats.org/officeDocument/2006/relationships/oleObject" Target="../embeddings/oleObject25.bin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18.bin"/><Relationship Id="rId11" Type="http://schemas.openxmlformats.org/officeDocument/2006/relationships/image" Target="../media/image31.wmf"/><Relationship Id="rId24" Type="http://schemas.openxmlformats.org/officeDocument/2006/relationships/oleObject" Target="../embeddings/oleObject27.bin"/><Relationship Id="rId5" Type="http://schemas.openxmlformats.org/officeDocument/2006/relationships/image" Target="../media/image28.wmf"/><Relationship Id="rId15" Type="http://schemas.openxmlformats.org/officeDocument/2006/relationships/image" Target="../media/image33.wmf"/><Relationship Id="rId23" Type="http://schemas.openxmlformats.org/officeDocument/2006/relationships/image" Target="../media/image37.wmf"/><Relationship Id="rId10" Type="http://schemas.openxmlformats.org/officeDocument/2006/relationships/oleObject" Target="../embeddings/oleObject20.bin"/><Relationship Id="rId19" Type="http://schemas.openxmlformats.org/officeDocument/2006/relationships/image" Target="../media/image35.wmf"/><Relationship Id="rId4" Type="http://schemas.openxmlformats.org/officeDocument/2006/relationships/oleObject" Target="../embeddings/oleObject17.bin"/><Relationship Id="rId9" Type="http://schemas.openxmlformats.org/officeDocument/2006/relationships/image" Target="../media/image30.wmf"/><Relationship Id="rId14" Type="http://schemas.openxmlformats.org/officeDocument/2006/relationships/oleObject" Target="../embeddings/oleObject22.bin"/><Relationship Id="rId22" Type="http://schemas.openxmlformats.org/officeDocument/2006/relationships/oleObject" Target="../embeddings/oleObject26.bin"/><Relationship Id="rId27" Type="http://schemas.openxmlformats.org/officeDocument/2006/relationships/image" Target="../media/image39.wmf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wmf"/><Relationship Id="rId3" Type="http://schemas.openxmlformats.org/officeDocument/2006/relationships/oleObject" Target="../embeddings/oleObject29.bin"/><Relationship Id="rId7" Type="http://schemas.openxmlformats.org/officeDocument/2006/relationships/oleObject" Target="../embeddings/oleObject3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42.wmf"/><Relationship Id="rId5" Type="http://schemas.openxmlformats.org/officeDocument/2006/relationships/oleObject" Target="../embeddings/oleObject30.bin"/><Relationship Id="rId4" Type="http://schemas.openxmlformats.org/officeDocument/2006/relationships/image" Target="../media/image41.wmf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png"/><Relationship Id="rId3" Type="http://schemas.openxmlformats.org/officeDocument/2006/relationships/oleObject" Target="../embeddings/oleObject32.bin"/><Relationship Id="rId7" Type="http://schemas.openxmlformats.org/officeDocument/2006/relationships/image" Target="../media/image46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6" Type="http://schemas.openxmlformats.org/officeDocument/2006/relationships/image" Target="../media/image45.wmf"/><Relationship Id="rId5" Type="http://schemas.openxmlformats.org/officeDocument/2006/relationships/oleObject" Target="../embeddings/oleObject33.bin"/><Relationship Id="rId10" Type="http://schemas.openxmlformats.org/officeDocument/2006/relationships/image" Target="../media/image49.png"/><Relationship Id="rId4" Type="http://schemas.openxmlformats.org/officeDocument/2006/relationships/image" Target="../media/image44.wmf"/><Relationship Id="rId9" Type="http://schemas.openxmlformats.org/officeDocument/2006/relationships/image" Target="../media/image48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wmf"/><Relationship Id="rId3" Type="http://schemas.openxmlformats.org/officeDocument/2006/relationships/oleObject" Target="../embeddings/oleObject34.bin"/><Relationship Id="rId7" Type="http://schemas.openxmlformats.org/officeDocument/2006/relationships/oleObject" Target="../embeddings/oleObject3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.vml"/><Relationship Id="rId6" Type="http://schemas.openxmlformats.org/officeDocument/2006/relationships/image" Target="../media/image51.wmf"/><Relationship Id="rId5" Type="http://schemas.openxmlformats.org/officeDocument/2006/relationships/oleObject" Target="../embeddings/oleObject35.bin"/><Relationship Id="rId10" Type="http://schemas.openxmlformats.org/officeDocument/2006/relationships/image" Target="../media/image53.wmf"/><Relationship Id="rId4" Type="http://schemas.openxmlformats.org/officeDocument/2006/relationships/image" Target="../media/image50.wmf"/><Relationship Id="rId9" Type="http://schemas.openxmlformats.org/officeDocument/2006/relationships/oleObject" Target="../embeddings/oleObject37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Footer Placeholder 9"/>
          <p:cNvSpPr>
            <a:spLocks noGrp="1"/>
          </p:cNvSpPr>
          <p:nvPr>
            <p:ph type="ftr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Orthogonality and Least Squares</a:t>
            </a:r>
          </a:p>
        </p:txBody>
      </p:sp>
      <p:sp>
        <p:nvSpPr>
          <p:cNvPr id="4100" name="Rectangle 4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ORTHOGONAL PROJECTIONS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>
                <a:latin typeface="Arial" panose="020B0604020202020204" pitchFamily="34" charset="0"/>
              </a:rPr>
              <a:t>Slide 6.3- </a:t>
            </a:r>
            <a:fld id="{FB91F751-83A2-44DC-A124-DE484735A223}" type="slidenum">
              <a:rPr lang="en-US" altLang="en-US" sz="1200">
                <a:latin typeface="Arial" panose="020B0604020202020204" pitchFamily="34" charset="0"/>
              </a:rPr>
              <a:pPr algn="r"/>
              <a:t>10</a:t>
            </a:fld>
            <a:endParaRPr lang="en-CA" altLang="en-US" sz="1200">
              <a:latin typeface="Arial" panose="020B0604020202020204" pitchFamily="34" charset="0"/>
            </a:endParaRPr>
          </a:p>
        </p:txBody>
      </p:sp>
      <p:sp>
        <p:nvSpPr>
          <p:cNvPr id="14339" name="Footer Placeholder 4"/>
          <p:cNvSpPr>
            <a:spLocks noGrp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  <p:sp>
        <p:nvSpPr>
          <p:cNvPr id="1434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PROPERTIES OF ORTHOGONAL PROJECTIONS</a:t>
            </a:r>
          </a:p>
        </p:txBody>
      </p:sp>
      <p:sp>
        <p:nvSpPr>
          <p:cNvPr id="7720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447800"/>
            <a:ext cx="8229600" cy="4876800"/>
          </a:xfrm>
        </p:spPr>
        <p:txBody>
          <a:bodyPr/>
          <a:lstStyle/>
          <a:p>
            <a:pPr eaLnBrk="1" hangingPunct="1"/>
            <a:r>
              <a:rPr lang="en-US" altLang="en-US" sz="2800" smtClean="0"/>
              <a:t>If {</a:t>
            </a:r>
            <a:r>
              <a:rPr lang="en-US" altLang="en-US" sz="2800" b="1" smtClean="0"/>
              <a:t>u</a:t>
            </a:r>
            <a:r>
              <a:rPr lang="en-US" altLang="en-US" sz="2800" baseline="-25000" smtClean="0"/>
              <a:t>1</a:t>
            </a:r>
            <a:r>
              <a:rPr lang="en-US" altLang="en-US" sz="2800" smtClean="0"/>
              <a:t>,…,</a:t>
            </a:r>
            <a:r>
              <a:rPr lang="en-US" altLang="en-US" sz="2800" b="1" smtClean="0"/>
              <a:t>u</a:t>
            </a:r>
            <a:r>
              <a:rPr lang="en-US" altLang="en-US" sz="2800" i="1" baseline="-25000" smtClean="0"/>
              <a:t>p</a:t>
            </a:r>
            <a:r>
              <a:rPr lang="en-US" altLang="en-US" sz="2800" smtClean="0"/>
              <a:t>} is an orthogonal basis for </a:t>
            </a:r>
            <a:r>
              <a:rPr lang="en-US" altLang="en-US" sz="2800" i="1" smtClean="0"/>
              <a:t>W</a:t>
            </a:r>
            <a:r>
              <a:rPr lang="en-US" altLang="en-US" sz="2800" smtClean="0"/>
              <a:t> and if </a:t>
            </a:r>
            <a:r>
              <a:rPr lang="en-US" altLang="en-US" sz="2800" b="1" smtClean="0"/>
              <a:t>y </a:t>
            </a:r>
            <a:r>
              <a:rPr lang="en-US" altLang="en-US" sz="2800" smtClean="0"/>
              <a:t>happens to be in </a:t>
            </a:r>
            <a:r>
              <a:rPr lang="en-US" altLang="en-US" sz="2800" i="1" smtClean="0"/>
              <a:t>W</a:t>
            </a:r>
            <a:r>
              <a:rPr lang="en-US" altLang="en-US" sz="2800" smtClean="0"/>
              <a:t>, then the formula for proj</a:t>
            </a:r>
            <a:r>
              <a:rPr lang="en-US" altLang="en-US" sz="2800" i="1" baseline="-25000" smtClean="0"/>
              <a:t>W</a:t>
            </a:r>
            <a:r>
              <a:rPr lang="en-US" altLang="en-US" sz="2800" b="1" smtClean="0"/>
              <a:t>y</a:t>
            </a:r>
            <a:r>
              <a:rPr lang="en-US" altLang="en-US" sz="2800" smtClean="0"/>
              <a:t> is exactly the same as the representation of </a:t>
            </a:r>
            <a:r>
              <a:rPr lang="en-US" altLang="en-US" sz="2800" b="1" smtClean="0"/>
              <a:t>y</a:t>
            </a:r>
            <a:r>
              <a:rPr lang="en-US" altLang="en-US" sz="2800" smtClean="0"/>
              <a:t> given in Theorem 5 in Section 6.2.</a:t>
            </a:r>
          </a:p>
          <a:p>
            <a:pPr eaLnBrk="1" hangingPunct="1"/>
            <a:endParaRPr lang="en-US" altLang="en-US" sz="2800" smtClean="0"/>
          </a:p>
          <a:p>
            <a:pPr eaLnBrk="1" hangingPunct="1"/>
            <a:r>
              <a:rPr lang="en-US" altLang="en-US" sz="2800" smtClean="0"/>
              <a:t>In this case,                   .</a:t>
            </a:r>
          </a:p>
          <a:p>
            <a:pPr eaLnBrk="1" hangingPunct="1"/>
            <a:endParaRPr lang="en-US" altLang="en-US" sz="2800" smtClean="0"/>
          </a:p>
          <a:p>
            <a:pPr eaLnBrk="1" hangingPunct="1"/>
            <a:r>
              <a:rPr lang="en-US" altLang="en-US" sz="2800" smtClean="0"/>
              <a:t>If </a:t>
            </a:r>
            <a:r>
              <a:rPr lang="en-US" altLang="en-US" sz="2800" b="1" smtClean="0"/>
              <a:t>y</a:t>
            </a:r>
            <a:r>
              <a:rPr lang="en-US" altLang="en-US" sz="2800" smtClean="0"/>
              <a:t> is in                                      , then                    .</a:t>
            </a:r>
          </a:p>
        </p:txBody>
      </p:sp>
      <p:graphicFrame>
        <p:nvGraphicFramePr>
          <p:cNvPr id="772100" name="Object 4"/>
          <p:cNvGraphicFramePr>
            <a:graphicFrameLocks noChangeAspect="1"/>
          </p:cNvGraphicFramePr>
          <p:nvPr/>
        </p:nvGraphicFramePr>
        <p:xfrm>
          <a:off x="2590800" y="3797300"/>
          <a:ext cx="1714500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69" name="Equation" r:id="rId3" imgW="1714500" imgH="482600" progId="Equation.DSMT4">
                  <p:embed/>
                </p:oleObj>
              </mc:Choice>
              <mc:Fallback>
                <p:oleObj name="Equation" r:id="rId3" imgW="1714500" imgH="482600" progId="Equation.DSMT4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90800" y="3797300"/>
                        <a:ext cx="1714500" cy="482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72101" name="Object 5"/>
          <p:cNvGraphicFramePr>
            <a:graphicFrameLocks noChangeAspect="1"/>
          </p:cNvGraphicFramePr>
          <p:nvPr/>
        </p:nvGraphicFramePr>
        <p:xfrm>
          <a:off x="2197100" y="4838700"/>
          <a:ext cx="3302000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70" name="Equation" r:id="rId5" imgW="3302000" imgH="520700" progId="Equation.DSMT4">
                  <p:embed/>
                </p:oleObj>
              </mc:Choice>
              <mc:Fallback>
                <p:oleObj name="Equation" r:id="rId5" imgW="3302000" imgH="520700" progId="Equation.DSMT4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97100" y="4838700"/>
                        <a:ext cx="3302000" cy="520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72102" name="Object 6"/>
          <p:cNvGraphicFramePr>
            <a:graphicFrameLocks noChangeAspect="1"/>
          </p:cNvGraphicFramePr>
          <p:nvPr/>
        </p:nvGraphicFramePr>
        <p:xfrm>
          <a:off x="6350000" y="4826000"/>
          <a:ext cx="1714500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71" name="Equation" r:id="rId7" imgW="1714500" imgH="482600" progId="Equation.DSMT4">
                  <p:embed/>
                </p:oleObj>
              </mc:Choice>
              <mc:Fallback>
                <p:oleObj name="Equation" r:id="rId7" imgW="1714500" imgH="482600" progId="Equation.DSMT4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50000" y="4826000"/>
                        <a:ext cx="1714500" cy="482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>
                <a:latin typeface="Arial" panose="020B0604020202020204" pitchFamily="34" charset="0"/>
              </a:rPr>
              <a:t>Slide 6.3- </a:t>
            </a:r>
            <a:fld id="{D8B9F690-0ABD-497F-B0E6-CD5C1FFB3216}" type="slidenum">
              <a:rPr lang="en-US" altLang="en-US" sz="1200">
                <a:latin typeface="Arial" panose="020B0604020202020204" pitchFamily="34" charset="0"/>
              </a:rPr>
              <a:pPr algn="r"/>
              <a:t>11</a:t>
            </a:fld>
            <a:endParaRPr lang="en-CA" altLang="en-US" sz="1200">
              <a:latin typeface="Arial" panose="020B0604020202020204" pitchFamily="34" charset="0"/>
            </a:endParaRPr>
          </a:p>
        </p:txBody>
      </p:sp>
      <p:sp>
        <p:nvSpPr>
          <p:cNvPr id="15363" name="Footer Placeholder 4"/>
          <p:cNvSpPr>
            <a:spLocks noGrp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  <p:sp>
        <p:nvSpPr>
          <p:cNvPr id="1536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THE BEST APPROXIMATION THEOREM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73123" name="Rectangle 3"/>
              <p:cNvSpPr>
                <a:spLocks noGrp="1" noChangeArrowheads="1"/>
              </p:cNvSpPr>
              <p:nvPr>
                <p:ph type="body" idx="1"/>
              </p:nvPr>
            </p:nvSpPr>
            <p:spPr>
              <a:xfrm>
                <a:off x="304800" y="1143000"/>
                <a:ext cx="8610600" cy="5334000"/>
              </a:xfrm>
            </p:spPr>
            <p:txBody>
              <a:bodyPr/>
              <a:lstStyle/>
              <a:p>
                <a:pPr eaLnBrk="1" hangingPunct="1"/>
                <a:r>
                  <a:rPr lang="en-US" altLang="en-US" sz="2800" b="1" dirty="0" smtClean="0">
                    <a:solidFill>
                      <a:srgbClr val="077C97"/>
                    </a:solidFill>
                  </a:rPr>
                  <a:t>Theorem 9</a:t>
                </a:r>
                <a:r>
                  <a:rPr lang="en-US" altLang="en-US" sz="2800" b="1" dirty="0" smtClean="0"/>
                  <a:t>:</a:t>
                </a:r>
                <a:r>
                  <a:rPr lang="en-US" altLang="en-US" sz="2800" dirty="0" smtClean="0"/>
                  <a:t> Let </a:t>
                </a:r>
                <a:r>
                  <a:rPr lang="en-US" altLang="en-US" sz="2800" i="1" dirty="0" smtClean="0"/>
                  <a:t>W</a:t>
                </a:r>
                <a:r>
                  <a:rPr lang="en-US" altLang="en-US" sz="2800" dirty="0" smtClean="0"/>
                  <a:t> be a subspace </a:t>
                </a:r>
                <a:r>
                  <a:rPr lang="en-US" altLang="en-US" sz="2800" dirty="0" smtClean="0"/>
                  <a:t>of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en-US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en-US" sz="2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ℝ</m:t>
                        </m:r>
                      </m:e>
                      <m:sup>
                        <m:r>
                          <a:rPr lang="en-US" altLang="en-US" sz="2800" i="1">
                            <a:latin typeface="Cambria Math" panose="02040503050406030204" pitchFamily="18" charset="0"/>
                          </a:rPr>
                          <m:t>𝑛</m:t>
                        </m:r>
                      </m:sup>
                    </m:sSup>
                  </m:oMath>
                </a14:m>
                <a:r>
                  <a:rPr lang="en-US" altLang="en-US" sz="2800" dirty="0" smtClean="0"/>
                  <a:t>, </a:t>
                </a:r>
                <a:r>
                  <a:rPr lang="en-US" altLang="en-US" sz="2800" dirty="0" smtClean="0"/>
                  <a:t>let </a:t>
                </a:r>
                <a:r>
                  <a:rPr lang="en-US" altLang="en-US" sz="2800" b="1" dirty="0" smtClean="0"/>
                  <a:t>y</a:t>
                </a:r>
                <a:r>
                  <a:rPr lang="en-US" altLang="en-US" sz="2800" dirty="0" smtClean="0"/>
                  <a:t> be any vector </a:t>
                </a:r>
                <a:r>
                  <a:rPr lang="en-US" altLang="en-US" sz="2800" dirty="0" smtClean="0"/>
                  <a:t>in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en-US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en-US" sz="2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ℝ</m:t>
                        </m:r>
                      </m:e>
                      <m:sup>
                        <m:r>
                          <a:rPr lang="en-US" altLang="en-US" sz="2800" i="1">
                            <a:latin typeface="Cambria Math" panose="02040503050406030204" pitchFamily="18" charset="0"/>
                          </a:rPr>
                          <m:t>𝑛</m:t>
                        </m:r>
                      </m:sup>
                    </m:sSup>
                  </m:oMath>
                </a14:m>
                <a:r>
                  <a:rPr lang="en-US" altLang="en-US" sz="2800" dirty="0" smtClean="0"/>
                  <a:t>, </a:t>
                </a:r>
                <a:r>
                  <a:rPr lang="en-US" altLang="en-US" sz="2800" dirty="0" smtClean="0"/>
                  <a:t>and let     be the orthogonal projection of </a:t>
                </a:r>
                <a:r>
                  <a:rPr lang="en-US" altLang="en-US" sz="2800" b="1" dirty="0" smtClean="0"/>
                  <a:t>y</a:t>
                </a:r>
                <a:r>
                  <a:rPr lang="en-US" altLang="en-US" sz="2800" dirty="0" smtClean="0"/>
                  <a:t> onto </a:t>
                </a:r>
                <a:r>
                  <a:rPr lang="en-US" altLang="en-US" sz="2800" i="1" dirty="0" smtClean="0"/>
                  <a:t>W</a:t>
                </a:r>
                <a:r>
                  <a:rPr lang="en-US" altLang="en-US" sz="2800" dirty="0" smtClean="0"/>
                  <a:t>. Then     is the closest point in </a:t>
                </a:r>
                <a:r>
                  <a:rPr lang="en-US" altLang="en-US" sz="2800" i="1" dirty="0" smtClean="0"/>
                  <a:t>W</a:t>
                </a:r>
                <a:r>
                  <a:rPr lang="en-US" altLang="en-US" sz="2800" dirty="0" smtClean="0"/>
                  <a:t> to </a:t>
                </a:r>
                <a:r>
                  <a:rPr lang="en-US" altLang="en-US" sz="2800" b="1" dirty="0" smtClean="0"/>
                  <a:t>y</a:t>
                </a:r>
                <a:r>
                  <a:rPr lang="en-US" altLang="en-US" sz="2800" dirty="0" smtClean="0"/>
                  <a:t>, in the sense that</a:t>
                </a:r>
              </a:p>
              <a:p>
                <a:pPr eaLnBrk="1" hangingPunct="1">
                  <a:buFont typeface="Wingdings" panose="05000000000000000000" pitchFamily="2" charset="2"/>
                  <a:buNone/>
                </a:pPr>
                <a:r>
                  <a:rPr lang="en-US" altLang="en-US" sz="2800" dirty="0" smtClean="0"/>
                  <a:t>                                                                              </a:t>
                </a:r>
                <a:r>
                  <a:rPr lang="en-US" altLang="en-US" sz="2800" dirty="0"/>
                  <a:t> </a:t>
                </a:r>
                <a:r>
                  <a:rPr lang="en-US" altLang="en-US" sz="2800" dirty="0" smtClean="0"/>
                  <a:t>     </a:t>
                </a:r>
                <a:r>
                  <a:rPr lang="en-US" altLang="en-US" sz="2800" dirty="0" smtClean="0"/>
                  <a:t>(</a:t>
                </a:r>
                <a:r>
                  <a:rPr lang="en-US" altLang="en-US" sz="2800" dirty="0" smtClean="0"/>
                  <a:t>3)</a:t>
                </a:r>
              </a:p>
              <a:p>
                <a:pPr eaLnBrk="1" hangingPunct="1">
                  <a:buFont typeface="Wingdings" panose="05000000000000000000" pitchFamily="2" charset="2"/>
                  <a:buNone/>
                </a:pPr>
                <a:r>
                  <a:rPr lang="en-US" altLang="en-US" sz="2800" dirty="0" smtClean="0"/>
                  <a:t>	for all </a:t>
                </a:r>
                <a:r>
                  <a:rPr lang="en-US" altLang="en-US" sz="2800" b="1" dirty="0" smtClean="0"/>
                  <a:t>v</a:t>
                </a:r>
                <a:r>
                  <a:rPr lang="en-US" altLang="en-US" sz="2800" dirty="0" smtClean="0"/>
                  <a:t> in </a:t>
                </a:r>
                <a:r>
                  <a:rPr lang="en-US" altLang="en-US" sz="2800" i="1" dirty="0" smtClean="0"/>
                  <a:t>W</a:t>
                </a:r>
                <a:r>
                  <a:rPr lang="en-US" altLang="en-US" sz="2800" dirty="0" smtClean="0"/>
                  <a:t> distinct from    .</a:t>
                </a:r>
              </a:p>
              <a:p>
                <a:pPr eaLnBrk="1" hangingPunct="1"/>
                <a:r>
                  <a:rPr lang="en-US" altLang="en-US" sz="2800" dirty="0" smtClean="0"/>
                  <a:t>The vector    in Theorem 9 is called </a:t>
                </a:r>
                <a:r>
                  <a:rPr lang="en-US" altLang="en-US" sz="2800" b="1" dirty="0" smtClean="0"/>
                  <a:t>the best approximation to y by elements of</a:t>
                </a:r>
                <a:r>
                  <a:rPr lang="en-US" altLang="en-US" sz="2800" dirty="0" smtClean="0"/>
                  <a:t> </a:t>
                </a:r>
                <a:r>
                  <a:rPr lang="en-US" altLang="en-US" sz="2800" i="1" dirty="0" smtClean="0"/>
                  <a:t>W</a:t>
                </a:r>
                <a:r>
                  <a:rPr lang="en-US" altLang="en-US" sz="2800" dirty="0" smtClean="0"/>
                  <a:t>.</a:t>
                </a:r>
              </a:p>
              <a:p>
                <a:pPr eaLnBrk="1" hangingPunct="1"/>
                <a:r>
                  <a:rPr lang="en-US" altLang="en-US" sz="2800" dirty="0" smtClean="0"/>
                  <a:t>The distance from </a:t>
                </a:r>
                <a:r>
                  <a:rPr lang="en-US" altLang="en-US" sz="2800" b="1" dirty="0" smtClean="0"/>
                  <a:t>y</a:t>
                </a:r>
                <a:r>
                  <a:rPr lang="en-US" altLang="en-US" sz="2800" dirty="0" smtClean="0"/>
                  <a:t> to </a:t>
                </a:r>
                <a:r>
                  <a:rPr lang="en-US" altLang="en-US" sz="2800" b="1" dirty="0" smtClean="0"/>
                  <a:t>v</a:t>
                </a:r>
                <a:r>
                  <a:rPr lang="en-US" altLang="en-US" sz="2800" dirty="0" smtClean="0"/>
                  <a:t>, given by             , can be regarded as the “error” of using </a:t>
                </a:r>
                <a:r>
                  <a:rPr lang="en-US" altLang="en-US" sz="2800" b="1" dirty="0" smtClean="0"/>
                  <a:t>v</a:t>
                </a:r>
                <a:r>
                  <a:rPr lang="en-US" altLang="en-US" sz="2800" dirty="0" smtClean="0"/>
                  <a:t> in place of </a:t>
                </a:r>
                <a:r>
                  <a:rPr lang="en-US" altLang="en-US" sz="2800" b="1" dirty="0" smtClean="0"/>
                  <a:t>y</a:t>
                </a:r>
                <a:r>
                  <a:rPr lang="en-US" altLang="en-US" sz="2800" dirty="0" smtClean="0"/>
                  <a:t>.</a:t>
                </a:r>
              </a:p>
              <a:p>
                <a:pPr eaLnBrk="1" hangingPunct="1"/>
                <a:r>
                  <a:rPr lang="en-US" altLang="en-US" sz="2800" dirty="0" smtClean="0"/>
                  <a:t>Theorem 9 says that this error is minimized when          .</a:t>
                </a:r>
              </a:p>
            </p:txBody>
          </p:sp>
        </mc:Choice>
        <mc:Fallback>
          <p:sp>
            <p:nvSpPr>
              <p:cNvPr id="773123" name="Rectangle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304800" y="1143000"/>
                <a:ext cx="8610600" cy="5334000"/>
              </a:xfrm>
              <a:blipFill rotWithShape="0">
                <a:blip r:embed="rId3"/>
                <a:stretch>
                  <a:fillRect l="-1203" t="-1257" r="-778" b="-8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773125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19146217"/>
              </p:ext>
            </p:extLst>
          </p:nvPr>
        </p:nvGraphicFramePr>
        <p:xfrm>
          <a:off x="3733800" y="1625600"/>
          <a:ext cx="254000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433" name="Equation" r:id="rId4" imgW="253780" imgH="444114" progId="Equation.DSMT4">
                  <p:embed/>
                </p:oleObj>
              </mc:Choice>
              <mc:Fallback>
                <p:oleObj name="Equation" r:id="rId4" imgW="253780" imgH="444114" progId="Equation.DSMT4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33800" y="1625600"/>
                        <a:ext cx="254000" cy="444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73127" name="Object 7"/>
          <p:cNvGraphicFramePr>
            <a:graphicFrameLocks noChangeAspect="1"/>
          </p:cNvGraphicFramePr>
          <p:nvPr/>
        </p:nvGraphicFramePr>
        <p:xfrm>
          <a:off x="2298700" y="4025900"/>
          <a:ext cx="254000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434" name="Equation" r:id="rId6" imgW="253780" imgH="444114" progId="Equation.DSMT4">
                  <p:embed/>
                </p:oleObj>
              </mc:Choice>
              <mc:Fallback>
                <p:oleObj name="Equation" r:id="rId6" imgW="253780" imgH="444114" progId="Equation.DSMT4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98700" y="4025900"/>
                        <a:ext cx="254000" cy="444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73128" name="Object 8"/>
          <p:cNvGraphicFramePr>
            <a:graphicFrameLocks noChangeAspect="1"/>
          </p:cNvGraphicFramePr>
          <p:nvPr/>
        </p:nvGraphicFramePr>
        <p:xfrm>
          <a:off x="4597400" y="3517900"/>
          <a:ext cx="254000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435" name="Equation" r:id="rId8" imgW="253780" imgH="444114" progId="Equation.DSMT4">
                  <p:embed/>
                </p:oleObj>
              </mc:Choice>
              <mc:Fallback>
                <p:oleObj name="Equation" r:id="rId8" imgW="253780" imgH="444114" progId="Equation.DSMT4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97400" y="3517900"/>
                        <a:ext cx="254000" cy="444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73129" name="Object 9"/>
          <p:cNvGraphicFramePr>
            <a:graphicFrameLocks noChangeAspect="1"/>
          </p:cNvGraphicFramePr>
          <p:nvPr/>
        </p:nvGraphicFramePr>
        <p:xfrm>
          <a:off x="3505200" y="2946400"/>
          <a:ext cx="2501900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436" name="Equation" r:id="rId10" imgW="2501900" imgH="558800" progId="Equation.DSMT4">
                  <p:embed/>
                </p:oleObj>
              </mc:Choice>
              <mc:Fallback>
                <p:oleObj name="Equation" r:id="rId10" imgW="2501900" imgH="558800" progId="Equation.DSMT4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05200" y="2946400"/>
                        <a:ext cx="2501900" cy="558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73130" name="Object 10"/>
          <p:cNvGraphicFramePr>
            <a:graphicFrameLocks noChangeAspect="1"/>
          </p:cNvGraphicFramePr>
          <p:nvPr/>
        </p:nvGraphicFramePr>
        <p:xfrm>
          <a:off x="2743200" y="2070100"/>
          <a:ext cx="254000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437" name="Equation" r:id="rId12" imgW="253780" imgH="444114" progId="Equation.DSMT4">
                  <p:embed/>
                </p:oleObj>
              </mc:Choice>
              <mc:Fallback>
                <p:oleObj name="Equation" r:id="rId12" imgW="253780" imgH="444114" progId="Equation.DSMT4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43200" y="2070100"/>
                        <a:ext cx="254000" cy="444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73131" name="Object 11"/>
          <p:cNvGraphicFramePr>
            <a:graphicFrameLocks noChangeAspect="1"/>
          </p:cNvGraphicFramePr>
          <p:nvPr/>
        </p:nvGraphicFramePr>
        <p:xfrm>
          <a:off x="5689600" y="4889500"/>
          <a:ext cx="1066800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438" name="Equation" r:id="rId14" imgW="1066800" imgH="558800" progId="Equation.DSMT4">
                  <p:embed/>
                </p:oleObj>
              </mc:Choice>
              <mc:Fallback>
                <p:oleObj name="Equation" r:id="rId14" imgW="1066800" imgH="558800" progId="Equation.DSMT4">
                  <p:embed/>
                  <p:pic>
                    <p:nvPicPr>
                      <p:cNvPr id="0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89600" y="4889500"/>
                        <a:ext cx="1066800" cy="558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73132" name="Object 12"/>
          <p:cNvGraphicFramePr>
            <a:graphicFrameLocks noChangeAspect="1"/>
          </p:cNvGraphicFramePr>
          <p:nvPr/>
        </p:nvGraphicFramePr>
        <p:xfrm>
          <a:off x="7823200" y="5905500"/>
          <a:ext cx="863600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439" name="Equation" r:id="rId16" imgW="863225" imgH="444307" progId="Equation.DSMT4">
                  <p:embed/>
                </p:oleObj>
              </mc:Choice>
              <mc:Fallback>
                <p:oleObj name="Equation" r:id="rId16" imgW="863225" imgH="444307" progId="Equation.DSMT4">
                  <p:embed/>
                  <p:pic>
                    <p:nvPicPr>
                      <p:cNvPr id="0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823200" y="5905500"/>
                        <a:ext cx="863600" cy="444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>
                <a:latin typeface="Arial" panose="020B0604020202020204" pitchFamily="34" charset="0"/>
              </a:rPr>
              <a:t>Slide 6.3- </a:t>
            </a:r>
            <a:fld id="{3F5E5EFB-1BAB-44F9-A318-14F9D107E2AE}" type="slidenum">
              <a:rPr lang="en-US" altLang="en-US" sz="1200">
                <a:latin typeface="Arial" panose="020B0604020202020204" pitchFamily="34" charset="0"/>
              </a:rPr>
              <a:pPr algn="r"/>
              <a:t>12</a:t>
            </a:fld>
            <a:endParaRPr lang="en-CA" altLang="en-US" sz="1200">
              <a:latin typeface="Arial" panose="020B0604020202020204" pitchFamily="34" charset="0"/>
            </a:endParaRPr>
          </a:p>
        </p:txBody>
      </p:sp>
      <p:sp>
        <p:nvSpPr>
          <p:cNvPr id="16387" name="Footer Placeholder 4"/>
          <p:cNvSpPr>
            <a:spLocks noGrp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  <p:sp>
        <p:nvSpPr>
          <p:cNvPr id="1638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THE BEST APPROXIMATION THEOREM</a:t>
            </a:r>
          </a:p>
        </p:txBody>
      </p:sp>
      <p:sp>
        <p:nvSpPr>
          <p:cNvPr id="7741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524000"/>
            <a:ext cx="8229600" cy="4648200"/>
          </a:xfrm>
        </p:spPr>
        <p:txBody>
          <a:bodyPr/>
          <a:lstStyle/>
          <a:p>
            <a:pPr eaLnBrk="1" hangingPunct="1"/>
            <a:r>
              <a:rPr lang="en-US" altLang="en-US" sz="2800" smtClean="0"/>
              <a:t>Inequality (3) leads to a new proof that    does not depend on the particular orthogonal basis used to compute it.</a:t>
            </a:r>
          </a:p>
          <a:p>
            <a:pPr eaLnBrk="1" hangingPunct="1"/>
            <a:endParaRPr lang="en-US" altLang="en-US" sz="2800" smtClean="0"/>
          </a:p>
          <a:p>
            <a:pPr eaLnBrk="1" hangingPunct="1"/>
            <a:r>
              <a:rPr lang="en-US" altLang="en-US" sz="2800" smtClean="0"/>
              <a:t>If a different orthogonal basis for </a:t>
            </a:r>
            <a:r>
              <a:rPr lang="en-US" altLang="en-US" sz="2800" i="1" smtClean="0"/>
              <a:t>W</a:t>
            </a:r>
            <a:r>
              <a:rPr lang="en-US" altLang="en-US" sz="2800" smtClean="0"/>
              <a:t> were used to construct an orthogonal projection of </a:t>
            </a:r>
            <a:r>
              <a:rPr lang="en-US" altLang="en-US" sz="2800" b="1" smtClean="0"/>
              <a:t>y</a:t>
            </a:r>
            <a:r>
              <a:rPr lang="en-US" altLang="en-US" sz="2800" smtClean="0"/>
              <a:t>, then this projection would also be the closest point in </a:t>
            </a:r>
            <a:r>
              <a:rPr lang="en-US" altLang="en-US" sz="2800" i="1" smtClean="0"/>
              <a:t>W</a:t>
            </a:r>
            <a:r>
              <a:rPr lang="en-US" altLang="en-US" sz="2800" smtClean="0"/>
              <a:t> to </a:t>
            </a:r>
            <a:r>
              <a:rPr lang="en-US" altLang="en-US" sz="2800" b="1" smtClean="0"/>
              <a:t>y</a:t>
            </a:r>
            <a:r>
              <a:rPr lang="en-US" altLang="en-US" sz="2800" smtClean="0"/>
              <a:t>, namely,   .</a:t>
            </a:r>
          </a:p>
        </p:txBody>
      </p:sp>
      <p:graphicFrame>
        <p:nvGraphicFramePr>
          <p:cNvPr id="774148" name="Object 4"/>
          <p:cNvGraphicFramePr>
            <a:graphicFrameLocks noChangeAspect="1"/>
          </p:cNvGraphicFramePr>
          <p:nvPr/>
        </p:nvGraphicFramePr>
        <p:xfrm>
          <a:off x="6451600" y="1574800"/>
          <a:ext cx="254000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08" name="Equation" r:id="rId3" imgW="253780" imgH="444114" progId="Equation.DSMT4">
                  <p:embed/>
                </p:oleObj>
              </mc:Choice>
              <mc:Fallback>
                <p:oleObj name="Equation" r:id="rId3" imgW="253780" imgH="444114" progId="Equation.DSMT4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51600" y="1574800"/>
                        <a:ext cx="254000" cy="444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74149" name="Object 5"/>
          <p:cNvGraphicFramePr>
            <a:graphicFrameLocks noChangeAspect="1"/>
          </p:cNvGraphicFramePr>
          <p:nvPr/>
        </p:nvGraphicFramePr>
        <p:xfrm>
          <a:off x="2044700" y="4737100"/>
          <a:ext cx="254000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09" name="Equation" r:id="rId5" imgW="253780" imgH="444114" progId="Equation.DSMT4">
                  <p:embed/>
                </p:oleObj>
              </mc:Choice>
              <mc:Fallback>
                <p:oleObj name="Equation" r:id="rId5" imgW="253780" imgH="444114" progId="Equation.DSMT4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44700" y="4737100"/>
                        <a:ext cx="254000" cy="444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>
                <a:latin typeface="Arial" panose="020B0604020202020204" pitchFamily="34" charset="0"/>
              </a:rPr>
              <a:t>Slide 6.3- </a:t>
            </a:r>
            <a:fld id="{15C849E5-6498-4FD2-B1EC-B8ED138508DA}" type="slidenum">
              <a:rPr lang="en-US" altLang="en-US" sz="1200">
                <a:latin typeface="Arial" panose="020B0604020202020204" pitchFamily="34" charset="0"/>
              </a:rPr>
              <a:pPr algn="r"/>
              <a:t>13</a:t>
            </a:fld>
            <a:endParaRPr lang="en-CA" altLang="en-US" sz="1200">
              <a:latin typeface="Arial" panose="020B0604020202020204" pitchFamily="34" charset="0"/>
            </a:endParaRPr>
          </a:p>
        </p:txBody>
      </p:sp>
      <p:sp>
        <p:nvSpPr>
          <p:cNvPr id="17411" name="Footer Placeholder 4"/>
          <p:cNvSpPr>
            <a:spLocks noGrp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  <p:sp>
        <p:nvSpPr>
          <p:cNvPr id="1741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THE BEST APPROXIMATION THEOREM</a:t>
            </a:r>
          </a:p>
        </p:txBody>
      </p:sp>
      <p:sp>
        <p:nvSpPr>
          <p:cNvPr id="7751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143000"/>
            <a:ext cx="8229600" cy="5410200"/>
          </a:xfrm>
        </p:spPr>
        <p:txBody>
          <a:bodyPr/>
          <a:lstStyle/>
          <a:p>
            <a:pPr eaLnBrk="1" hangingPunct="1"/>
            <a:r>
              <a:rPr lang="en-US" altLang="en-US" sz="2800" b="1" dirty="0" smtClean="0"/>
              <a:t>Proof:</a:t>
            </a:r>
            <a:r>
              <a:rPr lang="en-US" altLang="en-US" sz="2800" dirty="0" smtClean="0"/>
              <a:t> Take </a:t>
            </a:r>
            <a:r>
              <a:rPr lang="en-US" altLang="en-US" sz="2800" b="1" dirty="0" smtClean="0"/>
              <a:t>v</a:t>
            </a:r>
            <a:r>
              <a:rPr lang="en-US" altLang="en-US" sz="2800" dirty="0" smtClean="0"/>
              <a:t> in </a:t>
            </a:r>
            <a:r>
              <a:rPr lang="en-US" altLang="en-US" sz="2800" i="1" dirty="0" smtClean="0"/>
              <a:t>W</a:t>
            </a:r>
            <a:r>
              <a:rPr lang="en-US" altLang="en-US" sz="2800" dirty="0" smtClean="0"/>
              <a:t> distinct from   . See the following </a:t>
            </a:r>
            <a:r>
              <a:rPr lang="en-US" altLang="en-US" sz="2800" dirty="0" smtClean="0"/>
              <a:t>figure</a:t>
            </a:r>
            <a:r>
              <a:rPr lang="en-US" altLang="en-US" sz="2800" dirty="0"/>
              <a:t>:</a:t>
            </a:r>
            <a:endParaRPr lang="en-US" altLang="en-US" sz="2800" dirty="0" smtClean="0"/>
          </a:p>
          <a:p>
            <a:pPr eaLnBrk="1" hangingPunct="1"/>
            <a:endParaRPr lang="en-US" altLang="en-US" sz="2800" dirty="0" smtClean="0"/>
          </a:p>
          <a:p>
            <a:pPr eaLnBrk="1" hangingPunct="1"/>
            <a:endParaRPr lang="en-US" altLang="en-US" sz="2800" dirty="0" smtClean="0"/>
          </a:p>
          <a:p>
            <a:pPr eaLnBrk="1" hangingPunct="1"/>
            <a:endParaRPr lang="en-US" altLang="en-US" sz="2800" dirty="0" smtClean="0"/>
          </a:p>
          <a:p>
            <a:pPr eaLnBrk="1" hangingPunct="1"/>
            <a:endParaRPr lang="en-US" altLang="en-US" sz="2800" dirty="0" smtClean="0"/>
          </a:p>
          <a:p>
            <a:pPr eaLnBrk="1" hangingPunct="1"/>
            <a:r>
              <a:rPr lang="en-US" altLang="en-US" sz="2800" dirty="0" smtClean="0"/>
              <a:t>Then            is in </a:t>
            </a:r>
            <a:r>
              <a:rPr lang="en-US" altLang="en-US" sz="2800" i="1" dirty="0" smtClean="0"/>
              <a:t>W</a:t>
            </a:r>
            <a:r>
              <a:rPr lang="en-US" altLang="en-US" sz="2800" dirty="0" smtClean="0"/>
              <a:t>.</a:t>
            </a:r>
          </a:p>
          <a:p>
            <a:pPr eaLnBrk="1" hangingPunct="1"/>
            <a:r>
              <a:rPr lang="en-US" altLang="en-US" sz="2800" dirty="0" smtClean="0"/>
              <a:t>By the Orthogonal Decomposition Theorem,           is orthogonal to </a:t>
            </a:r>
            <a:r>
              <a:rPr lang="en-US" altLang="en-US" sz="2800" i="1" dirty="0" smtClean="0"/>
              <a:t>W</a:t>
            </a:r>
            <a:r>
              <a:rPr lang="en-US" altLang="en-US" sz="2800" dirty="0" smtClean="0"/>
              <a:t>.</a:t>
            </a:r>
          </a:p>
          <a:p>
            <a:pPr eaLnBrk="1" hangingPunct="1"/>
            <a:r>
              <a:rPr lang="en-US" altLang="en-US" sz="2800" dirty="0" smtClean="0"/>
              <a:t>In particular,           is orthogonal to           (which is in </a:t>
            </a:r>
            <a:r>
              <a:rPr lang="en-US" altLang="en-US" sz="2800" i="1" dirty="0" smtClean="0"/>
              <a:t>W </a:t>
            </a:r>
            <a:r>
              <a:rPr lang="en-US" altLang="en-US" sz="2800" dirty="0" smtClean="0"/>
              <a:t>).</a:t>
            </a:r>
          </a:p>
        </p:txBody>
      </p:sp>
      <p:graphicFrame>
        <p:nvGraphicFramePr>
          <p:cNvPr id="775172" name="Object 4"/>
          <p:cNvGraphicFramePr>
            <a:graphicFrameLocks noChangeAspect="1"/>
          </p:cNvGraphicFramePr>
          <p:nvPr/>
        </p:nvGraphicFramePr>
        <p:xfrm>
          <a:off x="5613400" y="1206500"/>
          <a:ext cx="254000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60" name="Equation" r:id="rId3" imgW="253780" imgH="444114" progId="Equation.DSMT4">
                  <p:embed/>
                </p:oleObj>
              </mc:Choice>
              <mc:Fallback>
                <p:oleObj name="Equation" r:id="rId3" imgW="253780" imgH="444114" progId="Equation.DSMT4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13400" y="1206500"/>
                        <a:ext cx="254000" cy="444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75173" name="Object 5"/>
          <p:cNvGraphicFramePr>
            <a:graphicFrameLocks noChangeAspect="1"/>
          </p:cNvGraphicFramePr>
          <p:nvPr/>
        </p:nvGraphicFramePr>
        <p:xfrm>
          <a:off x="1727200" y="4191000"/>
          <a:ext cx="825500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61" name="Equation" r:id="rId5" imgW="825142" imgH="444307" progId="Equation.DSMT4">
                  <p:embed/>
                </p:oleObj>
              </mc:Choice>
              <mc:Fallback>
                <p:oleObj name="Equation" r:id="rId5" imgW="825142" imgH="444307" progId="Equation.DSMT4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27200" y="4191000"/>
                        <a:ext cx="825500" cy="444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75174" name="Object 6"/>
          <p:cNvGraphicFramePr>
            <a:graphicFrameLocks noChangeAspect="1"/>
          </p:cNvGraphicFramePr>
          <p:nvPr/>
        </p:nvGraphicFramePr>
        <p:xfrm>
          <a:off x="7277100" y="4699000"/>
          <a:ext cx="838200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62" name="Equation" r:id="rId7" imgW="837836" imgH="444307" progId="Equation.DSMT4">
                  <p:embed/>
                </p:oleObj>
              </mc:Choice>
              <mc:Fallback>
                <p:oleObj name="Equation" r:id="rId7" imgW="837836" imgH="444307" progId="Equation.DSMT4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277100" y="4699000"/>
                        <a:ext cx="838200" cy="444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75175" name="Object 7"/>
          <p:cNvGraphicFramePr>
            <a:graphicFrameLocks noChangeAspect="1"/>
          </p:cNvGraphicFramePr>
          <p:nvPr/>
        </p:nvGraphicFramePr>
        <p:xfrm>
          <a:off x="2768600" y="5651500"/>
          <a:ext cx="838200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63" name="Equation" r:id="rId9" imgW="837836" imgH="444307" progId="Equation.DSMT4">
                  <p:embed/>
                </p:oleObj>
              </mc:Choice>
              <mc:Fallback>
                <p:oleObj name="Equation" r:id="rId9" imgW="837836" imgH="444307" progId="Equation.DSMT4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68600" y="5651500"/>
                        <a:ext cx="838200" cy="444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75176" name="Object 8"/>
          <p:cNvGraphicFramePr>
            <a:graphicFrameLocks noChangeAspect="1"/>
          </p:cNvGraphicFramePr>
          <p:nvPr/>
        </p:nvGraphicFramePr>
        <p:xfrm>
          <a:off x="6007100" y="5638800"/>
          <a:ext cx="825500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64" name="Equation" r:id="rId11" imgW="825142" imgH="444307" progId="Equation.DSMT4">
                  <p:embed/>
                </p:oleObj>
              </mc:Choice>
              <mc:Fallback>
                <p:oleObj name="Equation" r:id="rId11" imgW="825142" imgH="444307" progId="Equation.DSMT4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07100" y="5638800"/>
                        <a:ext cx="825500" cy="444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775178" name="Picture 10" descr="6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0800" y="1676400"/>
            <a:ext cx="4343400" cy="2490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>
                <a:latin typeface="Arial" panose="020B0604020202020204" pitchFamily="34" charset="0"/>
              </a:rPr>
              <a:t>Slide 6.3- </a:t>
            </a:r>
            <a:fld id="{1B4B6094-4B46-4022-86C6-D90035B40DF4}" type="slidenum">
              <a:rPr lang="en-US" altLang="en-US" sz="1200">
                <a:latin typeface="Arial" panose="020B0604020202020204" pitchFamily="34" charset="0"/>
              </a:rPr>
              <a:pPr algn="r"/>
              <a:t>14</a:t>
            </a:fld>
            <a:endParaRPr lang="en-CA" altLang="en-US" sz="1200">
              <a:latin typeface="Arial" panose="020B0604020202020204" pitchFamily="34" charset="0"/>
            </a:endParaRPr>
          </a:p>
        </p:txBody>
      </p:sp>
      <p:sp>
        <p:nvSpPr>
          <p:cNvPr id="18435" name="Footer Placeholder 4"/>
          <p:cNvSpPr>
            <a:spLocks noGrp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  <p:sp>
        <p:nvSpPr>
          <p:cNvPr id="1843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THE BEST APPROXIMATION THEOREM</a:t>
            </a:r>
          </a:p>
        </p:txBody>
      </p:sp>
      <p:sp>
        <p:nvSpPr>
          <p:cNvPr id="7761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8229600" cy="4876800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altLang="en-US" sz="2800" smtClean="0"/>
              <a:t>Since</a:t>
            </a:r>
          </a:p>
          <a:p>
            <a:pPr eaLnBrk="1" hangingPunct="1">
              <a:lnSpc>
                <a:spcPct val="80000"/>
              </a:lnSpc>
            </a:pPr>
            <a:endParaRPr lang="en-US" altLang="en-US" sz="2800" smtClean="0"/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2800" smtClean="0"/>
              <a:t>	the Pythagorean Theorem gives 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endParaRPr lang="en-US" altLang="en-US" sz="2800" smtClean="0"/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endParaRPr lang="en-US" altLang="en-US" sz="2800" smtClean="0"/>
          </a:p>
          <a:p>
            <a:pPr eaLnBrk="1" hangingPunct="1">
              <a:lnSpc>
                <a:spcPct val="80000"/>
              </a:lnSpc>
            </a:pPr>
            <a:endParaRPr lang="en-US" altLang="en-US" sz="2800" smtClean="0"/>
          </a:p>
          <a:p>
            <a:pPr eaLnBrk="1" hangingPunct="1">
              <a:lnSpc>
                <a:spcPct val="80000"/>
              </a:lnSpc>
            </a:pPr>
            <a:r>
              <a:rPr lang="en-US" altLang="en-US" sz="2800" smtClean="0"/>
              <a:t>(See the colored right triangle in the figure on the previous slide. The length of each side is labeled.)</a:t>
            </a:r>
          </a:p>
          <a:p>
            <a:pPr eaLnBrk="1" hangingPunct="1">
              <a:lnSpc>
                <a:spcPct val="80000"/>
              </a:lnSpc>
            </a:pPr>
            <a:endParaRPr lang="en-US" altLang="en-US" sz="2800" smtClean="0"/>
          </a:p>
          <a:p>
            <a:pPr eaLnBrk="1" hangingPunct="1">
              <a:lnSpc>
                <a:spcPct val="80000"/>
              </a:lnSpc>
            </a:pPr>
            <a:r>
              <a:rPr lang="en-US" altLang="en-US" sz="2800" smtClean="0"/>
              <a:t>Now                    because                , and so inequality 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2800" smtClean="0"/>
              <a:t>	(3) follows immediately.</a:t>
            </a:r>
          </a:p>
        </p:txBody>
      </p:sp>
      <p:graphicFrame>
        <p:nvGraphicFramePr>
          <p:cNvPr id="776196" name="Object 4"/>
          <p:cNvGraphicFramePr>
            <a:graphicFrameLocks noChangeAspect="1"/>
          </p:cNvGraphicFramePr>
          <p:nvPr/>
        </p:nvGraphicFramePr>
        <p:xfrm>
          <a:off x="2590800" y="1905000"/>
          <a:ext cx="3746500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74" name="Equation" r:id="rId3" imgW="3746500" imgH="444500" progId="Equation.DSMT4">
                  <p:embed/>
                </p:oleObj>
              </mc:Choice>
              <mc:Fallback>
                <p:oleObj name="Equation" r:id="rId3" imgW="3746500" imgH="444500" progId="Equation.DSMT4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90800" y="1905000"/>
                        <a:ext cx="3746500" cy="444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76197" name="Object 5"/>
          <p:cNvGraphicFramePr>
            <a:graphicFrameLocks noChangeAspect="1"/>
          </p:cNvGraphicFramePr>
          <p:nvPr/>
        </p:nvGraphicFramePr>
        <p:xfrm>
          <a:off x="2457450" y="3200400"/>
          <a:ext cx="4343400" cy="622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75" name="Equation" r:id="rId5" imgW="4343400" imgH="622300" progId="Equation.DSMT4">
                  <p:embed/>
                </p:oleObj>
              </mc:Choice>
              <mc:Fallback>
                <p:oleObj name="Equation" r:id="rId5" imgW="4343400" imgH="622300" progId="Equation.DSMT4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57450" y="3200400"/>
                        <a:ext cx="4343400" cy="622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76198" name="Object 6"/>
          <p:cNvGraphicFramePr>
            <a:graphicFrameLocks noChangeAspect="1"/>
          </p:cNvGraphicFramePr>
          <p:nvPr/>
        </p:nvGraphicFramePr>
        <p:xfrm>
          <a:off x="1663700" y="5283200"/>
          <a:ext cx="1612900" cy="5540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76" name="Equation" r:id="rId7" imgW="1816100" imgH="622300" progId="Equation.DSMT4">
                  <p:embed/>
                </p:oleObj>
              </mc:Choice>
              <mc:Fallback>
                <p:oleObj name="Equation" r:id="rId7" imgW="1816100" imgH="622300" progId="Equation.DSMT4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63700" y="5283200"/>
                        <a:ext cx="1612900" cy="5540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76199" name="Object 7"/>
          <p:cNvGraphicFramePr>
            <a:graphicFrameLocks noChangeAspect="1"/>
          </p:cNvGraphicFramePr>
          <p:nvPr/>
        </p:nvGraphicFramePr>
        <p:xfrm>
          <a:off x="4584700" y="5372100"/>
          <a:ext cx="1308100" cy="409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77" name="Equation" r:id="rId9" imgW="1422400" imgH="444500" progId="Equation.DSMT4">
                  <p:embed/>
                </p:oleObj>
              </mc:Choice>
              <mc:Fallback>
                <p:oleObj name="Equation" r:id="rId9" imgW="1422400" imgH="444500" progId="Equation.DSMT4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84700" y="5372100"/>
                        <a:ext cx="1308100" cy="4095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>
                <a:latin typeface="Arial" panose="020B0604020202020204" pitchFamily="34" charset="0"/>
              </a:rPr>
              <a:t>Slide 6.3- </a:t>
            </a:r>
            <a:fld id="{77C18818-2C22-4209-8695-6C5BBD391FD1}" type="slidenum">
              <a:rPr lang="en-US" altLang="en-US" sz="1200">
                <a:latin typeface="Arial" panose="020B0604020202020204" pitchFamily="34" charset="0"/>
              </a:rPr>
              <a:pPr algn="r"/>
              <a:t>15</a:t>
            </a:fld>
            <a:endParaRPr lang="en-CA" altLang="en-US" sz="1200">
              <a:latin typeface="Arial" panose="020B0604020202020204" pitchFamily="34" charset="0"/>
            </a:endParaRPr>
          </a:p>
        </p:txBody>
      </p:sp>
      <p:sp>
        <p:nvSpPr>
          <p:cNvPr id="19459" name="Footer Placeholder 4"/>
          <p:cNvSpPr>
            <a:spLocks noGrp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  <p:sp>
        <p:nvSpPr>
          <p:cNvPr id="1946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PROPERTIES OF ORTHOGONAL PROJECTIONS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77219" name="Rectangle 3"/>
              <p:cNvSpPr>
                <a:spLocks noGrp="1" noChangeArrowheads="1"/>
              </p:cNvSpPr>
              <p:nvPr>
                <p:ph type="body" idx="1"/>
              </p:nvPr>
            </p:nvSpPr>
            <p:spPr>
              <a:xfrm>
                <a:off x="457200" y="1295400"/>
                <a:ext cx="8229600" cy="5181600"/>
              </a:xfrm>
            </p:spPr>
            <p:txBody>
              <a:bodyPr/>
              <a:lstStyle/>
              <a:p>
                <a:pPr eaLnBrk="1" hangingPunct="1"/>
                <a:r>
                  <a:rPr lang="en-US" altLang="en-US" sz="2800" b="1" dirty="0" smtClean="0"/>
                  <a:t>Example </a:t>
                </a:r>
                <a:r>
                  <a:rPr lang="en-US" altLang="en-US" sz="2800" b="1" dirty="0" smtClean="0"/>
                  <a:t>4:</a:t>
                </a:r>
                <a:r>
                  <a:rPr lang="en-US" altLang="en-US" sz="2800" dirty="0" smtClean="0"/>
                  <a:t> </a:t>
                </a:r>
                <a:r>
                  <a:rPr lang="en-US" altLang="en-US" sz="2800" dirty="0" smtClean="0"/>
                  <a:t>The distance from a point </a:t>
                </a:r>
                <a:r>
                  <a:rPr lang="en-US" altLang="en-US" sz="2800" b="1" dirty="0" smtClean="0"/>
                  <a:t>y</a:t>
                </a:r>
                <a:r>
                  <a:rPr lang="en-US" altLang="en-US" sz="2800" dirty="0" smtClean="0"/>
                  <a:t> </a:t>
                </a:r>
                <a:r>
                  <a:rPr lang="en-US" altLang="en-US" sz="2800" dirty="0" smtClean="0"/>
                  <a:t>in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en-US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en-US" sz="2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ℝ</m:t>
                        </m:r>
                      </m:e>
                      <m:sup>
                        <m:r>
                          <a:rPr lang="en-US" altLang="en-US" sz="2800" i="1">
                            <a:latin typeface="Cambria Math" panose="02040503050406030204" pitchFamily="18" charset="0"/>
                          </a:rPr>
                          <m:t>𝑛</m:t>
                        </m:r>
                      </m:sup>
                    </m:sSup>
                  </m:oMath>
                </a14:m>
                <a:r>
                  <a:rPr lang="en-US" altLang="en-US" sz="2800" dirty="0" smtClean="0"/>
                  <a:t> </a:t>
                </a:r>
                <a:r>
                  <a:rPr lang="en-US" altLang="en-US" sz="2800" dirty="0" smtClean="0"/>
                  <a:t>to </a:t>
                </a:r>
                <a:r>
                  <a:rPr lang="en-US" altLang="en-US" sz="2800" dirty="0" smtClean="0"/>
                  <a:t>a subspace </a:t>
                </a:r>
                <a:r>
                  <a:rPr lang="en-US" altLang="en-US" sz="2800" i="1" dirty="0" smtClean="0"/>
                  <a:t>W</a:t>
                </a:r>
                <a:r>
                  <a:rPr lang="en-US" altLang="en-US" sz="2800" dirty="0" smtClean="0"/>
                  <a:t> is defined as the distance from </a:t>
                </a:r>
                <a:r>
                  <a:rPr lang="en-US" altLang="en-US" sz="2800" b="1" dirty="0" smtClean="0"/>
                  <a:t>y</a:t>
                </a:r>
                <a:r>
                  <a:rPr lang="en-US" altLang="en-US" sz="2800" dirty="0" smtClean="0"/>
                  <a:t> to the nearest point in </a:t>
                </a:r>
                <a:r>
                  <a:rPr lang="en-US" altLang="en-US" sz="2800" i="1" dirty="0" smtClean="0"/>
                  <a:t>W</a:t>
                </a:r>
                <a:r>
                  <a:rPr lang="en-US" altLang="en-US" sz="2800" dirty="0" smtClean="0"/>
                  <a:t>. Find the distance from </a:t>
                </a:r>
                <a:r>
                  <a:rPr lang="en-US" altLang="en-US" sz="2800" b="1" dirty="0" smtClean="0"/>
                  <a:t>y</a:t>
                </a:r>
                <a:r>
                  <a:rPr lang="en-US" altLang="en-US" sz="2800" dirty="0" smtClean="0"/>
                  <a:t> to </a:t>
                </a:r>
              </a:p>
              <a:p>
                <a:pPr eaLnBrk="1" hangingPunct="1">
                  <a:buFont typeface="Wingdings" panose="05000000000000000000" pitchFamily="2" charset="2"/>
                  <a:buNone/>
                </a:pPr>
                <a:r>
                  <a:rPr lang="en-US" altLang="en-US" sz="2800" dirty="0" smtClean="0"/>
                  <a:t>                                  , where</a:t>
                </a:r>
              </a:p>
              <a:p>
                <a:pPr eaLnBrk="1" hangingPunct="1">
                  <a:buFont typeface="Wingdings" panose="05000000000000000000" pitchFamily="2" charset="2"/>
                  <a:buNone/>
                </a:pPr>
                <a:endParaRPr lang="en-US" altLang="en-US" sz="2800" dirty="0" smtClean="0"/>
              </a:p>
              <a:p>
                <a:pPr eaLnBrk="1" hangingPunct="1">
                  <a:buFont typeface="Wingdings" panose="05000000000000000000" pitchFamily="2" charset="2"/>
                  <a:buNone/>
                </a:pPr>
                <a:endParaRPr lang="en-US" altLang="en-US" sz="2800" dirty="0" smtClean="0"/>
              </a:p>
              <a:p>
                <a:pPr eaLnBrk="1" hangingPunct="1">
                  <a:buFont typeface="Wingdings" panose="05000000000000000000" pitchFamily="2" charset="2"/>
                  <a:buNone/>
                </a:pPr>
                <a:endParaRPr lang="en-US" altLang="en-US" sz="2800" dirty="0" smtClean="0"/>
              </a:p>
              <a:p>
                <a:pPr eaLnBrk="1" hangingPunct="1">
                  <a:buFont typeface="Wingdings" panose="05000000000000000000" pitchFamily="2" charset="2"/>
                  <a:buNone/>
                </a:pPr>
                <a:endParaRPr lang="en-US" altLang="en-US" sz="2800" dirty="0" smtClean="0"/>
              </a:p>
              <a:p>
                <a:pPr eaLnBrk="1" hangingPunct="1"/>
                <a:r>
                  <a:rPr lang="en-US" altLang="en-US" sz="2800" b="1" dirty="0" smtClean="0"/>
                  <a:t>Solution:</a:t>
                </a:r>
                <a:r>
                  <a:rPr lang="en-US" altLang="en-US" sz="2800" dirty="0" smtClean="0"/>
                  <a:t> By the Best Approximation Theorem, the distance from </a:t>
                </a:r>
                <a:r>
                  <a:rPr lang="en-US" altLang="en-US" sz="2800" b="1" dirty="0" smtClean="0"/>
                  <a:t>y</a:t>
                </a:r>
                <a:r>
                  <a:rPr lang="en-US" altLang="en-US" sz="2800" dirty="0" smtClean="0"/>
                  <a:t> to </a:t>
                </a:r>
                <a:r>
                  <a:rPr lang="en-US" altLang="en-US" sz="2800" i="1" dirty="0" smtClean="0"/>
                  <a:t>W</a:t>
                </a:r>
                <a:r>
                  <a:rPr lang="en-US" altLang="en-US" sz="2800" dirty="0" smtClean="0"/>
                  <a:t> is              , where                   . </a:t>
                </a:r>
              </a:p>
            </p:txBody>
          </p:sp>
        </mc:Choice>
        <mc:Fallback>
          <p:sp>
            <p:nvSpPr>
              <p:cNvPr id="777219" name="Rectangle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457200" y="1295400"/>
                <a:ext cx="8229600" cy="5181600"/>
              </a:xfrm>
              <a:blipFill rotWithShape="0">
                <a:blip r:embed="rId3"/>
                <a:stretch>
                  <a:fillRect l="-1259" t="-129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777221" name="Object 5"/>
          <p:cNvGraphicFramePr>
            <a:graphicFrameLocks noChangeAspect="1"/>
          </p:cNvGraphicFramePr>
          <p:nvPr/>
        </p:nvGraphicFramePr>
        <p:xfrm>
          <a:off x="838200" y="2705100"/>
          <a:ext cx="2755900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500" name="Equation" r:id="rId4" imgW="2755900" imgH="482600" progId="Equation.DSMT4">
                  <p:embed/>
                </p:oleObj>
              </mc:Choice>
              <mc:Fallback>
                <p:oleObj name="Equation" r:id="rId4" imgW="2755900" imgH="482600" progId="Equation.DSMT4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8200" y="2705100"/>
                        <a:ext cx="2755900" cy="482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77222" name="Object 6"/>
          <p:cNvGraphicFramePr>
            <a:graphicFrameLocks noChangeAspect="1"/>
          </p:cNvGraphicFramePr>
          <p:nvPr/>
        </p:nvGraphicFramePr>
        <p:xfrm>
          <a:off x="2057400" y="3276600"/>
          <a:ext cx="4838700" cy="177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501" name="Equation" r:id="rId6" imgW="4838700" imgH="1778000" progId="Equation.DSMT4">
                  <p:embed/>
                </p:oleObj>
              </mc:Choice>
              <mc:Fallback>
                <p:oleObj name="Equation" r:id="rId6" imgW="4838700" imgH="1778000" progId="Equation.DSMT4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57400" y="3276600"/>
                        <a:ext cx="4838700" cy="1778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77223" name="Object 7"/>
          <p:cNvGraphicFramePr>
            <a:graphicFrameLocks noChangeAspect="1"/>
          </p:cNvGraphicFramePr>
          <p:nvPr/>
        </p:nvGraphicFramePr>
        <p:xfrm>
          <a:off x="4279900" y="5664200"/>
          <a:ext cx="1079500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502" name="Equation" r:id="rId8" imgW="1079500" imgH="558800" progId="Equation.DSMT4">
                  <p:embed/>
                </p:oleObj>
              </mc:Choice>
              <mc:Fallback>
                <p:oleObj name="Equation" r:id="rId8" imgW="1079500" imgH="558800" progId="Equation.DSMT4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79900" y="5664200"/>
                        <a:ext cx="1079500" cy="558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77224" name="Object 8"/>
          <p:cNvGraphicFramePr>
            <a:graphicFrameLocks noChangeAspect="1"/>
          </p:cNvGraphicFramePr>
          <p:nvPr/>
        </p:nvGraphicFramePr>
        <p:xfrm>
          <a:off x="6502400" y="5689600"/>
          <a:ext cx="1714500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503" name="Equation" r:id="rId10" imgW="1714500" imgH="482600" progId="Equation.DSMT4">
                  <p:embed/>
                </p:oleObj>
              </mc:Choice>
              <mc:Fallback>
                <p:oleObj name="Equation" r:id="rId10" imgW="1714500" imgH="482600" progId="Equation.DSMT4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502400" y="5689600"/>
                        <a:ext cx="1714500" cy="482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>
                <a:latin typeface="Arial" panose="020B0604020202020204" pitchFamily="34" charset="0"/>
              </a:rPr>
              <a:t>Slide 6.3- </a:t>
            </a:r>
            <a:fld id="{B546F2A8-1B60-4593-8E21-EF09B6DFFBA5}" type="slidenum">
              <a:rPr lang="en-US" altLang="en-US" sz="1200">
                <a:latin typeface="Arial" panose="020B0604020202020204" pitchFamily="34" charset="0"/>
              </a:rPr>
              <a:pPr algn="r"/>
              <a:t>16</a:t>
            </a:fld>
            <a:endParaRPr lang="en-CA" altLang="en-US" sz="1200">
              <a:latin typeface="Arial" panose="020B0604020202020204" pitchFamily="34" charset="0"/>
            </a:endParaRPr>
          </a:p>
        </p:txBody>
      </p:sp>
      <p:sp>
        <p:nvSpPr>
          <p:cNvPr id="20483" name="Footer Placeholder 4"/>
          <p:cNvSpPr>
            <a:spLocks noGrp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  <p:sp>
        <p:nvSpPr>
          <p:cNvPr id="2048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PROPERTIES OF ORTHOGONAL PROJECTIONS</a:t>
            </a:r>
          </a:p>
        </p:txBody>
      </p:sp>
      <p:sp>
        <p:nvSpPr>
          <p:cNvPr id="7782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143000"/>
            <a:ext cx="8229600" cy="5410200"/>
          </a:xfrm>
        </p:spPr>
        <p:txBody>
          <a:bodyPr/>
          <a:lstStyle/>
          <a:p>
            <a:pPr eaLnBrk="1" hangingPunct="1"/>
            <a:r>
              <a:rPr lang="en-US" altLang="en-US" sz="2800" smtClean="0"/>
              <a:t>Since {</a:t>
            </a:r>
            <a:r>
              <a:rPr lang="en-US" altLang="en-US" sz="2800" b="1" smtClean="0"/>
              <a:t>u</a:t>
            </a:r>
            <a:r>
              <a:rPr lang="en-US" altLang="en-US" sz="2800" baseline="-25000" smtClean="0"/>
              <a:t>1</a:t>
            </a:r>
            <a:r>
              <a:rPr lang="en-US" altLang="en-US" sz="2800" smtClean="0"/>
              <a:t>, </a:t>
            </a:r>
            <a:r>
              <a:rPr lang="en-US" altLang="en-US" sz="2800" b="1" smtClean="0"/>
              <a:t>u</a:t>
            </a:r>
            <a:r>
              <a:rPr lang="en-US" altLang="en-US" sz="2800" baseline="-25000" smtClean="0"/>
              <a:t>2</a:t>
            </a:r>
            <a:r>
              <a:rPr lang="en-US" altLang="en-US" sz="2800" smtClean="0"/>
              <a:t>} is an orthogonal basis for </a:t>
            </a:r>
            <a:r>
              <a:rPr lang="en-US" altLang="en-US" sz="2800" i="1" smtClean="0"/>
              <a:t>W</a:t>
            </a:r>
            <a:r>
              <a:rPr lang="en-US" altLang="en-US" sz="2800" smtClean="0"/>
              <a:t>,</a:t>
            </a:r>
          </a:p>
          <a:p>
            <a:pPr eaLnBrk="1" hangingPunct="1"/>
            <a:endParaRPr lang="en-US" altLang="en-US" sz="2800" smtClean="0"/>
          </a:p>
          <a:p>
            <a:pPr eaLnBrk="1" hangingPunct="1"/>
            <a:endParaRPr lang="en-US" altLang="en-US" sz="2800" smtClean="0"/>
          </a:p>
          <a:p>
            <a:pPr eaLnBrk="1" hangingPunct="1"/>
            <a:endParaRPr lang="en-US" altLang="en-US" sz="2800" smtClean="0"/>
          </a:p>
          <a:p>
            <a:pPr eaLnBrk="1" hangingPunct="1"/>
            <a:endParaRPr lang="en-US" altLang="en-US" sz="2800" smtClean="0"/>
          </a:p>
          <a:p>
            <a:pPr eaLnBrk="1" hangingPunct="1"/>
            <a:endParaRPr lang="en-US" altLang="en-US" sz="2800" smtClean="0"/>
          </a:p>
          <a:p>
            <a:pPr eaLnBrk="1" hangingPunct="1"/>
            <a:endParaRPr lang="en-US" altLang="en-US" sz="2800" smtClean="0"/>
          </a:p>
          <a:p>
            <a:pPr eaLnBrk="1" hangingPunct="1"/>
            <a:endParaRPr lang="en-US" altLang="en-US" sz="2800" smtClean="0"/>
          </a:p>
          <a:p>
            <a:pPr eaLnBrk="1" hangingPunct="1"/>
            <a:endParaRPr lang="en-US" altLang="en-US" sz="2800" smtClean="0"/>
          </a:p>
          <a:p>
            <a:pPr eaLnBrk="1" hangingPunct="1"/>
            <a:r>
              <a:rPr lang="en-US" altLang="en-US" sz="2800" smtClean="0"/>
              <a:t>The distance from </a:t>
            </a:r>
            <a:r>
              <a:rPr lang="en-US" altLang="en-US" sz="2800" b="1" smtClean="0"/>
              <a:t>y</a:t>
            </a:r>
            <a:r>
              <a:rPr lang="en-US" altLang="en-US" sz="2800" smtClean="0"/>
              <a:t> to </a:t>
            </a:r>
            <a:r>
              <a:rPr lang="en-US" altLang="en-US" sz="2800" i="1" smtClean="0"/>
              <a:t>W</a:t>
            </a:r>
            <a:r>
              <a:rPr lang="en-US" altLang="en-US" sz="2800" smtClean="0"/>
              <a:t> is                     . </a:t>
            </a:r>
          </a:p>
        </p:txBody>
      </p:sp>
      <p:graphicFrame>
        <p:nvGraphicFramePr>
          <p:cNvPr id="778244" name="Object 4"/>
          <p:cNvGraphicFramePr>
            <a:graphicFrameLocks noChangeAspect="1"/>
          </p:cNvGraphicFramePr>
          <p:nvPr/>
        </p:nvGraphicFramePr>
        <p:xfrm>
          <a:off x="688975" y="1570038"/>
          <a:ext cx="7689850" cy="42529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04" name="Equation" r:id="rId3" imgW="8013700" imgH="4432300" progId="Equation.DSMT4">
                  <p:embed/>
                </p:oleObj>
              </mc:Choice>
              <mc:Fallback>
                <p:oleObj name="Equation" r:id="rId3" imgW="8013700" imgH="4432300" progId="Equation.DSMT4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8975" y="1570038"/>
                        <a:ext cx="7689850" cy="42529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78245" name="Object 5"/>
          <p:cNvGraphicFramePr>
            <a:graphicFrameLocks noChangeAspect="1"/>
          </p:cNvGraphicFramePr>
          <p:nvPr/>
        </p:nvGraphicFramePr>
        <p:xfrm>
          <a:off x="4953000" y="5715000"/>
          <a:ext cx="1816100" cy="50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05" name="Equation" r:id="rId5" imgW="1816100" imgH="508000" progId="Equation.DSMT4">
                  <p:embed/>
                </p:oleObj>
              </mc:Choice>
              <mc:Fallback>
                <p:oleObj name="Equation" r:id="rId5" imgW="1816100" imgH="508000" progId="Equation.DSMT4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53000" y="5715000"/>
                        <a:ext cx="1816100" cy="508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>
                <a:latin typeface="Arial" panose="020B0604020202020204" pitchFamily="34" charset="0"/>
              </a:rPr>
              <a:t>Slide 6.3- </a:t>
            </a:r>
            <a:fld id="{FA6BA2E5-B8EE-45C7-B5F5-4BFA9CB990D7}" type="slidenum">
              <a:rPr lang="en-US" altLang="en-US" sz="1200">
                <a:latin typeface="Arial" panose="020B0604020202020204" pitchFamily="34" charset="0"/>
              </a:rPr>
              <a:pPr algn="r"/>
              <a:t>17</a:t>
            </a:fld>
            <a:endParaRPr lang="en-CA" altLang="en-US" sz="1200">
              <a:latin typeface="Arial" panose="020B0604020202020204" pitchFamily="34" charset="0"/>
            </a:endParaRPr>
          </a:p>
        </p:txBody>
      </p:sp>
      <p:sp>
        <p:nvSpPr>
          <p:cNvPr id="21507" name="Footer Placeholder 4"/>
          <p:cNvSpPr>
            <a:spLocks noGrp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  <p:sp>
        <p:nvSpPr>
          <p:cNvPr id="2150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PROPERTIES OF ORTHOGONAL PROJECTIONS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79267" name="Rectangle 3"/>
              <p:cNvSpPr>
                <a:spLocks noGrp="1" noChangeArrowheads="1"/>
              </p:cNvSpPr>
              <p:nvPr>
                <p:ph type="body" idx="1"/>
              </p:nvPr>
            </p:nvSpPr>
            <p:spPr>
              <a:xfrm>
                <a:off x="457200" y="1371600"/>
                <a:ext cx="8534400" cy="5181600"/>
              </a:xfrm>
            </p:spPr>
            <p:txBody>
              <a:bodyPr/>
              <a:lstStyle/>
              <a:p>
                <a:pPr eaLnBrk="1" hangingPunct="1"/>
                <a:r>
                  <a:rPr lang="en-US" altLang="en-US" sz="2800" b="1" dirty="0" smtClean="0">
                    <a:solidFill>
                      <a:srgbClr val="077C97"/>
                    </a:solidFill>
                  </a:rPr>
                  <a:t>Theorem 10</a:t>
                </a:r>
                <a:r>
                  <a:rPr lang="en-US" altLang="en-US" sz="2800" b="1" dirty="0" smtClean="0"/>
                  <a:t>:</a:t>
                </a:r>
                <a:r>
                  <a:rPr lang="en-US" altLang="en-US" sz="2800" dirty="0" smtClean="0"/>
                  <a:t> If {</a:t>
                </a:r>
                <a:r>
                  <a:rPr lang="en-US" altLang="en-US" sz="2800" b="1" dirty="0" smtClean="0"/>
                  <a:t>u</a:t>
                </a:r>
                <a:r>
                  <a:rPr lang="en-US" altLang="en-US" sz="2800" baseline="-25000" dirty="0" smtClean="0"/>
                  <a:t>1</a:t>
                </a:r>
                <a:r>
                  <a:rPr lang="en-US" altLang="en-US" sz="2800" dirty="0" smtClean="0"/>
                  <a:t>,…,</a:t>
                </a:r>
                <a:r>
                  <a:rPr lang="en-US" altLang="en-US" sz="2800" b="1" dirty="0" smtClean="0"/>
                  <a:t>u</a:t>
                </a:r>
                <a:r>
                  <a:rPr lang="en-US" altLang="en-US" sz="2800" i="1" baseline="-25000" dirty="0" smtClean="0"/>
                  <a:t>p</a:t>
                </a:r>
                <a:r>
                  <a:rPr lang="en-US" altLang="en-US" sz="2800" dirty="0" smtClean="0"/>
                  <a:t>} is an orthogonal basis for a subspace </a:t>
                </a:r>
                <a:r>
                  <a:rPr lang="en-US" altLang="en-US" sz="2800" i="1" dirty="0" smtClean="0"/>
                  <a:t>W</a:t>
                </a:r>
                <a:r>
                  <a:rPr lang="en-US" altLang="en-US" sz="2800" dirty="0" smtClean="0"/>
                  <a:t> of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en-US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en-US" sz="2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ℝ</m:t>
                        </m:r>
                      </m:e>
                      <m:sup>
                        <m:r>
                          <a:rPr lang="en-US" altLang="en-US" sz="2800" i="1">
                            <a:latin typeface="Cambria Math" panose="02040503050406030204" pitchFamily="18" charset="0"/>
                          </a:rPr>
                          <m:t>𝑛</m:t>
                        </m:r>
                      </m:sup>
                    </m:sSup>
                  </m:oMath>
                </a14:m>
                <a:r>
                  <a:rPr lang="en-US" altLang="en-US" sz="2800" dirty="0" smtClean="0"/>
                  <a:t>, then</a:t>
                </a:r>
              </a:p>
              <a:p>
                <a:pPr marL="0" indent="0" eaLnBrk="1" hangingPunct="1">
                  <a:buNone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en-US" sz="28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en-US" sz="2800" b="0" i="1" smtClean="0">
                            <a:latin typeface="Cambria Math" panose="02040503050406030204" pitchFamily="18" charset="0"/>
                          </a:rPr>
                          <m:t>𝑝𝑟𝑜𝑗</m:t>
                        </m:r>
                      </m:e>
                      <m:sub>
                        <m:r>
                          <a:rPr lang="en-US" altLang="en-US" sz="2800" b="0" i="1" smtClean="0">
                            <a:latin typeface="Cambria Math" panose="02040503050406030204" pitchFamily="18" charset="0"/>
                          </a:rPr>
                          <m:t>𝑊</m:t>
                        </m:r>
                      </m:sub>
                    </m:sSub>
                    <m:r>
                      <a:rPr lang="en-US" altLang="en-US" sz="2800" b="0" i="1" smtClean="0">
                        <a:latin typeface="Cambria Math" panose="02040503050406030204" pitchFamily="18" charset="0"/>
                      </a:rPr>
                      <m:t>𝑦</m:t>
                    </m:r>
                    <m:r>
                      <a:rPr lang="en-US" altLang="en-US" sz="2800" b="0" i="1" smtClean="0">
                        <a:latin typeface="Cambria Math" panose="02040503050406030204" pitchFamily="18" charset="0"/>
                      </a:rPr>
                      <m:t>=</m:t>
                    </m:r>
                    <m:d>
                      <m:dPr>
                        <m:ctrlPr>
                          <a:rPr lang="en-US" altLang="en-US" sz="28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altLang="en-US" sz="2800" b="0" i="1" smtClean="0">
                            <a:latin typeface="Cambria Math" panose="02040503050406030204" pitchFamily="18" charset="0"/>
                          </a:rPr>
                          <m:t>𝑦</m:t>
                        </m:r>
                        <m:r>
                          <a:rPr lang="en-US" altLang="en-US" sz="2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∙</m:t>
                        </m:r>
                        <m:sSub>
                          <m:sSubPr>
                            <m:ctrlPr>
                              <a:rPr lang="en-US" altLang="en-US" sz="28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en-US" sz="28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𝑢</m:t>
                            </m:r>
                          </m:e>
                          <m:sub>
                            <m:r>
                              <a:rPr lang="en-US" altLang="en-US" sz="28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</m:e>
                    </m:d>
                    <m:sSub>
                      <m:sSubPr>
                        <m:ctrlPr>
                          <a:rPr lang="en-US" altLang="en-US" sz="2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en-US" sz="2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𝑢</m:t>
                        </m:r>
                      </m:e>
                      <m:sub>
                        <m:r>
                          <a:rPr lang="en-US" altLang="en-US" sz="2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en-US" altLang="en-US" sz="28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+</m:t>
                    </m:r>
                    <m:d>
                      <m:dPr>
                        <m:ctrlPr>
                          <a:rPr lang="en-US" altLang="en-US" sz="28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altLang="en-US" sz="2800" i="1">
                            <a:latin typeface="Cambria Math" panose="02040503050406030204" pitchFamily="18" charset="0"/>
                          </a:rPr>
                          <m:t>𝑦</m:t>
                        </m:r>
                        <m:r>
                          <a:rPr lang="en-US" altLang="en-US" sz="2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∙</m:t>
                        </m:r>
                        <m:sSub>
                          <m:sSubPr>
                            <m:ctrlPr>
                              <a:rPr lang="en-US" altLang="en-US" sz="28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en-US" sz="28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𝑢</m:t>
                            </m:r>
                          </m:e>
                          <m:sub>
                            <m:r>
                              <a:rPr lang="en-US" altLang="en-US" sz="28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</m:e>
                    </m:d>
                    <m:sSub>
                      <m:sSubPr>
                        <m:ctrlPr>
                          <a:rPr lang="en-US" altLang="en-US" sz="2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en-US" sz="2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𝑢</m:t>
                        </m:r>
                      </m:e>
                      <m:sub>
                        <m:r>
                          <a:rPr lang="en-US" altLang="en-US" sz="2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en-US" altLang="en-US" sz="28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+…+</m:t>
                    </m:r>
                    <m:d>
                      <m:dPr>
                        <m:ctrlPr>
                          <a:rPr lang="en-US" altLang="en-US" sz="28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altLang="en-US" sz="2800" i="1">
                            <a:latin typeface="Cambria Math" panose="02040503050406030204" pitchFamily="18" charset="0"/>
                          </a:rPr>
                          <m:t>𝑦</m:t>
                        </m:r>
                        <m:r>
                          <a:rPr lang="en-US" altLang="en-US" sz="2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∙</m:t>
                        </m:r>
                        <m:sSub>
                          <m:sSubPr>
                            <m:ctrlPr>
                              <a:rPr lang="en-US" altLang="en-US" sz="28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en-US" sz="28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𝑢</m:t>
                            </m:r>
                          </m:e>
                          <m:sub>
                            <m:r>
                              <a:rPr lang="en-US" altLang="en-US" sz="28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𝑝</m:t>
                            </m:r>
                          </m:sub>
                        </m:sSub>
                      </m:e>
                    </m:d>
                    <m:sSub>
                      <m:sSubPr>
                        <m:ctrlPr>
                          <a:rPr lang="en-US" altLang="en-US" sz="2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en-US" sz="2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𝑢</m:t>
                        </m:r>
                      </m:e>
                      <m:sub>
                        <m:r>
                          <a:rPr lang="en-US" altLang="en-US" sz="2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𝑝</m:t>
                        </m:r>
                      </m:sub>
                    </m:sSub>
                    <m:r>
                      <a:rPr lang="en-US" altLang="en-US" sz="2800" b="0" i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altLang="en-US" sz="2800" dirty="0" smtClean="0"/>
                  <a:t> (</a:t>
                </a:r>
                <a:r>
                  <a:rPr lang="en-US" altLang="en-US" sz="2800" dirty="0" smtClean="0"/>
                  <a:t>4)</a:t>
                </a:r>
              </a:p>
              <a:p>
                <a:pPr eaLnBrk="1" hangingPunct="1">
                  <a:buFont typeface="Wingdings" panose="05000000000000000000" pitchFamily="2" charset="2"/>
                  <a:buNone/>
                </a:pPr>
                <a:r>
                  <a:rPr lang="en-US" altLang="en-US" sz="2800" dirty="0" smtClean="0"/>
                  <a:t>	</a:t>
                </a:r>
              </a:p>
              <a:p>
                <a:pPr eaLnBrk="1" hangingPunct="1">
                  <a:buFont typeface="Wingdings" panose="05000000000000000000" pitchFamily="2" charset="2"/>
                  <a:buNone/>
                </a:pPr>
                <a:r>
                  <a:rPr lang="en-US" altLang="en-US" sz="2800" dirty="0" smtClean="0"/>
                  <a:t>	If                                           , then</a:t>
                </a:r>
              </a:p>
              <a:p>
                <a:pPr eaLnBrk="1" hangingPunct="1">
                  <a:buFont typeface="Wingdings" panose="05000000000000000000" pitchFamily="2" charset="2"/>
                  <a:buNone/>
                </a:pPr>
                <a:r>
                  <a:rPr lang="en-US" altLang="en-US" sz="2800" dirty="0" smtClean="0"/>
                  <a:t>                                                              </a:t>
                </a:r>
              </a:p>
              <a:p>
                <a:pPr eaLnBrk="1" hangingPunct="1">
                  <a:buNone/>
                </a:pPr>
                <a:r>
                  <a:rPr lang="en-US" altLang="en-US" sz="2800" dirty="0" smtClean="0"/>
                  <a:t>                                                       </a:t>
                </a:r>
                <a:r>
                  <a:rPr lang="en-US" altLang="en-US" sz="2800" dirty="0" smtClean="0"/>
                  <a:t>for </a:t>
                </a:r>
                <a:r>
                  <a:rPr lang="en-US" altLang="en-US" sz="2800" dirty="0" smtClean="0"/>
                  <a:t>all </a:t>
                </a:r>
                <a:r>
                  <a:rPr lang="en-US" altLang="en-US" sz="2800" b="1" dirty="0" smtClean="0"/>
                  <a:t>y</a:t>
                </a:r>
                <a:r>
                  <a:rPr lang="en-US" altLang="en-US" sz="2800" dirty="0" smtClean="0"/>
                  <a:t> </a:t>
                </a:r>
                <a:r>
                  <a:rPr lang="en-US" altLang="en-US" sz="2800" dirty="0" smtClean="0"/>
                  <a:t>in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en-US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en-US" sz="2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ℝ</m:t>
                        </m:r>
                      </m:e>
                      <m:sup>
                        <m:r>
                          <a:rPr lang="en-US" altLang="en-US" sz="2800" i="1">
                            <a:latin typeface="Cambria Math" panose="02040503050406030204" pitchFamily="18" charset="0"/>
                          </a:rPr>
                          <m:t>𝑛</m:t>
                        </m:r>
                      </m:sup>
                    </m:sSup>
                  </m:oMath>
                </a14:m>
                <a:r>
                  <a:rPr lang="en-US" altLang="en-US" sz="2800" dirty="0" smtClean="0"/>
                  <a:t>          (</a:t>
                </a:r>
                <a:r>
                  <a:rPr lang="en-US" altLang="en-US" sz="2800" dirty="0" smtClean="0"/>
                  <a:t>5)</a:t>
                </a:r>
              </a:p>
              <a:p>
                <a:pPr eaLnBrk="1" hangingPunct="1">
                  <a:buFont typeface="Wingdings" panose="05000000000000000000" pitchFamily="2" charset="2"/>
                  <a:buNone/>
                </a:pPr>
                <a:endParaRPr lang="en-US" altLang="en-US" sz="2800" dirty="0" smtClean="0"/>
              </a:p>
              <a:p>
                <a:pPr eaLnBrk="1" hangingPunct="1"/>
                <a:r>
                  <a:rPr lang="en-US" altLang="en-US" sz="2800" b="1" dirty="0" smtClean="0"/>
                  <a:t>Proof:</a:t>
                </a:r>
                <a:r>
                  <a:rPr lang="en-US" altLang="en-US" sz="2800" dirty="0" smtClean="0"/>
                  <a:t> Formula (4)  follows immediately from (2) in Theorem 8.</a:t>
                </a:r>
              </a:p>
            </p:txBody>
          </p:sp>
        </mc:Choice>
        <mc:Fallback>
          <p:sp>
            <p:nvSpPr>
              <p:cNvPr id="779267" name="Rectangle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457200" y="1371600"/>
                <a:ext cx="8534400" cy="5181600"/>
              </a:xfrm>
              <a:blipFill rotWithShape="0">
                <a:blip r:embed="rId3"/>
                <a:stretch>
                  <a:fillRect l="-1214" t="-1176" r="-643" b="-47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779270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13887365"/>
              </p:ext>
            </p:extLst>
          </p:nvPr>
        </p:nvGraphicFramePr>
        <p:xfrm>
          <a:off x="1219200" y="3403600"/>
          <a:ext cx="3721100" cy="635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39" name="Equation" r:id="rId4" imgW="3721100" imgH="635000" progId="Equation.DSMT4">
                  <p:embed/>
                </p:oleObj>
              </mc:Choice>
              <mc:Fallback>
                <p:oleObj name="Equation" r:id="rId4" imgW="3721100" imgH="635000" progId="Equation.DSMT4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19200" y="3403600"/>
                        <a:ext cx="3721100" cy="635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79272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27982700"/>
              </p:ext>
            </p:extLst>
          </p:nvPr>
        </p:nvGraphicFramePr>
        <p:xfrm>
          <a:off x="2743200" y="4381500"/>
          <a:ext cx="2476500" cy="50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40" name="Equation" r:id="rId6" imgW="2476500" imgH="508000" progId="Equation.DSMT4">
                  <p:embed/>
                </p:oleObj>
              </mc:Choice>
              <mc:Fallback>
                <p:oleObj name="Equation" r:id="rId6" imgW="2476500" imgH="508000" progId="Equation.DSMT4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43200" y="4381500"/>
                        <a:ext cx="2476500" cy="508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>
                <a:latin typeface="Arial" panose="020B0604020202020204" pitchFamily="34" charset="0"/>
              </a:rPr>
              <a:t>Slide 6.3- </a:t>
            </a:r>
            <a:fld id="{26078551-F58E-4FF0-9A68-D7D1CE3CA65C}" type="slidenum">
              <a:rPr lang="en-US" altLang="en-US" sz="1200">
                <a:latin typeface="Arial" panose="020B0604020202020204" pitchFamily="34" charset="0"/>
              </a:rPr>
              <a:pPr algn="r"/>
              <a:t>18</a:t>
            </a:fld>
            <a:endParaRPr lang="en-CA" altLang="en-US" sz="1200">
              <a:latin typeface="Arial" panose="020B0604020202020204" pitchFamily="34" charset="0"/>
            </a:endParaRPr>
          </a:p>
        </p:txBody>
      </p:sp>
      <p:sp>
        <p:nvSpPr>
          <p:cNvPr id="22531" name="Footer Placeholder 4"/>
          <p:cNvSpPr>
            <a:spLocks noGrp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  <p:sp>
        <p:nvSpPr>
          <p:cNvPr id="2253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PROPERTIES OF ORTHOGONAL PROJECTIONS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80291" name="Rectangle 3"/>
              <p:cNvSpPr>
                <a:spLocks noGrp="1" noChangeArrowheads="1"/>
              </p:cNvSpPr>
              <p:nvPr>
                <p:ph type="body" idx="1"/>
              </p:nvPr>
            </p:nvSpPr>
            <p:spPr>
              <a:xfrm>
                <a:off x="152400" y="1447800"/>
                <a:ext cx="8839200" cy="4572000"/>
              </a:xfrm>
            </p:spPr>
            <p:txBody>
              <a:bodyPr/>
              <a:lstStyle/>
              <a:p>
                <a:pPr eaLnBrk="1" hangingPunct="1"/>
                <a:r>
                  <a:rPr lang="en-US" altLang="en-US" sz="2800" dirty="0" smtClean="0"/>
                  <a:t>Also, (4) shows that </a:t>
                </a:r>
                <a:r>
                  <a:rPr lang="en-US" altLang="en-US" sz="2800" dirty="0" err="1" smtClean="0"/>
                  <a:t>proj</a:t>
                </a:r>
                <a:r>
                  <a:rPr lang="en-US" altLang="en-US" sz="2800" i="1" baseline="-25000" dirty="0" err="1" smtClean="0"/>
                  <a:t>W</a:t>
                </a:r>
                <a:r>
                  <a:rPr lang="en-US" altLang="en-US" sz="2800" b="1" dirty="0" err="1" smtClean="0"/>
                  <a:t>y</a:t>
                </a:r>
                <a:r>
                  <a:rPr lang="en-US" altLang="en-US" sz="2800" dirty="0" smtClean="0"/>
                  <a:t> is a linear combination of the columns of </a:t>
                </a:r>
                <a:r>
                  <a:rPr lang="en-US" altLang="en-US" sz="2800" i="1" dirty="0" smtClean="0"/>
                  <a:t>U</a:t>
                </a:r>
                <a:r>
                  <a:rPr lang="en-US" altLang="en-US" sz="2800" dirty="0" smtClean="0"/>
                  <a:t> using the </a:t>
                </a:r>
                <a:r>
                  <a:rPr lang="en-US" altLang="en-US" sz="2800" dirty="0" smtClean="0"/>
                  <a:t>weights</a:t>
                </a:r>
                <a14:m>
                  <m:oMath xmlns:m="http://schemas.openxmlformats.org/officeDocument/2006/math">
                    <m:r>
                      <a:rPr lang="en-US" altLang="en-US" sz="2800" b="0" i="0" smtClean="0"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altLang="en-US" sz="2800" b="0" i="1" smtClean="0">
                        <a:latin typeface="Cambria Math" panose="02040503050406030204" pitchFamily="18" charset="0"/>
                      </a:rPr>
                      <m:t>𝑦</m:t>
                    </m:r>
                    <m:r>
                      <a:rPr lang="en-US" altLang="en-US" sz="28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∙</m:t>
                    </m:r>
                    <m:sSub>
                      <m:sSubPr>
                        <m:ctrlPr>
                          <a:rPr lang="en-US" altLang="en-US" sz="2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en-US" sz="2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𝑢</m:t>
                        </m:r>
                      </m:e>
                      <m:sub>
                        <m:r>
                          <a:rPr lang="en-US" altLang="en-US" sz="2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en-US" altLang="en-US" sz="28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,</m:t>
                    </m:r>
                  </m:oMath>
                </a14:m>
                <a:r>
                  <a:rPr lang="en-US" altLang="en-US" sz="2800" dirty="0"/>
                  <a:t> </a:t>
                </a:r>
                <a14:m>
                  <m:oMath xmlns:m="http://schemas.openxmlformats.org/officeDocument/2006/math">
                    <m:r>
                      <a:rPr lang="en-US" altLang="en-US" sz="2800" i="1">
                        <a:latin typeface="Cambria Math" panose="02040503050406030204" pitchFamily="18" charset="0"/>
                      </a:rPr>
                      <m:t>𝑦</m:t>
                    </m:r>
                    <m:r>
                      <a:rPr lang="en-US" altLang="en-US" sz="28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∙</m:t>
                    </m:r>
                    <m:sSub>
                      <m:sSubPr>
                        <m:ctrlPr>
                          <a:rPr lang="en-US" altLang="en-US" sz="2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en-US" sz="2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𝑢</m:t>
                        </m:r>
                      </m:e>
                      <m:sub>
                        <m:r>
                          <a:rPr lang="en-US" altLang="en-US" sz="2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en-US" altLang="en-US" sz="28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,…</m:t>
                    </m:r>
                    <m:r>
                      <a:rPr lang="en-US" altLang="en-US" sz="2800" i="1">
                        <a:latin typeface="Cambria Math" panose="02040503050406030204" pitchFamily="18" charset="0"/>
                      </a:rPr>
                      <m:t>𝑦</m:t>
                    </m:r>
                    <m:r>
                      <a:rPr lang="en-US" altLang="en-US" sz="28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∙</m:t>
                    </m:r>
                    <m:sSub>
                      <m:sSubPr>
                        <m:ctrlPr>
                          <a:rPr lang="en-US" altLang="en-US" sz="2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en-US" sz="2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𝑢</m:t>
                        </m:r>
                      </m:e>
                      <m:sub>
                        <m:r>
                          <a:rPr lang="en-US" altLang="en-US" sz="2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𝑝</m:t>
                        </m:r>
                      </m:sub>
                    </m:sSub>
                  </m:oMath>
                </a14:m>
                <a:r>
                  <a:rPr lang="en-US" altLang="en-US" sz="2800" dirty="0" smtClean="0"/>
                  <a:t>.</a:t>
                </a:r>
                <a:endParaRPr lang="en-US" altLang="en-US" sz="2800" dirty="0" smtClean="0"/>
              </a:p>
              <a:p>
                <a:pPr eaLnBrk="1" hangingPunct="1">
                  <a:buFont typeface="Wingdings" panose="05000000000000000000" pitchFamily="2" charset="2"/>
                  <a:buNone/>
                </a:pPr>
                <a:endParaRPr lang="en-US" altLang="en-US" sz="2800" dirty="0" smtClean="0"/>
              </a:p>
              <a:p>
                <a:pPr eaLnBrk="1" hangingPunct="1"/>
                <a:r>
                  <a:rPr lang="en-US" altLang="en-US" sz="2800" dirty="0" smtClean="0"/>
                  <a:t>The weights can be written as                              , showing that they are the entries in </a:t>
                </a:r>
                <a:r>
                  <a:rPr lang="en-US" altLang="en-US" sz="2800" i="1" dirty="0" err="1" smtClean="0"/>
                  <a:t>U</a:t>
                </a:r>
                <a:r>
                  <a:rPr lang="en-US" altLang="en-US" sz="2800" i="1" baseline="30000" dirty="0" err="1" smtClean="0"/>
                  <a:t>T</a:t>
                </a:r>
                <a:r>
                  <a:rPr lang="en-US" altLang="en-US" sz="2800" b="1" dirty="0" err="1" smtClean="0"/>
                  <a:t>y</a:t>
                </a:r>
                <a:r>
                  <a:rPr lang="en-US" altLang="en-US" sz="2800" dirty="0" smtClean="0"/>
                  <a:t> and justifying (5).</a:t>
                </a:r>
              </a:p>
            </p:txBody>
          </p:sp>
        </mc:Choice>
        <mc:Fallback>
          <p:sp>
            <p:nvSpPr>
              <p:cNvPr id="780291" name="Rectangle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152400" y="1447800"/>
                <a:ext cx="8839200" cy="4572000"/>
              </a:xfrm>
              <a:blipFill rotWithShape="0">
                <a:blip r:embed="rId3"/>
                <a:stretch>
                  <a:fillRect l="-1172" t="-1467" r="-2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780294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61993306"/>
              </p:ext>
            </p:extLst>
          </p:nvPr>
        </p:nvGraphicFramePr>
        <p:xfrm>
          <a:off x="4914900" y="2959100"/>
          <a:ext cx="2628900" cy="546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50" name="Equation" r:id="rId4" imgW="2628900" imgH="546100" progId="Equation.DSMT4">
                  <p:embed/>
                </p:oleObj>
              </mc:Choice>
              <mc:Fallback>
                <p:oleObj name="Equation" r:id="rId4" imgW="2628900" imgH="546100" progId="Equation.DSMT4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14900" y="2959100"/>
                        <a:ext cx="2628900" cy="546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>
                <a:latin typeface="Arial" panose="020B0604020202020204" pitchFamily="34" charset="0"/>
              </a:rPr>
              <a:t>Slide 6.3- </a:t>
            </a:r>
            <a:fld id="{D99698D6-F321-4AC1-BD5C-7A0E5106E4C3}" type="slidenum">
              <a:rPr lang="en-US" altLang="en-US" sz="1200">
                <a:latin typeface="Arial" panose="020B0604020202020204" pitchFamily="34" charset="0"/>
              </a:rPr>
              <a:pPr algn="r"/>
              <a:t>2</a:t>
            </a:fld>
            <a:endParaRPr lang="en-CA" altLang="en-US" sz="1200">
              <a:latin typeface="Arial" panose="020B0604020202020204" pitchFamily="34" charset="0"/>
            </a:endParaRPr>
          </a:p>
        </p:txBody>
      </p:sp>
      <p:sp>
        <p:nvSpPr>
          <p:cNvPr id="6147" name="Footer Placeholder 4"/>
          <p:cNvSpPr>
            <a:spLocks noGrp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  <p:sp>
        <p:nvSpPr>
          <p:cNvPr id="614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ORTHOGONAL PROJECTIONS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62883" name="Rectangle 3"/>
              <p:cNvSpPr>
                <a:spLocks noGrp="1" noChangeArrowheads="1"/>
              </p:cNvSpPr>
              <p:nvPr>
                <p:ph type="body" idx="1"/>
              </p:nvPr>
            </p:nvSpPr>
            <p:spPr>
              <a:xfrm>
                <a:off x="457200" y="1219200"/>
                <a:ext cx="8229600" cy="5334000"/>
              </a:xfrm>
            </p:spPr>
            <p:txBody>
              <a:bodyPr/>
              <a:lstStyle/>
              <a:p>
                <a:pPr eaLnBrk="1" hangingPunct="1"/>
                <a:r>
                  <a:rPr lang="en-US" altLang="en-US" sz="2800" dirty="0" smtClean="0">
                    <a:cs typeface="Times New Roman" panose="02020603050405020304" pitchFamily="18" charset="0"/>
                  </a:rPr>
                  <a:t>The orthogonal projection of a point in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en-US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en-US" sz="2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ℝ</m:t>
                        </m:r>
                      </m:e>
                      <m:sup>
                        <m:r>
                          <a:rPr lang="en-US" altLang="en-US" sz="2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altLang="en-US" sz="2800" dirty="0" smtClean="0">
                    <a:cs typeface="Times New Roman" panose="02020603050405020304" pitchFamily="18" charset="0"/>
                  </a:rPr>
                  <a:t> </a:t>
                </a:r>
                <a:r>
                  <a:rPr lang="en-US" altLang="en-US" sz="2800" dirty="0" smtClean="0">
                    <a:cs typeface="Times New Roman" panose="02020603050405020304" pitchFamily="18" charset="0"/>
                  </a:rPr>
                  <a:t>onto </a:t>
                </a:r>
                <a:r>
                  <a:rPr lang="en-US" altLang="en-US" sz="2800" dirty="0" smtClean="0">
                    <a:cs typeface="Times New Roman" panose="02020603050405020304" pitchFamily="18" charset="0"/>
                  </a:rPr>
                  <a:t>a line through the origin has an important analogue </a:t>
                </a:r>
                <a:r>
                  <a:rPr lang="en-US" altLang="en-US" sz="2800" dirty="0" smtClean="0">
                    <a:cs typeface="Times New Roman" panose="02020603050405020304" pitchFamily="18" charset="0"/>
                  </a:rPr>
                  <a:t>in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en-US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en-US" sz="2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ℝ</m:t>
                        </m:r>
                      </m:e>
                      <m:sup>
                        <m:r>
                          <a:rPr lang="en-US" altLang="en-US" sz="2800" i="1">
                            <a:latin typeface="Cambria Math" panose="02040503050406030204" pitchFamily="18" charset="0"/>
                          </a:rPr>
                          <m:t>𝑛</m:t>
                        </m:r>
                      </m:sup>
                    </m:sSup>
                  </m:oMath>
                </a14:m>
                <a:r>
                  <a:rPr lang="en-US" altLang="en-US" sz="2800" dirty="0" smtClean="0">
                    <a:cs typeface="Times New Roman" panose="02020603050405020304" pitchFamily="18" charset="0"/>
                  </a:rPr>
                  <a:t>.</a:t>
                </a:r>
                <a:endParaRPr lang="en-US" altLang="en-US" sz="2800" dirty="0" smtClean="0">
                  <a:cs typeface="Times New Roman" panose="02020603050405020304" pitchFamily="18" charset="0"/>
                </a:endParaRPr>
              </a:p>
              <a:p>
                <a:pPr eaLnBrk="1" hangingPunct="1"/>
                <a:endParaRPr lang="en-US" altLang="en-US" sz="2800" dirty="0" smtClean="0">
                  <a:cs typeface="Times New Roman" panose="02020603050405020304" pitchFamily="18" charset="0"/>
                </a:endParaRPr>
              </a:p>
              <a:p>
                <a:pPr eaLnBrk="1" hangingPunct="1"/>
                <a:r>
                  <a:rPr lang="en-US" altLang="en-US" sz="2800" dirty="0" smtClean="0">
                    <a:cs typeface="Times New Roman" panose="02020603050405020304" pitchFamily="18" charset="0"/>
                  </a:rPr>
                  <a:t>Given a vector </a:t>
                </a:r>
                <a:r>
                  <a:rPr lang="en-US" altLang="en-US" sz="2800" b="1" dirty="0" smtClean="0">
                    <a:cs typeface="Times New Roman" panose="02020603050405020304" pitchFamily="18" charset="0"/>
                  </a:rPr>
                  <a:t>y</a:t>
                </a:r>
                <a:r>
                  <a:rPr lang="en-US" altLang="en-US" sz="2800" dirty="0" smtClean="0">
                    <a:cs typeface="Times New Roman" panose="02020603050405020304" pitchFamily="18" charset="0"/>
                  </a:rPr>
                  <a:t> and a subspace </a:t>
                </a:r>
                <a:r>
                  <a:rPr lang="en-US" altLang="en-US" sz="2800" i="1" dirty="0" smtClean="0">
                    <a:cs typeface="Times New Roman" panose="02020603050405020304" pitchFamily="18" charset="0"/>
                  </a:rPr>
                  <a:t>W</a:t>
                </a:r>
                <a:r>
                  <a:rPr lang="en-US" altLang="en-US" sz="2800" dirty="0" smtClean="0">
                    <a:cs typeface="Times New Roman" panose="02020603050405020304" pitchFamily="18" charset="0"/>
                  </a:rPr>
                  <a:t> in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en-US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en-US" sz="2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ℝ</m:t>
                        </m:r>
                      </m:e>
                      <m:sup>
                        <m:r>
                          <a:rPr lang="en-US" altLang="en-US" sz="2800" i="1">
                            <a:latin typeface="Cambria Math" panose="02040503050406030204" pitchFamily="18" charset="0"/>
                          </a:rPr>
                          <m:t>𝑛</m:t>
                        </m:r>
                      </m:sup>
                    </m:sSup>
                  </m:oMath>
                </a14:m>
                <a:r>
                  <a:rPr lang="en-US" altLang="en-US" sz="2800" dirty="0" smtClean="0">
                    <a:cs typeface="Times New Roman" panose="02020603050405020304" pitchFamily="18" charset="0"/>
                  </a:rPr>
                  <a:t>, </a:t>
                </a:r>
                <a:r>
                  <a:rPr lang="en-US" altLang="en-US" sz="2800" dirty="0" smtClean="0">
                    <a:cs typeface="Times New Roman" panose="02020603050405020304" pitchFamily="18" charset="0"/>
                  </a:rPr>
                  <a:t>there is a vector    in </a:t>
                </a:r>
                <a:r>
                  <a:rPr lang="en-US" altLang="en-US" sz="2800" i="1" dirty="0" smtClean="0">
                    <a:cs typeface="Times New Roman" panose="02020603050405020304" pitchFamily="18" charset="0"/>
                  </a:rPr>
                  <a:t>W</a:t>
                </a:r>
                <a:r>
                  <a:rPr lang="en-US" altLang="en-US" sz="2800" dirty="0" smtClean="0">
                    <a:cs typeface="Times New Roman" panose="02020603050405020304" pitchFamily="18" charset="0"/>
                  </a:rPr>
                  <a:t> such that (1)    is the unique vector in </a:t>
                </a:r>
                <a:r>
                  <a:rPr lang="en-US" altLang="en-US" sz="2800" i="1" dirty="0" smtClean="0">
                    <a:cs typeface="Times New Roman" panose="02020603050405020304" pitchFamily="18" charset="0"/>
                  </a:rPr>
                  <a:t>W</a:t>
                </a:r>
                <a:r>
                  <a:rPr lang="en-US" altLang="en-US" sz="2800" dirty="0" smtClean="0">
                    <a:cs typeface="Times New Roman" panose="02020603050405020304" pitchFamily="18" charset="0"/>
                  </a:rPr>
                  <a:t> for which            is orthogonal to </a:t>
                </a:r>
                <a:r>
                  <a:rPr lang="en-US" altLang="en-US" sz="2800" i="1" dirty="0" smtClean="0">
                    <a:cs typeface="Times New Roman" panose="02020603050405020304" pitchFamily="18" charset="0"/>
                  </a:rPr>
                  <a:t>W</a:t>
                </a:r>
                <a:r>
                  <a:rPr lang="en-US" altLang="en-US" sz="2800" dirty="0" smtClean="0">
                    <a:cs typeface="Times New Roman" panose="02020603050405020304" pitchFamily="18" charset="0"/>
                  </a:rPr>
                  <a:t>, and (2)    is the unique vector in </a:t>
                </a:r>
                <a:r>
                  <a:rPr lang="en-US" altLang="en-US" sz="2800" i="1" dirty="0" smtClean="0">
                    <a:cs typeface="Times New Roman" panose="02020603050405020304" pitchFamily="18" charset="0"/>
                  </a:rPr>
                  <a:t>W</a:t>
                </a:r>
                <a:r>
                  <a:rPr lang="en-US" altLang="en-US" sz="2800" dirty="0" smtClean="0">
                    <a:cs typeface="Times New Roman" panose="02020603050405020304" pitchFamily="18" charset="0"/>
                  </a:rPr>
                  <a:t> closest to </a:t>
                </a:r>
                <a:r>
                  <a:rPr lang="en-US" altLang="en-US" sz="2800" b="1" dirty="0" smtClean="0">
                    <a:cs typeface="Times New Roman" panose="02020603050405020304" pitchFamily="18" charset="0"/>
                  </a:rPr>
                  <a:t>y</a:t>
                </a:r>
                <a:r>
                  <a:rPr lang="en-US" altLang="en-US" sz="2800" dirty="0" smtClean="0">
                    <a:cs typeface="Times New Roman" panose="02020603050405020304" pitchFamily="18" charset="0"/>
                  </a:rPr>
                  <a:t>. See the following figure.</a:t>
                </a:r>
              </a:p>
            </p:txBody>
          </p:sp>
        </mc:Choice>
        <mc:Fallback>
          <p:sp>
            <p:nvSpPr>
              <p:cNvPr id="762883" name="Rectangle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457200" y="1219200"/>
                <a:ext cx="8229600" cy="5334000"/>
              </a:xfrm>
              <a:blipFill rotWithShape="0">
                <a:blip r:embed="rId3"/>
                <a:stretch>
                  <a:fillRect l="-1259" t="-1143" r="-170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762895" name="Object 15"/>
          <p:cNvGraphicFramePr>
            <a:graphicFrameLocks noChangeAspect="1"/>
          </p:cNvGraphicFramePr>
          <p:nvPr/>
        </p:nvGraphicFramePr>
        <p:xfrm>
          <a:off x="1816100" y="3149600"/>
          <a:ext cx="254000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93" name="Equation" r:id="rId4" imgW="253780" imgH="444114" progId="Equation.DSMT4">
                  <p:embed/>
                </p:oleObj>
              </mc:Choice>
              <mc:Fallback>
                <p:oleObj name="Equation" r:id="rId4" imgW="253780" imgH="444114" progId="Equation.DSMT4">
                  <p:embed/>
                  <p:pic>
                    <p:nvPicPr>
                      <p:cNvPr id="0" name="Object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16100" y="3149600"/>
                        <a:ext cx="254000" cy="444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62896" name="Object 16"/>
          <p:cNvGraphicFramePr>
            <a:graphicFrameLocks noChangeAspect="1"/>
          </p:cNvGraphicFramePr>
          <p:nvPr/>
        </p:nvGraphicFramePr>
        <p:xfrm>
          <a:off x="4686300" y="3162300"/>
          <a:ext cx="254000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94" name="Equation" r:id="rId6" imgW="253780" imgH="444114" progId="Equation.DSMT4">
                  <p:embed/>
                </p:oleObj>
              </mc:Choice>
              <mc:Fallback>
                <p:oleObj name="Equation" r:id="rId6" imgW="253780" imgH="444114" progId="Equation.DSMT4">
                  <p:embed/>
                  <p:pic>
                    <p:nvPicPr>
                      <p:cNvPr id="0" name="Object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86300" y="3162300"/>
                        <a:ext cx="254000" cy="444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62897" name="Object 17"/>
          <p:cNvGraphicFramePr>
            <a:graphicFrameLocks noChangeAspect="1"/>
          </p:cNvGraphicFramePr>
          <p:nvPr/>
        </p:nvGraphicFramePr>
        <p:xfrm>
          <a:off x="2362200" y="3594100"/>
          <a:ext cx="838200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95" name="Equation" r:id="rId8" imgW="837836" imgH="444307" progId="Equation.DSMT4">
                  <p:embed/>
                </p:oleObj>
              </mc:Choice>
              <mc:Fallback>
                <p:oleObj name="Equation" r:id="rId8" imgW="837836" imgH="444307" progId="Equation.DSMT4">
                  <p:embed/>
                  <p:pic>
                    <p:nvPicPr>
                      <p:cNvPr id="0" name="Object 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62200" y="3594100"/>
                        <a:ext cx="838200" cy="444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62907" name="Object 27"/>
          <p:cNvGraphicFramePr>
            <a:graphicFrameLocks noChangeAspect="1"/>
          </p:cNvGraphicFramePr>
          <p:nvPr/>
        </p:nvGraphicFramePr>
        <p:xfrm>
          <a:off x="7162800" y="3581400"/>
          <a:ext cx="254000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96" name="Equation" r:id="rId10" imgW="253780" imgH="444114" progId="Equation.DSMT4">
                  <p:embed/>
                </p:oleObj>
              </mc:Choice>
              <mc:Fallback>
                <p:oleObj name="Equation" r:id="rId10" imgW="253780" imgH="444114" progId="Equation.DSMT4">
                  <p:embed/>
                  <p:pic>
                    <p:nvPicPr>
                      <p:cNvPr id="0" name="Object 2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162800" y="3581400"/>
                        <a:ext cx="254000" cy="444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762908" name="Picture 28" descr="6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0400" y="4495800"/>
            <a:ext cx="2895600" cy="2003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>
                <a:latin typeface="Arial" panose="020B0604020202020204" pitchFamily="34" charset="0"/>
              </a:rPr>
              <a:t>Slide 6.3- </a:t>
            </a:r>
            <a:fld id="{E9EA3B7F-975B-4C16-9550-30B2E07EC9D5}" type="slidenum">
              <a:rPr lang="en-US" altLang="en-US" sz="1200">
                <a:latin typeface="Arial" panose="020B0604020202020204" pitchFamily="34" charset="0"/>
              </a:rPr>
              <a:pPr algn="r"/>
              <a:t>3</a:t>
            </a:fld>
            <a:endParaRPr lang="en-CA" altLang="en-US" sz="1200">
              <a:latin typeface="Arial" panose="020B0604020202020204" pitchFamily="34" charset="0"/>
            </a:endParaRPr>
          </a:p>
        </p:txBody>
      </p:sp>
      <p:sp>
        <p:nvSpPr>
          <p:cNvPr id="717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/>
            </a:r>
            <a:br>
              <a:rPr lang="en-US" altLang="en-US" smtClean="0"/>
            </a:br>
            <a:r>
              <a:rPr lang="en-US" altLang="en-US" smtClean="0"/>
              <a:t>THE ORTHOGONAL DECOMPOSITION THEOREM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64931" name="Rectangle 3"/>
              <p:cNvSpPr>
                <a:spLocks noGrp="1" noChangeArrowheads="1"/>
              </p:cNvSpPr>
              <p:nvPr>
                <p:ph type="body" idx="1"/>
              </p:nvPr>
            </p:nvSpPr>
            <p:spPr>
              <a:xfrm>
                <a:off x="457200" y="1219200"/>
                <a:ext cx="8229600" cy="5257800"/>
              </a:xfrm>
            </p:spPr>
            <p:txBody>
              <a:bodyPr/>
              <a:lstStyle/>
              <a:p>
                <a:pPr eaLnBrk="1" hangingPunct="1"/>
                <a:r>
                  <a:rPr lang="en-US" altLang="en-US" sz="2800" dirty="0" smtClean="0"/>
                  <a:t>These two properties of     provide the key to finding the least-squares solutions of linear systems.</a:t>
                </a:r>
              </a:p>
              <a:p>
                <a:pPr eaLnBrk="1" hangingPunct="1"/>
                <a:r>
                  <a:rPr lang="en-US" altLang="en-US" sz="2800" b="1" dirty="0" smtClean="0">
                    <a:solidFill>
                      <a:srgbClr val="077C97"/>
                    </a:solidFill>
                  </a:rPr>
                  <a:t>Theorem 8</a:t>
                </a:r>
                <a:r>
                  <a:rPr lang="en-US" altLang="en-US" sz="2800" b="1" dirty="0" smtClean="0"/>
                  <a:t>:</a:t>
                </a:r>
                <a:r>
                  <a:rPr lang="en-US" altLang="en-US" sz="2800" dirty="0" smtClean="0"/>
                  <a:t> Let </a:t>
                </a:r>
                <a:r>
                  <a:rPr lang="en-US" altLang="en-US" sz="2800" i="1" dirty="0" smtClean="0"/>
                  <a:t>W</a:t>
                </a:r>
                <a:r>
                  <a:rPr lang="en-US" altLang="en-US" sz="2800" dirty="0" smtClean="0"/>
                  <a:t> be a subspace of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en-US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en-US" sz="2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ℝ</m:t>
                        </m:r>
                      </m:e>
                      <m:sup>
                        <m:r>
                          <a:rPr lang="en-US" altLang="en-US" sz="2800" i="1">
                            <a:latin typeface="Cambria Math" panose="02040503050406030204" pitchFamily="18" charset="0"/>
                          </a:rPr>
                          <m:t>𝑛</m:t>
                        </m:r>
                      </m:sup>
                    </m:sSup>
                  </m:oMath>
                </a14:m>
                <a:r>
                  <a:rPr lang="en-US" altLang="en-US" sz="2800" dirty="0" smtClean="0"/>
                  <a:t>. </a:t>
                </a:r>
                <a:r>
                  <a:rPr lang="en-US" altLang="en-US" sz="2800" dirty="0" smtClean="0"/>
                  <a:t>Then each </a:t>
                </a:r>
                <a:r>
                  <a:rPr lang="en-US" altLang="en-US" sz="2800" b="1" dirty="0" smtClean="0"/>
                  <a:t>y</a:t>
                </a:r>
                <a:r>
                  <a:rPr lang="en-US" altLang="en-US" sz="2800" dirty="0" smtClean="0"/>
                  <a:t> </a:t>
                </a:r>
                <a:r>
                  <a:rPr lang="en-US" altLang="en-US" sz="2800" dirty="0" smtClean="0"/>
                  <a:t>in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en-US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en-US" sz="2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ℝ</m:t>
                        </m:r>
                      </m:e>
                      <m:sup>
                        <m:r>
                          <a:rPr lang="en-US" altLang="en-US" sz="2800" i="1">
                            <a:latin typeface="Cambria Math" panose="02040503050406030204" pitchFamily="18" charset="0"/>
                          </a:rPr>
                          <m:t>𝑛</m:t>
                        </m:r>
                      </m:sup>
                    </m:sSup>
                  </m:oMath>
                </a14:m>
                <a:r>
                  <a:rPr lang="en-US" altLang="en-US" sz="2800" dirty="0" smtClean="0"/>
                  <a:t> can </a:t>
                </a:r>
                <a:r>
                  <a:rPr lang="en-US" altLang="en-US" sz="2800" dirty="0" smtClean="0"/>
                  <a:t>be written uniquely in the form</a:t>
                </a:r>
              </a:p>
              <a:p>
                <a:pPr eaLnBrk="1" hangingPunct="1">
                  <a:buFont typeface="Wingdings" panose="05000000000000000000" pitchFamily="2" charset="2"/>
                  <a:buNone/>
                </a:pPr>
                <a:r>
                  <a:rPr lang="en-US" altLang="en-US" sz="2800" dirty="0" smtClean="0"/>
                  <a:t>                                                                       </a:t>
                </a:r>
                <a:r>
                  <a:rPr lang="en-US" altLang="en-US" sz="2800" dirty="0"/>
                  <a:t> </a:t>
                </a:r>
                <a:r>
                  <a:rPr lang="en-US" altLang="en-US" sz="2800" dirty="0" smtClean="0"/>
                  <a:t>      </a:t>
                </a:r>
                <a:r>
                  <a:rPr lang="en-US" altLang="en-US" sz="2800" dirty="0" smtClean="0"/>
                  <a:t>(</a:t>
                </a:r>
                <a:r>
                  <a:rPr lang="en-US" altLang="en-US" sz="2800" dirty="0" smtClean="0"/>
                  <a:t>1)</a:t>
                </a:r>
              </a:p>
              <a:p>
                <a:pPr eaLnBrk="1" hangingPunct="1">
                  <a:buFont typeface="Wingdings" panose="05000000000000000000" pitchFamily="2" charset="2"/>
                  <a:buNone/>
                </a:pPr>
                <a:r>
                  <a:rPr lang="en-US" altLang="en-US" sz="2800" dirty="0" smtClean="0"/>
                  <a:t>	where    is in </a:t>
                </a:r>
                <a:r>
                  <a:rPr lang="en-US" altLang="en-US" sz="2800" i="1" dirty="0" smtClean="0"/>
                  <a:t>W</a:t>
                </a:r>
                <a:r>
                  <a:rPr lang="en-US" altLang="en-US" sz="2800" dirty="0" smtClean="0"/>
                  <a:t> and </a:t>
                </a:r>
                <a:r>
                  <a:rPr lang="en-US" altLang="en-US" sz="2800" b="1" dirty="0" smtClean="0"/>
                  <a:t>z</a:t>
                </a:r>
                <a:r>
                  <a:rPr lang="en-US" altLang="en-US" sz="2800" dirty="0" smtClean="0"/>
                  <a:t> is in       .</a:t>
                </a:r>
              </a:p>
              <a:p>
                <a:pPr eaLnBrk="1" hangingPunct="1"/>
                <a:r>
                  <a:rPr lang="en-US" altLang="en-US" sz="2800" dirty="0" smtClean="0"/>
                  <a:t>In fact, if {</a:t>
                </a:r>
                <a:r>
                  <a:rPr lang="en-US" altLang="en-US" sz="2800" b="1" dirty="0" smtClean="0"/>
                  <a:t>u</a:t>
                </a:r>
                <a:r>
                  <a:rPr lang="en-US" altLang="en-US" sz="2800" baseline="-25000" dirty="0" smtClean="0"/>
                  <a:t>1</a:t>
                </a:r>
                <a:r>
                  <a:rPr lang="en-US" altLang="en-US" sz="2800" dirty="0" smtClean="0"/>
                  <a:t>,…,</a:t>
                </a:r>
                <a:r>
                  <a:rPr lang="en-US" altLang="en-US" sz="2800" b="1" dirty="0" smtClean="0"/>
                  <a:t>u</a:t>
                </a:r>
                <a:r>
                  <a:rPr lang="en-US" altLang="en-US" sz="2800" i="1" baseline="-25000" dirty="0" smtClean="0"/>
                  <a:t>p</a:t>
                </a:r>
                <a:r>
                  <a:rPr lang="en-US" altLang="en-US" sz="2800" dirty="0" smtClean="0"/>
                  <a:t>} is any orthogonal basis of </a:t>
                </a:r>
                <a:r>
                  <a:rPr lang="en-US" altLang="en-US" sz="2800" i="1" dirty="0" smtClean="0"/>
                  <a:t>W</a:t>
                </a:r>
                <a:r>
                  <a:rPr lang="en-US" altLang="en-US" sz="2800" dirty="0" smtClean="0"/>
                  <a:t>, then</a:t>
                </a:r>
              </a:p>
              <a:p>
                <a:pPr eaLnBrk="1" hangingPunct="1">
                  <a:buFont typeface="Wingdings" panose="05000000000000000000" pitchFamily="2" charset="2"/>
                  <a:buNone/>
                </a:pPr>
                <a:r>
                  <a:rPr lang="en-US" altLang="en-US" sz="2800" dirty="0" smtClean="0"/>
                  <a:t>                                                                       </a:t>
                </a:r>
                <a:r>
                  <a:rPr lang="en-US" altLang="en-US" sz="2800" dirty="0"/>
                  <a:t> </a:t>
                </a:r>
                <a:r>
                  <a:rPr lang="en-US" altLang="en-US" sz="2800" dirty="0" smtClean="0"/>
                  <a:t>      </a:t>
                </a:r>
                <a:r>
                  <a:rPr lang="en-US" altLang="en-US" sz="2800" dirty="0" smtClean="0"/>
                  <a:t>(</a:t>
                </a:r>
                <a:r>
                  <a:rPr lang="en-US" altLang="en-US" sz="2800" dirty="0" smtClean="0"/>
                  <a:t>2)</a:t>
                </a:r>
              </a:p>
              <a:p>
                <a:pPr eaLnBrk="1" hangingPunct="1">
                  <a:buFont typeface="Wingdings" panose="05000000000000000000" pitchFamily="2" charset="2"/>
                  <a:buNone/>
                </a:pPr>
                <a:r>
                  <a:rPr lang="en-US" altLang="en-US" sz="2800" dirty="0" smtClean="0"/>
                  <a:t>	</a:t>
                </a:r>
              </a:p>
              <a:p>
                <a:pPr eaLnBrk="1" hangingPunct="1">
                  <a:buFont typeface="Wingdings" panose="05000000000000000000" pitchFamily="2" charset="2"/>
                  <a:buNone/>
                </a:pPr>
                <a:r>
                  <a:rPr lang="en-US" altLang="en-US" sz="2800" dirty="0" smtClean="0"/>
                  <a:t>	and                 .</a:t>
                </a:r>
              </a:p>
              <a:p>
                <a:pPr eaLnBrk="1" hangingPunct="1"/>
                <a:endParaRPr lang="en-US" altLang="en-US" sz="2800" dirty="0" smtClean="0"/>
              </a:p>
            </p:txBody>
          </p:sp>
        </mc:Choice>
        <mc:Fallback>
          <p:sp>
            <p:nvSpPr>
              <p:cNvPr id="764931" name="Rectangle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457200" y="1219200"/>
                <a:ext cx="8229600" cy="5257800"/>
              </a:xfrm>
              <a:blipFill rotWithShape="0">
                <a:blip r:embed="rId3"/>
                <a:stretch>
                  <a:fillRect l="-1259" t="-1159" r="-74" b="-556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764932" name="Object 4"/>
          <p:cNvGraphicFramePr>
            <a:graphicFrameLocks noChangeAspect="1"/>
          </p:cNvGraphicFramePr>
          <p:nvPr/>
        </p:nvGraphicFramePr>
        <p:xfrm>
          <a:off x="4343400" y="1270000"/>
          <a:ext cx="254000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32" name="Equation" r:id="rId4" imgW="253780" imgH="444114" progId="Equation.DSMT4">
                  <p:embed/>
                </p:oleObj>
              </mc:Choice>
              <mc:Fallback>
                <p:oleObj name="Equation" r:id="rId4" imgW="253780" imgH="444114" progId="Equation.DSMT4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43400" y="1270000"/>
                        <a:ext cx="254000" cy="444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64935" name="Object 7"/>
          <p:cNvGraphicFramePr>
            <a:graphicFrameLocks noChangeAspect="1"/>
          </p:cNvGraphicFramePr>
          <p:nvPr/>
        </p:nvGraphicFramePr>
        <p:xfrm>
          <a:off x="3276600" y="3149600"/>
          <a:ext cx="1422400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33" name="Equation" r:id="rId6" imgW="1422400" imgH="444500" progId="Equation.DSMT4">
                  <p:embed/>
                </p:oleObj>
              </mc:Choice>
              <mc:Fallback>
                <p:oleObj name="Equation" r:id="rId6" imgW="1422400" imgH="444500" progId="Equation.DSMT4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76600" y="3149600"/>
                        <a:ext cx="1422400" cy="444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64936" name="Object 8"/>
          <p:cNvGraphicFramePr>
            <a:graphicFrameLocks noChangeAspect="1"/>
          </p:cNvGraphicFramePr>
          <p:nvPr/>
        </p:nvGraphicFramePr>
        <p:xfrm>
          <a:off x="1778000" y="3683000"/>
          <a:ext cx="254000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34" name="Equation" r:id="rId8" imgW="253780" imgH="444114" progId="Equation.DSMT4">
                  <p:embed/>
                </p:oleObj>
              </mc:Choice>
              <mc:Fallback>
                <p:oleObj name="Equation" r:id="rId8" imgW="253780" imgH="444114" progId="Equation.DSMT4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78000" y="3683000"/>
                        <a:ext cx="254000" cy="444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64937" name="Object 9"/>
          <p:cNvGraphicFramePr>
            <a:graphicFrameLocks noChangeAspect="1"/>
          </p:cNvGraphicFramePr>
          <p:nvPr/>
        </p:nvGraphicFramePr>
        <p:xfrm>
          <a:off x="4737100" y="3632200"/>
          <a:ext cx="546100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35" name="Equation" r:id="rId10" imgW="545626" imgH="406048" progId="Equation.DSMT4">
                  <p:embed/>
                </p:oleObj>
              </mc:Choice>
              <mc:Fallback>
                <p:oleObj name="Equation" r:id="rId10" imgW="545626" imgH="406048" progId="Equation.DSMT4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37100" y="3632200"/>
                        <a:ext cx="546100" cy="406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64938" name="Object 10"/>
          <p:cNvGraphicFramePr>
            <a:graphicFrameLocks noChangeAspect="1"/>
          </p:cNvGraphicFramePr>
          <p:nvPr/>
        </p:nvGraphicFramePr>
        <p:xfrm>
          <a:off x="1981200" y="4813300"/>
          <a:ext cx="4406900" cy="1130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36" name="Equation" r:id="rId12" imgW="4406900" imgH="1130300" progId="Equation.DSMT4">
                  <p:embed/>
                </p:oleObj>
              </mc:Choice>
              <mc:Fallback>
                <p:oleObj name="Equation" r:id="rId12" imgW="4406900" imgH="1130300" progId="Equation.DSMT4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81200" y="4813300"/>
                        <a:ext cx="4406900" cy="1130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64939" name="Object 11"/>
          <p:cNvGraphicFramePr>
            <a:graphicFrameLocks noChangeAspect="1"/>
          </p:cNvGraphicFramePr>
          <p:nvPr/>
        </p:nvGraphicFramePr>
        <p:xfrm>
          <a:off x="1498600" y="6146800"/>
          <a:ext cx="1422400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37" name="Equation" r:id="rId14" imgW="1422400" imgH="444500" progId="Equation.DSMT4">
                  <p:embed/>
                </p:oleObj>
              </mc:Choice>
              <mc:Fallback>
                <p:oleObj name="Equation" r:id="rId14" imgW="1422400" imgH="444500" progId="Equation.DSMT4">
                  <p:embed/>
                  <p:pic>
                    <p:nvPicPr>
                      <p:cNvPr id="0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98600" y="6146800"/>
                        <a:ext cx="1422400" cy="444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Footer Placeholder 4"/>
          <p:cNvSpPr>
            <a:spLocks noGrp="1"/>
          </p:cNvSpPr>
          <p:nvPr>
            <p:ph type="ftr" sz="quarter" idx="11"/>
          </p:nvPr>
        </p:nvSpPr>
        <p:spPr bwMode="auto">
          <a:xfrm>
            <a:off x="457200" y="6305550"/>
            <a:ext cx="6324600" cy="4762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5" name="TextBox 14"/>
              <p:cNvSpPr txBox="1"/>
              <p:nvPr/>
            </p:nvSpPr>
            <p:spPr>
              <a:xfrm>
                <a:off x="2503714" y="4810780"/>
                <a:ext cx="1077686" cy="523220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0" i="1" smtClean="0">
                          <a:latin typeface="Cambria Math" panose="02040503050406030204" pitchFamily="18" charset="0"/>
                        </a:rPr>
                        <m:t>𝑦</m:t>
                      </m:r>
                      <m:r>
                        <a:rPr lang="en-US" sz="28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∙</m:t>
                      </m:r>
                      <m:sSub>
                        <m:sSubPr>
                          <m:ctrlPr>
                            <a:rPr lang="en-US" sz="28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8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𝑢</m:t>
                          </m:r>
                        </m:e>
                        <m:sub>
                          <m:r>
                            <a:rPr lang="en-US" sz="28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</m:oMath>
                  </m:oMathPara>
                </a14:m>
                <a:endParaRPr lang="en-US" sz="2800" dirty="0"/>
              </a:p>
            </p:txBody>
          </p:sp>
        </mc:Choice>
        <mc:Fallback>
          <p:sp>
            <p:nvSpPr>
              <p:cNvPr id="15" name="TextBox 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03714" y="4810780"/>
                <a:ext cx="1077686" cy="523220"/>
              </a:xfrm>
              <a:prstGeom prst="rect">
                <a:avLst/>
              </a:prstGeom>
              <a:blipFill rotWithShape="0">
                <a:blip r:embed="rId1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6" name="TextBox 15"/>
              <p:cNvSpPr txBox="1"/>
              <p:nvPr/>
            </p:nvSpPr>
            <p:spPr>
              <a:xfrm>
                <a:off x="2351314" y="5420380"/>
                <a:ext cx="1219200" cy="523220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8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8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𝑢</m:t>
                          </m:r>
                        </m:e>
                        <m:sub>
                          <m:r>
                            <a:rPr lang="en-US" sz="28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r>
                        <a:rPr lang="en-US" sz="28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∙</m:t>
                      </m:r>
                      <m:sSub>
                        <m:sSubPr>
                          <m:ctrlPr>
                            <a:rPr lang="en-US" sz="28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8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𝑢</m:t>
                          </m:r>
                        </m:e>
                        <m:sub>
                          <m:r>
                            <a:rPr lang="en-US" sz="28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</m:oMath>
                  </m:oMathPara>
                </a14:m>
                <a:endParaRPr lang="en-US" sz="2800" dirty="0"/>
              </a:p>
            </p:txBody>
          </p:sp>
        </mc:Choice>
        <mc:Fallback>
          <p:sp>
            <p:nvSpPr>
              <p:cNvPr id="16" name="TextBox 1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51314" y="5420380"/>
                <a:ext cx="1219200" cy="523220"/>
              </a:xfrm>
              <a:prstGeom prst="rect">
                <a:avLst/>
              </a:prstGeom>
              <a:blipFill rotWithShape="0">
                <a:blip r:embed="rId1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7" name="TextBox 16"/>
              <p:cNvSpPr txBox="1"/>
              <p:nvPr/>
            </p:nvSpPr>
            <p:spPr>
              <a:xfrm>
                <a:off x="4942114" y="4776155"/>
                <a:ext cx="1077686" cy="556434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0" i="1" smtClean="0">
                          <a:latin typeface="Cambria Math" panose="02040503050406030204" pitchFamily="18" charset="0"/>
                        </a:rPr>
                        <m:t>𝑦</m:t>
                      </m:r>
                      <m:r>
                        <a:rPr lang="en-US" sz="28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∙</m:t>
                      </m:r>
                      <m:sSub>
                        <m:sSubPr>
                          <m:ctrlPr>
                            <a:rPr lang="en-US" sz="28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8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𝑢</m:t>
                          </m:r>
                        </m:e>
                        <m:sub>
                          <m:r>
                            <a:rPr lang="en-US" sz="28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𝑝</m:t>
                          </m:r>
                        </m:sub>
                      </m:sSub>
                    </m:oMath>
                  </m:oMathPara>
                </a14:m>
                <a:endParaRPr lang="en-US" sz="2800" dirty="0"/>
              </a:p>
            </p:txBody>
          </p:sp>
        </mc:Choice>
        <mc:Fallback>
          <p:sp>
            <p:nvSpPr>
              <p:cNvPr id="17" name="TextBox 1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42114" y="4776155"/>
                <a:ext cx="1077686" cy="556434"/>
              </a:xfrm>
              <a:prstGeom prst="rect">
                <a:avLst/>
              </a:prstGeom>
              <a:blipFill rotWithShape="0">
                <a:blip r:embed="rId1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8" name="TextBox 17"/>
              <p:cNvSpPr txBox="1"/>
              <p:nvPr/>
            </p:nvSpPr>
            <p:spPr>
              <a:xfrm>
                <a:off x="4800600" y="5410200"/>
                <a:ext cx="1219200" cy="556434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80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8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𝑢</m:t>
                          </m:r>
                        </m:e>
                        <m:sub>
                          <m:r>
                            <a:rPr lang="en-US" sz="28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𝑝</m:t>
                          </m:r>
                        </m:sub>
                      </m:sSub>
                      <m:r>
                        <a:rPr lang="en-US" sz="28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∙</m:t>
                      </m:r>
                      <m:sSub>
                        <m:sSubPr>
                          <m:ctrlPr>
                            <a:rPr lang="en-US" sz="28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8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𝑢</m:t>
                          </m:r>
                        </m:e>
                        <m:sub>
                          <m:r>
                            <a:rPr lang="en-US" sz="28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𝑝</m:t>
                          </m:r>
                        </m:sub>
                      </m:sSub>
                    </m:oMath>
                  </m:oMathPara>
                </a14:m>
                <a:endParaRPr lang="en-US" sz="2800" dirty="0"/>
              </a:p>
            </p:txBody>
          </p:sp>
        </mc:Choice>
        <mc:Fallback>
          <p:sp>
            <p:nvSpPr>
              <p:cNvPr id="18" name="TextBox 1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00600" y="5410200"/>
                <a:ext cx="1219200" cy="556434"/>
              </a:xfrm>
              <a:prstGeom prst="rect">
                <a:avLst/>
              </a:prstGeom>
              <a:blipFill rotWithShape="0">
                <a:blip r:embed="rId1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>
                <a:latin typeface="Arial" panose="020B0604020202020204" pitchFamily="34" charset="0"/>
              </a:rPr>
              <a:t>Slide 6.3- </a:t>
            </a:r>
            <a:fld id="{A3673AF7-E242-4604-BA7C-F1D9CEDDC6EF}" type="slidenum">
              <a:rPr lang="en-US" altLang="en-US" sz="1200">
                <a:latin typeface="Arial" panose="020B0604020202020204" pitchFamily="34" charset="0"/>
              </a:rPr>
              <a:pPr algn="r"/>
              <a:t>4</a:t>
            </a:fld>
            <a:endParaRPr lang="en-CA" altLang="en-US" sz="1200">
              <a:latin typeface="Arial" panose="020B0604020202020204" pitchFamily="34" charset="0"/>
            </a:endParaRPr>
          </a:p>
        </p:txBody>
      </p:sp>
      <p:sp>
        <p:nvSpPr>
          <p:cNvPr id="819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THE ORTHOGONAL DECOMPOSITION THEOREM</a:t>
            </a:r>
          </a:p>
        </p:txBody>
      </p:sp>
      <p:sp>
        <p:nvSpPr>
          <p:cNvPr id="7659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143000"/>
            <a:ext cx="8229600" cy="5410200"/>
          </a:xfrm>
        </p:spPr>
        <p:txBody>
          <a:bodyPr/>
          <a:lstStyle/>
          <a:p>
            <a:pPr eaLnBrk="1" hangingPunct="1"/>
            <a:r>
              <a:rPr lang="en-US" altLang="en-US" sz="2800" dirty="0" smtClean="0"/>
              <a:t>The vector     in (1) is called the </a:t>
            </a:r>
            <a:r>
              <a:rPr lang="en-US" altLang="en-US" sz="2800" b="1" dirty="0" smtClean="0"/>
              <a:t>orthogonal projection of y onto</a:t>
            </a:r>
            <a:r>
              <a:rPr lang="en-US" altLang="en-US" sz="2800" dirty="0" smtClean="0"/>
              <a:t> </a:t>
            </a:r>
            <a:r>
              <a:rPr lang="en-US" altLang="en-US" sz="2800" i="1" dirty="0" smtClean="0"/>
              <a:t>W</a:t>
            </a:r>
            <a:r>
              <a:rPr lang="en-US" altLang="en-US" sz="2800" dirty="0" smtClean="0"/>
              <a:t> and often is written as </a:t>
            </a:r>
            <a:r>
              <a:rPr lang="en-US" altLang="en-US" sz="2800" dirty="0" err="1" smtClean="0"/>
              <a:t>proj</a:t>
            </a:r>
            <a:r>
              <a:rPr lang="en-US" altLang="en-US" sz="2800" i="1" baseline="-25000" dirty="0" err="1" smtClean="0"/>
              <a:t>W</a:t>
            </a:r>
            <a:r>
              <a:rPr lang="en-US" altLang="en-US" sz="2800" b="1" dirty="0" err="1" smtClean="0"/>
              <a:t>y</a:t>
            </a:r>
            <a:r>
              <a:rPr lang="en-US" altLang="en-US" sz="2800" dirty="0" smtClean="0"/>
              <a:t>. See the following </a:t>
            </a:r>
            <a:r>
              <a:rPr lang="en-US" altLang="en-US" sz="2800" dirty="0" smtClean="0"/>
              <a:t>figure:</a:t>
            </a:r>
            <a:endParaRPr lang="en-US" altLang="en-US" sz="2800" dirty="0" smtClean="0"/>
          </a:p>
          <a:p>
            <a:pPr eaLnBrk="1" hangingPunct="1"/>
            <a:endParaRPr lang="en-US" altLang="en-US" sz="2800" dirty="0" smtClean="0"/>
          </a:p>
          <a:p>
            <a:pPr eaLnBrk="1" hangingPunct="1"/>
            <a:endParaRPr lang="en-US" altLang="en-US" sz="2800" dirty="0" smtClean="0"/>
          </a:p>
          <a:p>
            <a:pPr eaLnBrk="1" hangingPunct="1"/>
            <a:endParaRPr lang="en-US" altLang="en-US" sz="2800" dirty="0" smtClean="0"/>
          </a:p>
          <a:p>
            <a:pPr eaLnBrk="1" hangingPunct="1"/>
            <a:endParaRPr lang="en-US" altLang="en-US" sz="2800" dirty="0" smtClean="0"/>
          </a:p>
          <a:p>
            <a:pPr eaLnBrk="1" hangingPunct="1"/>
            <a:r>
              <a:rPr lang="en-US" altLang="en-US" sz="2800" b="1" dirty="0" smtClean="0"/>
              <a:t>Proof:</a:t>
            </a:r>
            <a:r>
              <a:rPr lang="en-US" altLang="en-US" sz="2800" dirty="0" smtClean="0"/>
              <a:t> Let {</a:t>
            </a:r>
            <a:r>
              <a:rPr lang="en-US" altLang="en-US" sz="2800" b="1" dirty="0" smtClean="0"/>
              <a:t>u</a:t>
            </a:r>
            <a:r>
              <a:rPr lang="en-US" altLang="en-US" sz="2800" baseline="-25000" dirty="0" smtClean="0"/>
              <a:t>1</a:t>
            </a:r>
            <a:r>
              <a:rPr lang="en-US" altLang="en-US" sz="2800" dirty="0" smtClean="0"/>
              <a:t>,…,</a:t>
            </a:r>
            <a:r>
              <a:rPr lang="en-US" altLang="en-US" sz="2800" b="1" dirty="0" smtClean="0"/>
              <a:t>u</a:t>
            </a:r>
            <a:r>
              <a:rPr lang="en-US" altLang="en-US" sz="2800" i="1" baseline="-25000" dirty="0" smtClean="0"/>
              <a:t>p</a:t>
            </a:r>
            <a:r>
              <a:rPr lang="en-US" altLang="en-US" sz="2800" dirty="0" smtClean="0"/>
              <a:t>} be any orthogonal basis for </a:t>
            </a:r>
            <a:r>
              <a:rPr lang="en-US" altLang="en-US" sz="2800" i="1" dirty="0" smtClean="0"/>
              <a:t>W</a:t>
            </a:r>
            <a:r>
              <a:rPr lang="en-US" altLang="en-US" sz="2800" dirty="0" smtClean="0"/>
              <a:t>, and define     by (2).</a:t>
            </a:r>
          </a:p>
          <a:p>
            <a:pPr eaLnBrk="1" hangingPunct="1"/>
            <a:r>
              <a:rPr lang="en-US" altLang="en-US" sz="2800" dirty="0" smtClean="0"/>
              <a:t>Then     is in </a:t>
            </a:r>
            <a:r>
              <a:rPr lang="en-US" altLang="en-US" sz="2800" i="1" dirty="0" smtClean="0"/>
              <a:t>W</a:t>
            </a:r>
            <a:r>
              <a:rPr lang="en-US" altLang="en-US" sz="2800" dirty="0" smtClean="0"/>
              <a:t> because     is a linear combination of the basis </a:t>
            </a:r>
            <a:r>
              <a:rPr lang="en-US" altLang="en-US" sz="2800" b="1" dirty="0" smtClean="0"/>
              <a:t>u</a:t>
            </a:r>
            <a:r>
              <a:rPr lang="en-US" altLang="en-US" sz="2800" baseline="-25000" dirty="0" smtClean="0"/>
              <a:t>1</a:t>
            </a:r>
            <a:r>
              <a:rPr lang="en-US" altLang="en-US" sz="2800" dirty="0" smtClean="0"/>
              <a:t>,…,</a:t>
            </a:r>
            <a:r>
              <a:rPr lang="en-US" altLang="en-US" sz="2800" b="1" dirty="0" smtClean="0"/>
              <a:t>u</a:t>
            </a:r>
            <a:r>
              <a:rPr lang="en-US" altLang="en-US" sz="2800" i="1" baseline="-25000" dirty="0" smtClean="0"/>
              <a:t>p</a:t>
            </a:r>
            <a:r>
              <a:rPr lang="en-US" altLang="en-US" sz="2800" baseline="-25000" dirty="0" smtClean="0"/>
              <a:t>.</a:t>
            </a:r>
          </a:p>
        </p:txBody>
      </p:sp>
      <p:graphicFrame>
        <p:nvGraphicFramePr>
          <p:cNvPr id="765956" name="Object 4"/>
          <p:cNvGraphicFramePr>
            <a:graphicFrameLocks noChangeAspect="1"/>
          </p:cNvGraphicFramePr>
          <p:nvPr/>
        </p:nvGraphicFramePr>
        <p:xfrm>
          <a:off x="2489200" y="1206500"/>
          <a:ext cx="254000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35" name="Equation" r:id="rId3" imgW="253780" imgH="444114" progId="Equation.DSMT4">
                  <p:embed/>
                </p:oleObj>
              </mc:Choice>
              <mc:Fallback>
                <p:oleObj name="Equation" r:id="rId3" imgW="253780" imgH="444114" progId="Equation.DSMT4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89200" y="1206500"/>
                        <a:ext cx="254000" cy="444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65957" name="Object 5"/>
          <p:cNvGraphicFramePr>
            <a:graphicFrameLocks noChangeAspect="1"/>
          </p:cNvGraphicFramePr>
          <p:nvPr/>
        </p:nvGraphicFramePr>
        <p:xfrm>
          <a:off x="2438400" y="5054600"/>
          <a:ext cx="254000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36" name="Equation" r:id="rId5" imgW="253780" imgH="444114" progId="Equation.DSMT4">
                  <p:embed/>
                </p:oleObj>
              </mc:Choice>
              <mc:Fallback>
                <p:oleObj name="Equation" r:id="rId5" imgW="253780" imgH="444114" progId="Equation.DSMT4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38400" y="5054600"/>
                        <a:ext cx="254000" cy="444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65958" name="Object 6"/>
          <p:cNvGraphicFramePr>
            <a:graphicFrameLocks noChangeAspect="1"/>
          </p:cNvGraphicFramePr>
          <p:nvPr/>
        </p:nvGraphicFramePr>
        <p:xfrm>
          <a:off x="1701800" y="5562600"/>
          <a:ext cx="254000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37" name="Equation" r:id="rId7" imgW="253780" imgH="444114" progId="Equation.DSMT4">
                  <p:embed/>
                </p:oleObj>
              </mc:Choice>
              <mc:Fallback>
                <p:oleObj name="Equation" r:id="rId7" imgW="253780" imgH="444114" progId="Equation.DSMT4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01800" y="5562600"/>
                        <a:ext cx="254000" cy="444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65959" name="Object 7"/>
          <p:cNvGraphicFramePr>
            <a:graphicFrameLocks noChangeAspect="1"/>
          </p:cNvGraphicFramePr>
          <p:nvPr/>
        </p:nvGraphicFramePr>
        <p:xfrm>
          <a:off x="4356100" y="5549900"/>
          <a:ext cx="254000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38" name="Equation" r:id="rId9" imgW="253780" imgH="444114" progId="Equation.DSMT4">
                  <p:embed/>
                </p:oleObj>
              </mc:Choice>
              <mc:Fallback>
                <p:oleObj name="Equation" r:id="rId9" imgW="253780" imgH="444114" progId="Equation.DSMT4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56100" y="5549900"/>
                        <a:ext cx="254000" cy="444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765961" name="Picture 9" descr="6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0800" y="2590800"/>
            <a:ext cx="4038600" cy="1976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Footer Placeholder 4"/>
          <p:cNvSpPr>
            <a:spLocks noGrp="1"/>
          </p:cNvSpPr>
          <p:nvPr>
            <p:ph type="ftr" sz="quarter" idx="11"/>
          </p:nvPr>
        </p:nvSpPr>
        <p:spPr bwMode="auto">
          <a:xfrm>
            <a:off x="457200" y="6305550"/>
            <a:ext cx="6324600" cy="4762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>
                <a:latin typeface="Arial" panose="020B0604020202020204" pitchFamily="34" charset="0"/>
              </a:rPr>
              <a:t>Slide 6.3- </a:t>
            </a:r>
            <a:fld id="{687CDAC4-6078-41E7-A2EA-4C7EAB4843F4}" type="slidenum">
              <a:rPr lang="en-US" altLang="en-US" sz="1200">
                <a:latin typeface="Arial" panose="020B0604020202020204" pitchFamily="34" charset="0"/>
              </a:rPr>
              <a:pPr algn="r"/>
              <a:t>5</a:t>
            </a:fld>
            <a:endParaRPr lang="en-CA" altLang="en-US" sz="1200">
              <a:latin typeface="Arial" panose="020B0604020202020204" pitchFamily="34" charset="0"/>
            </a:endParaRPr>
          </a:p>
        </p:txBody>
      </p:sp>
      <p:sp>
        <p:nvSpPr>
          <p:cNvPr id="9219" name="Footer Placeholder 4"/>
          <p:cNvSpPr>
            <a:spLocks noGrp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  <p:sp>
        <p:nvSpPr>
          <p:cNvPr id="922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THE ORTHOGONAL DECOMPOSITION THEOREM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66979" name="Rectangle 3"/>
              <p:cNvSpPr>
                <a:spLocks noGrp="1" noChangeArrowheads="1"/>
              </p:cNvSpPr>
              <p:nvPr>
                <p:ph type="body" idx="1"/>
              </p:nvPr>
            </p:nvSpPr>
            <p:spPr>
              <a:xfrm>
                <a:off x="457200" y="1295400"/>
                <a:ext cx="8382000" cy="5105400"/>
              </a:xfrm>
            </p:spPr>
            <p:txBody>
              <a:bodyPr/>
              <a:lstStyle/>
              <a:p>
                <a:pPr eaLnBrk="1" hangingPunct="1"/>
                <a:r>
                  <a:rPr lang="en-US" altLang="en-US" sz="2800" dirty="0" smtClean="0"/>
                  <a:t>Let                 .</a:t>
                </a:r>
              </a:p>
              <a:p>
                <a:pPr eaLnBrk="1" hangingPunct="1"/>
                <a:r>
                  <a:rPr lang="en-US" altLang="en-US" sz="2800" dirty="0" smtClean="0"/>
                  <a:t>Since </a:t>
                </a:r>
                <a:r>
                  <a:rPr lang="en-US" altLang="en-US" sz="2800" b="1" dirty="0" smtClean="0"/>
                  <a:t>u</a:t>
                </a:r>
                <a:r>
                  <a:rPr lang="en-US" altLang="en-US" sz="2800" baseline="-25000" dirty="0" smtClean="0"/>
                  <a:t>1</a:t>
                </a:r>
                <a:r>
                  <a:rPr lang="en-US" altLang="en-US" sz="2800" dirty="0" smtClean="0"/>
                  <a:t> is orthogonal to </a:t>
                </a:r>
                <a:r>
                  <a:rPr lang="en-US" altLang="en-US" sz="2800" b="1" dirty="0" smtClean="0"/>
                  <a:t>u</a:t>
                </a:r>
                <a:r>
                  <a:rPr lang="en-US" altLang="en-US" sz="2800" baseline="-25000" dirty="0" smtClean="0"/>
                  <a:t>2</a:t>
                </a:r>
                <a:r>
                  <a:rPr lang="en-US" altLang="en-US" sz="2800" dirty="0" smtClean="0"/>
                  <a:t>,…,</a:t>
                </a:r>
                <a:r>
                  <a:rPr lang="en-US" altLang="en-US" sz="2800" b="1" dirty="0" smtClean="0"/>
                  <a:t>u</a:t>
                </a:r>
                <a:r>
                  <a:rPr lang="en-US" altLang="en-US" sz="2800" i="1" baseline="-25000" dirty="0" smtClean="0"/>
                  <a:t>p</a:t>
                </a:r>
                <a:r>
                  <a:rPr lang="en-US" altLang="en-US" sz="2800" dirty="0" smtClean="0"/>
                  <a:t>, it follows from (2) that</a:t>
                </a:r>
              </a:p>
              <a:p>
                <a:pPr marL="0" indent="0" eaLnBrk="1" hangingPunct="1">
                  <a:buNone/>
                </a:pPr>
                <a14:m>
                  <m:oMath xmlns:m="http://schemas.openxmlformats.org/officeDocument/2006/math">
                    <m:r>
                      <a:rPr lang="en-US" altLang="en-US" sz="2800" b="0" i="1" smtClean="0">
                        <a:latin typeface="Cambria Math" panose="02040503050406030204" pitchFamily="18" charset="0"/>
                      </a:rPr>
                      <m:t>𝑧</m:t>
                    </m:r>
                    <m:r>
                      <a:rPr lang="en-US" altLang="en-US" sz="28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∙</m:t>
                    </m:r>
                    <m:sSub>
                      <m:sSubPr>
                        <m:ctrlPr>
                          <a:rPr lang="en-US" altLang="en-US" sz="2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en-US" sz="2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𝑢</m:t>
                        </m:r>
                      </m:e>
                      <m:sub>
                        <m:r>
                          <a:rPr lang="en-US" altLang="en-US" sz="2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en-US" altLang="en-US" sz="28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  <m:d>
                      <m:dPr>
                        <m:ctrlPr>
                          <a:rPr lang="en-US" altLang="en-US" sz="2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altLang="en-US" sz="2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𝑦</m:t>
                        </m:r>
                        <m:r>
                          <a:rPr lang="en-US" altLang="en-US" sz="2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−</m:t>
                        </m:r>
                        <m:acc>
                          <m:accPr>
                            <m:chr m:val="̂"/>
                            <m:ctrlPr>
                              <a:rPr lang="en-US" altLang="en-US" sz="28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altLang="en-US" sz="28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𝑦</m:t>
                            </m:r>
                          </m:e>
                        </m:acc>
                      </m:e>
                    </m:d>
                    <m:r>
                      <a:rPr lang="en-US" altLang="en-US" sz="28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∙</m:t>
                    </m:r>
                    <m:sSub>
                      <m:sSubPr>
                        <m:ctrlPr>
                          <a:rPr lang="en-US" altLang="en-US" sz="2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en-US" sz="2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𝑢</m:t>
                        </m:r>
                      </m:e>
                      <m:sub>
                        <m:r>
                          <a:rPr lang="en-US" altLang="en-US" sz="2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en-US" altLang="en-US" sz="28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  <m:r>
                      <a:rPr lang="en-US" altLang="en-US" sz="28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𝑦</m:t>
                    </m:r>
                    <m:r>
                      <a:rPr lang="en-US" altLang="en-US" sz="28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∙</m:t>
                    </m:r>
                    <m:sSub>
                      <m:sSubPr>
                        <m:ctrlPr>
                          <a:rPr lang="en-US" altLang="en-US" sz="2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en-US" sz="2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𝑢</m:t>
                        </m:r>
                      </m:e>
                      <m:sub>
                        <m:r>
                          <a:rPr lang="en-US" altLang="en-US" sz="2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en-US" altLang="en-US" sz="28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−</m:t>
                    </m:r>
                    <m:d>
                      <m:dPr>
                        <m:ctrlPr>
                          <a:rPr lang="en-US" altLang="en-US" sz="2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en-US" altLang="en-US" sz="28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altLang="en-US" sz="28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𝑦</m:t>
                            </m:r>
                            <m:r>
                              <a:rPr lang="en-US" altLang="en-US" sz="28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∙</m:t>
                            </m:r>
                            <m:sSub>
                              <m:sSubPr>
                                <m:ctrlPr>
                                  <a:rPr lang="en-US" altLang="en-US" sz="2800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en-US" sz="2800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𝑢</m:t>
                                </m:r>
                              </m:e>
                              <m:sub>
                                <m:r>
                                  <a:rPr lang="en-US" altLang="en-US" sz="2800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1</m:t>
                                </m:r>
                              </m:sub>
                            </m:sSub>
                          </m:num>
                          <m:den>
                            <m:sSub>
                              <m:sSubPr>
                                <m:ctrlPr>
                                  <a:rPr lang="en-US" altLang="en-US" sz="2800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en-US" sz="2800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𝑢</m:t>
                                </m:r>
                              </m:e>
                              <m:sub>
                                <m:r>
                                  <a:rPr lang="en-US" altLang="en-US" sz="2800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1</m:t>
                                </m:r>
                              </m:sub>
                            </m:sSub>
                            <m:r>
                              <a:rPr lang="en-US" altLang="en-US" sz="280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∙</m:t>
                            </m:r>
                            <m:sSub>
                              <m:sSubPr>
                                <m:ctrlPr>
                                  <a:rPr lang="en-US" altLang="en-US" sz="2800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en-US" sz="2800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𝑢</m:t>
                                </m:r>
                              </m:e>
                              <m:sub>
                                <m:r>
                                  <a:rPr lang="en-US" altLang="en-US" sz="2800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1</m:t>
                                </m:r>
                              </m:sub>
                            </m:sSub>
                          </m:den>
                        </m:f>
                      </m:e>
                    </m:d>
                    <m:sSub>
                      <m:sSubPr>
                        <m:ctrlPr>
                          <a:rPr lang="en-US" altLang="en-US" sz="2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en-US" sz="2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𝑢</m:t>
                        </m:r>
                      </m:e>
                      <m:sub>
                        <m:r>
                          <a:rPr lang="en-US" altLang="en-US" sz="2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en-US" altLang="en-US" sz="28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∙</m:t>
                    </m:r>
                    <m:sSub>
                      <m:sSubPr>
                        <m:ctrlPr>
                          <a:rPr lang="en-US" altLang="en-US" sz="2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en-US" sz="2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𝑢</m:t>
                        </m:r>
                      </m:e>
                      <m:sub>
                        <m:r>
                          <a:rPr lang="en-US" altLang="en-US" sz="2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en-US" sz="2800" dirty="0" smtClean="0"/>
                  <a:t>-0…0-0</a:t>
                </a:r>
              </a:p>
              <a:p>
                <a:pPr marL="0" indent="0" eaLnBrk="1" hangingPunct="1">
                  <a:buNone/>
                </a:pPr>
                <a:r>
                  <a:rPr lang="en-US" altLang="en-US" sz="2800" b="0" dirty="0" smtClean="0"/>
                  <a:t>                                   </a:t>
                </a:r>
                <a14:m>
                  <m:oMath xmlns:m="http://schemas.openxmlformats.org/officeDocument/2006/math">
                    <m:r>
                      <a:rPr lang="en-US" altLang="en-US" sz="2800" b="0" i="1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altLang="en-US" sz="28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𝑦</m:t>
                    </m:r>
                    <m:r>
                      <a:rPr lang="en-US" altLang="en-US" sz="28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∙</m:t>
                    </m:r>
                    <m:sSub>
                      <m:sSubPr>
                        <m:ctrlPr>
                          <a:rPr lang="en-US" altLang="en-US" sz="2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en-US" sz="2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𝑢</m:t>
                        </m:r>
                      </m:e>
                      <m:sub>
                        <m:r>
                          <a:rPr lang="en-US" altLang="en-US" sz="2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en-US" sz="2800" dirty="0" smtClean="0"/>
                  <a:t>-</a:t>
                </a:r>
                <a14:m>
                  <m:oMath xmlns:m="http://schemas.openxmlformats.org/officeDocument/2006/math">
                    <m:r>
                      <a:rPr lang="en-US" altLang="en-US" sz="28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𝑦</m:t>
                    </m:r>
                    <m:r>
                      <a:rPr lang="en-US" altLang="en-US" sz="28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∙</m:t>
                    </m:r>
                    <m:sSub>
                      <m:sSubPr>
                        <m:ctrlPr>
                          <a:rPr lang="en-US" altLang="en-US" sz="2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en-US" sz="2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𝑢</m:t>
                        </m:r>
                      </m:e>
                      <m:sub>
                        <m:r>
                          <a:rPr lang="en-US" altLang="en-US" sz="2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en-US" sz="2800" dirty="0" smtClean="0"/>
                  <a:t>=0</a:t>
                </a:r>
                <a:endParaRPr lang="en-US" altLang="en-US" sz="2800" dirty="0" smtClean="0"/>
              </a:p>
              <a:p>
                <a:pPr eaLnBrk="1" hangingPunct="1"/>
                <a:r>
                  <a:rPr lang="en-US" altLang="en-US" sz="2800" dirty="0" smtClean="0"/>
                  <a:t>Thus </a:t>
                </a:r>
                <a:r>
                  <a:rPr lang="en-US" altLang="en-US" sz="2800" b="1" dirty="0" smtClean="0"/>
                  <a:t>z</a:t>
                </a:r>
                <a:r>
                  <a:rPr lang="en-US" altLang="en-US" sz="2800" dirty="0" smtClean="0"/>
                  <a:t> is orthogonal to </a:t>
                </a:r>
                <a:r>
                  <a:rPr lang="en-US" altLang="en-US" sz="2800" b="1" dirty="0" smtClean="0"/>
                  <a:t>u</a:t>
                </a:r>
                <a:r>
                  <a:rPr lang="en-US" altLang="en-US" sz="2800" baseline="-25000" dirty="0" smtClean="0"/>
                  <a:t>1</a:t>
                </a:r>
                <a:r>
                  <a:rPr lang="en-US" altLang="en-US" sz="2800" dirty="0" smtClean="0"/>
                  <a:t>.</a:t>
                </a:r>
              </a:p>
              <a:p>
                <a:pPr eaLnBrk="1" hangingPunct="1"/>
                <a:r>
                  <a:rPr lang="en-US" altLang="en-US" sz="2800" dirty="0" smtClean="0"/>
                  <a:t>Similarly, </a:t>
                </a:r>
                <a:r>
                  <a:rPr lang="en-US" altLang="en-US" sz="2800" b="1" dirty="0" smtClean="0"/>
                  <a:t>z</a:t>
                </a:r>
                <a:r>
                  <a:rPr lang="en-US" altLang="en-US" sz="2800" dirty="0" smtClean="0"/>
                  <a:t> is orthogonal to each </a:t>
                </a:r>
                <a:r>
                  <a:rPr lang="en-US" altLang="en-US" sz="2800" b="1" dirty="0" err="1" smtClean="0"/>
                  <a:t>u</a:t>
                </a:r>
                <a:r>
                  <a:rPr lang="en-US" altLang="en-US" sz="2800" i="1" baseline="-25000" dirty="0" err="1" smtClean="0"/>
                  <a:t>j</a:t>
                </a:r>
                <a:r>
                  <a:rPr lang="en-US" altLang="en-US" sz="2800" dirty="0" smtClean="0"/>
                  <a:t> in the basis for </a:t>
                </a:r>
                <a:r>
                  <a:rPr lang="en-US" altLang="en-US" sz="2800" i="1" dirty="0" smtClean="0"/>
                  <a:t>W</a:t>
                </a:r>
                <a:r>
                  <a:rPr lang="en-US" altLang="en-US" sz="2800" dirty="0" smtClean="0"/>
                  <a:t>.</a:t>
                </a:r>
              </a:p>
              <a:p>
                <a:pPr eaLnBrk="1" hangingPunct="1"/>
                <a:r>
                  <a:rPr lang="en-US" altLang="en-US" sz="2800" dirty="0" smtClean="0"/>
                  <a:t>Hence </a:t>
                </a:r>
                <a:r>
                  <a:rPr lang="en-US" altLang="en-US" sz="2800" b="1" dirty="0" smtClean="0"/>
                  <a:t>z</a:t>
                </a:r>
                <a:r>
                  <a:rPr lang="en-US" altLang="en-US" sz="2800" dirty="0" smtClean="0"/>
                  <a:t> is orthogonal to every vector in </a:t>
                </a:r>
                <a:r>
                  <a:rPr lang="en-US" altLang="en-US" sz="2800" i="1" dirty="0" smtClean="0"/>
                  <a:t>W</a:t>
                </a:r>
                <a:r>
                  <a:rPr lang="en-US" altLang="en-US" sz="2800" dirty="0" smtClean="0"/>
                  <a:t>.</a:t>
                </a:r>
              </a:p>
              <a:p>
                <a:pPr eaLnBrk="1" hangingPunct="1"/>
                <a:r>
                  <a:rPr lang="en-US" altLang="en-US" sz="2800" dirty="0" smtClean="0"/>
                  <a:t>That is, </a:t>
                </a:r>
                <a:r>
                  <a:rPr lang="en-US" altLang="en-US" sz="2800" b="1" dirty="0" smtClean="0"/>
                  <a:t>z</a:t>
                </a:r>
                <a:r>
                  <a:rPr lang="en-US" altLang="en-US" sz="2800" dirty="0" smtClean="0"/>
                  <a:t> is in       .</a:t>
                </a:r>
              </a:p>
            </p:txBody>
          </p:sp>
        </mc:Choice>
        <mc:Fallback>
          <p:sp>
            <p:nvSpPr>
              <p:cNvPr id="766979" name="Rectangle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457200" y="1295400"/>
                <a:ext cx="8382000" cy="5105400"/>
              </a:xfrm>
              <a:blipFill rotWithShape="0">
                <a:blip r:embed="rId3"/>
                <a:stretch>
                  <a:fillRect l="-1236" t="-131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766980" name="Object 4"/>
          <p:cNvGraphicFramePr>
            <a:graphicFrameLocks noChangeAspect="1"/>
          </p:cNvGraphicFramePr>
          <p:nvPr/>
        </p:nvGraphicFramePr>
        <p:xfrm>
          <a:off x="1460500" y="1346200"/>
          <a:ext cx="1422400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44" name="Equation" r:id="rId4" imgW="1422400" imgH="444500" progId="Equation.DSMT4">
                  <p:embed/>
                </p:oleObj>
              </mc:Choice>
              <mc:Fallback>
                <p:oleObj name="Equation" r:id="rId4" imgW="1422400" imgH="444500" progId="Equation.DSMT4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60500" y="1346200"/>
                        <a:ext cx="1422400" cy="444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66982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84777300"/>
              </p:ext>
            </p:extLst>
          </p:nvPr>
        </p:nvGraphicFramePr>
        <p:xfrm>
          <a:off x="2997200" y="5638800"/>
          <a:ext cx="546100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45" name="Equation" r:id="rId6" imgW="545626" imgH="406048" progId="Equation.DSMT4">
                  <p:embed/>
                </p:oleObj>
              </mc:Choice>
              <mc:Fallback>
                <p:oleObj name="Equation" r:id="rId6" imgW="545626" imgH="406048" progId="Equation.DSMT4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97200" y="5638800"/>
                        <a:ext cx="546100" cy="406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>
                <a:latin typeface="Arial" panose="020B0604020202020204" pitchFamily="34" charset="0"/>
              </a:rPr>
              <a:t>Slide 6.3- </a:t>
            </a:r>
            <a:fld id="{82BD4735-3160-4259-A8D0-4E4803DB60E7}" type="slidenum">
              <a:rPr lang="en-US" altLang="en-US" sz="1200">
                <a:latin typeface="Arial" panose="020B0604020202020204" pitchFamily="34" charset="0"/>
              </a:rPr>
              <a:pPr algn="r"/>
              <a:t>6</a:t>
            </a:fld>
            <a:endParaRPr lang="en-CA" altLang="en-US" sz="1200">
              <a:latin typeface="Arial" panose="020B0604020202020204" pitchFamily="34" charset="0"/>
            </a:endParaRPr>
          </a:p>
        </p:txBody>
      </p:sp>
      <p:sp>
        <p:nvSpPr>
          <p:cNvPr id="10243" name="Footer Placeholder 4"/>
          <p:cNvSpPr>
            <a:spLocks noGrp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  <p:sp>
        <p:nvSpPr>
          <p:cNvPr id="1024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THE ORTHOGONAL DECOMPOSITION THEOREM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68003" name="Rectangle 3"/>
              <p:cNvSpPr>
                <a:spLocks noGrp="1" noChangeArrowheads="1"/>
              </p:cNvSpPr>
              <p:nvPr>
                <p:ph type="body" idx="1"/>
              </p:nvPr>
            </p:nvSpPr>
            <p:spPr>
              <a:xfrm>
                <a:off x="457200" y="1143000"/>
                <a:ext cx="8229600" cy="5410200"/>
              </a:xfrm>
            </p:spPr>
            <p:txBody>
              <a:bodyPr/>
              <a:lstStyle/>
              <a:p>
                <a:pPr eaLnBrk="1" hangingPunct="1"/>
                <a:r>
                  <a:rPr lang="en-US" altLang="en-US" sz="2800" dirty="0" smtClean="0"/>
                  <a:t>To show that the decomposition in (1) is unique, suppose </a:t>
                </a:r>
                <a:r>
                  <a:rPr lang="en-US" altLang="en-US" sz="2800" b="1" dirty="0" smtClean="0"/>
                  <a:t>y</a:t>
                </a:r>
                <a:r>
                  <a:rPr lang="en-US" altLang="en-US" sz="2800" dirty="0" smtClean="0"/>
                  <a:t> can also be written as                   , with      in </a:t>
                </a:r>
                <a:r>
                  <a:rPr lang="en-US" altLang="en-US" sz="2800" i="1" dirty="0" smtClean="0"/>
                  <a:t>W</a:t>
                </a:r>
                <a:r>
                  <a:rPr lang="en-US" altLang="en-US" sz="2800" dirty="0" smtClean="0"/>
                  <a:t> and </a:t>
                </a:r>
                <a:r>
                  <a:rPr lang="en-US" altLang="en-US" sz="2800" b="1" dirty="0" smtClean="0"/>
                  <a:t>z</a:t>
                </a:r>
                <a:r>
                  <a:rPr lang="en-US" altLang="en-US" sz="2800" baseline="-25000" dirty="0" smtClean="0"/>
                  <a:t>1</a:t>
                </a:r>
                <a:r>
                  <a:rPr lang="en-US" altLang="en-US" sz="2800" dirty="0" smtClean="0"/>
                  <a:t> in       .</a:t>
                </a:r>
              </a:p>
              <a:p>
                <a:pPr eaLnBrk="1" hangingPunct="1"/>
                <a:r>
                  <a:rPr lang="en-US" altLang="en-US" sz="2800" dirty="0" smtClean="0"/>
                  <a:t>Then                          (since both sides equal </a:t>
                </a:r>
                <a:r>
                  <a:rPr lang="en-US" altLang="en-US" sz="2800" b="1" dirty="0" smtClean="0"/>
                  <a:t>y</a:t>
                </a:r>
                <a:r>
                  <a:rPr lang="en-US" altLang="en-US" sz="2800" dirty="0" smtClean="0"/>
                  <a:t>), and so</a:t>
                </a:r>
              </a:p>
              <a:p>
                <a:pPr eaLnBrk="1" hangingPunct="1"/>
                <a:endParaRPr lang="en-US" altLang="en-US" sz="2800" dirty="0" smtClean="0"/>
              </a:p>
              <a:p>
                <a:pPr eaLnBrk="1" hangingPunct="1"/>
                <a:r>
                  <a:rPr lang="en-US" altLang="en-US" sz="2800" dirty="0" smtClean="0"/>
                  <a:t>This equality shows that the vector                   is in </a:t>
                </a:r>
                <a:r>
                  <a:rPr lang="en-US" altLang="en-US" sz="2800" i="1" dirty="0" smtClean="0"/>
                  <a:t>W</a:t>
                </a:r>
                <a:r>
                  <a:rPr lang="en-US" altLang="en-US" sz="2800" dirty="0" smtClean="0"/>
                  <a:t> and in       (because </a:t>
                </a:r>
                <a:r>
                  <a:rPr lang="en-US" altLang="en-US" sz="2800" b="1" dirty="0" smtClean="0"/>
                  <a:t>z</a:t>
                </a:r>
                <a:r>
                  <a:rPr lang="en-US" altLang="en-US" sz="2800" baseline="-25000" dirty="0" smtClean="0"/>
                  <a:t>1</a:t>
                </a:r>
                <a:r>
                  <a:rPr lang="en-US" altLang="en-US" sz="2800" dirty="0" smtClean="0"/>
                  <a:t> and </a:t>
                </a:r>
                <a:r>
                  <a:rPr lang="en-US" altLang="en-US" sz="2800" b="1" dirty="0" smtClean="0"/>
                  <a:t>z</a:t>
                </a:r>
                <a:r>
                  <a:rPr lang="en-US" altLang="en-US" sz="2800" dirty="0" smtClean="0"/>
                  <a:t> are both in        , and      is a subspace).</a:t>
                </a:r>
              </a:p>
              <a:p>
                <a:pPr eaLnBrk="1" hangingPunct="1"/>
                <a:r>
                  <a:rPr lang="en-US" altLang="en-US" sz="2800" dirty="0" smtClean="0"/>
                  <a:t>Hence </a:t>
                </a:r>
                <a14:m>
                  <m:oMath xmlns:m="http://schemas.openxmlformats.org/officeDocument/2006/math">
                    <m:r>
                      <a:rPr lang="en-US" altLang="en-US" sz="2800" b="0" i="1" smtClean="0">
                        <a:latin typeface="Cambria Math" panose="02040503050406030204" pitchFamily="18" charset="0"/>
                      </a:rPr>
                      <m:t>𝑣</m:t>
                    </m:r>
                    <m:r>
                      <a:rPr lang="en-US" altLang="en-US" sz="28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∙</m:t>
                    </m:r>
                    <m:r>
                      <a:rPr lang="en-US" altLang="en-US" sz="28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𝑣</m:t>
                    </m:r>
                    <m:r>
                      <a:rPr lang="en-US" altLang="en-US" sz="28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  <m:r>
                      <a:rPr lang="en-US" altLang="en-US" sz="28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0</m:t>
                    </m:r>
                  </m:oMath>
                </a14:m>
                <a:r>
                  <a:rPr lang="en-US" altLang="en-US" sz="2800" dirty="0" smtClean="0"/>
                  <a:t>, </a:t>
                </a:r>
                <a:r>
                  <a:rPr lang="en-US" altLang="en-US" sz="2800" dirty="0" smtClean="0"/>
                  <a:t>which shows that          .</a:t>
                </a:r>
              </a:p>
              <a:p>
                <a:pPr eaLnBrk="1" hangingPunct="1"/>
                <a:r>
                  <a:rPr lang="en-US" altLang="en-US" sz="2800" dirty="0" smtClean="0"/>
                  <a:t>This proves that             and also           .</a:t>
                </a:r>
              </a:p>
            </p:txBody>
          </p:sp>
        </mc:Choice>
        <mc:Fallback>
          <p:sp>
            <p:nvSpPr>
              <p:cNvPr id="768003" name="Rectangle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457200" y="1143000"/>
                <a:ext cx="8229600" cy="5410200"/>
              </a:xfrm>
              <a:blipFill rotWithShape="0">
                <a:blip r:embed="rId3"/>
                <a:stretch>
                  <a:fillRect l="-1259" t="-1240" r="-51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768004" name="Object 4"/>
          <p:cNvGraphicFramePr>
            <a:graphicFrameLocks noChangeAspect="1"/>
          </p:cNvGraphicFramePr>
          <p:nvPr/>
        </p:nvGraphicFramePr>
        <p:xfrm>
          <a:off x="5499100" y="1612900"/>
          <a:ext cx="1625600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60" name="Equation" r:id="rId4" imgW="1625600" imgH="482600" progId="Equation.DSMT4">
                  <p:embed/>
                </p:oleObj>
              </mc:Choice>
              <mc:Fallback>
                <p:oleObj name="Equation" r:id="rId4" imgW="1625600" imgH="482600" progId="Equation.DSMT4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99100" y="1612900"/>
                        <a:ext cx="1625600" cy="482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68005" name="Object 5"/>
          <p:cNvGraphicFramePr>
            <a:graphicFrameLocks noChangeAspect="1"/>
          </p:cNvGraphicFramePr>
          <p:nvPr/>
        </p:nvGraphicFramePr>
        <p:xfrm>
          <a:off x="2971800" y="2032000"/>
          <a:ext cx="546100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61" name="Equation" r:id="rId6" imgW="545626" imgH="406048" progId="Equation.DSMT4">
                  <p:embed/>
                </p:oleObj>
              </mc:Choice>
              <mc:Fallback>
                <p:oleObj name="Equation" r:id="rId6" imgW="545626" imgH="406048" progId="Equation.DSMT4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71800" y="2032000"/>
                        <a:ext cx="546100" cy="406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68006" name="Object 6"/>
          <p:cNvGraphicFramePr>
            <a:graphicFrameLocks noChangeAspect="1"/>
          </p:cNvGraphicFramePr>
          <p:nvPr/>
        </p:nvGraphicFramePr>
        <p:xfrm>
          <a:off x="1689100" y="2552700"/>
          <a:ext cx="2184400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62" name="Equation" r:id="rId8" imgW="2184400" imgH="482600" progId="Equation.DSMT4">
                  <p:embed/>
                </p:oleObj>
              </mc:Choice>
              <mc:Fallback>
                <p:oleObj name="Equation" r:id="rId8" imgW="2184400" imgH="482600" progId="Equation.DSMT4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89100" y="2552700"/>
                        <a:ext cx="2184400" cy="482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68007" name="Object 7"/>
          <p:cNvGraphicFramePr>
            <a:graphicFrameLocks noChangeAspect="1"/>
          </p:cNvGraphicFramePr>
          <p:nvPr/>
        </p:nvGraphicFramePr>
        <p:xfrm>
          <a:off x="3429000" y="3200400"/>
          <a:ext cx="2209800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63" name="Equation" r:id="rId10" imgW="2209800" imgH="482600" progId="Equation.DSMT4">
                  <p:embed/>
                </p:oleObj>
              </mc:Choice>
              <mc:Fallback>
                <p:oleObj name="Equation" r:id="rId10" imgW="2209800" imgH="482600" progId="Equation.DSMT4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29000" y="3200400"/>
                        <a:ext cx="2209800" cy="482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68008" name="Object 8"/>
          <p:cNvGraphicFramePr>
            <a:graphicFrameLocks noChangeAspect="1"/>
          </p:cNvGraphicFramePr>
          <p:nvPr/>
        </p:nvGraphicFramePr>
        <p:xfrm>
          <a:off x="5918200" y="4000500"/>
          <a:ext cx="1536700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64" name="Equation" r:id="rId12" imgW="1536700" imgH="482600" progId="Equation.DSMT4">
                  <p:embed/>
                </p:oleObj>
              </mc:Choice>
              <mc:Fallback>
                <p:oleObj name="Equation" r:id="rId12" imgW="1536700" imgH="482600" progId="Equation.DSMT4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918200" y="4000500"/>
                        <a:ext cx="1536700" cy="482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68009" name="Object 9"/>
          <p:cNvGraphicFramePr>
            <a:graphicFrameLocks noChangeAspect="1"/>
          </p:cNvGraphicFramePr>
          <p:nvPr/>
        </p:nvGraphicFramePr>
        <p:xfrm>
          <a:off x="1854200" y="4419600"/>
          <a:ext cx="546100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65" name="Equation" r:id="rId14" imgW="545626" imgH="406048" progId="Equation.DSMT4">
                  <p:embed/>
                </p:oleObj>
              </mc:Choice>
              <mc:Fallback>
                <p:oleObj name="Equation" r:id="rId14" imgW="545626" imgH="406048" progId="Equation.DSMT4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54200" y="4419600"/>
                        <a:ext cx="546100" cy="406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68010" name="Object 10"/>
          <p:cNvGraphicFramePr>
            <a:graphicFrameLocks noChangeAspect="1"/>
          </p:cNvGraphicFramePr>
          <p:nvPr/>
        </p:nvGraphicFramePr>
        <p:xfrm>
          <a:off x="6578600" y="4419600"/>
          <a:ext cx="546100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66" name="Equation" r:id="rId16" imgW="545626" imgH="406048" progId="Equation.DSMT4">
                  <p:embed/>
                </p:oleObj>
              </mc:Choice>
              <mc:Fallback>
                <p:oleObj name="Equation" r:id="rId16" imgW="545626" imgH="406048" progId="Equation.DSMT4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578600" y="4419600"/>
                        <a:ext cx="546100" cy="406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68011" name="Object 11"/>
          <p:cNvGraphicFramePr>
            <a:graphicFrameLocks noChangeAspect="1"/>
          </p:cNvGraphicFramePr>
          <p:nvPr/>
        </p:nvGraphicFramePr>
        <p:xfrm>
          <a:off x="7975600" y="4419600"/>
          <a:ext cx="546100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67" name="Equation" r:id="rId18" imgW="545626" imgH="406048" progId="Equation.DSMT4">
                  <p:embed/>
                </p:oleObj>
              </mc:Choice>
              <mc:Fallback>
                <p:oleObj name="Equation" r:id="rId18" imgW="545626" imgH="406048" progId="Equation.DSMT4">
                  <p:embed/>
                  <p:pic>
                    <p:nvPicPr>
                      <p:cNvPr id="0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975600" y="4419600"/>
                        <a:ext cx="546100" cy="406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68013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32609572"/>
              </p:ext>
            </p:extLst>
          </p:nvPr>
        </p:nvGraphicFramePr>
        <p:xfrm>
          <a:off x="5943600" y="5410200"/>
          <a:ext cx="838200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68" name="Equation" r:id="rId20" imgW="837836" imgH="342751" progId="Equation.DSMT4">
                  <p:embed/>
                </p:oleObj>
              </mc:Choice>
              <mc:Fallback>
                <p:oleObj name="Equation" r:id="rId20" imgW="837836" imgH="342751" progId="Equation.DSMT4">
                  <p:embed/>
                  <p:pic>
                    <p:nvPicPr>
                      <p:cNvPr id="0" name="Object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943600" y="5410200"/>
                        <a:ext cx="838200" cy="342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68016" name="Object 16"/>
          <p:cNvGraphicFramePr>
            <a:graphicFrameLocks noChangeAspect="1"/>
          </p:cNvGraphicFramePr>
          <p:nvPr/>
        </p:nvGraphicFramePr>
        <p:xfrm>
          <a:off x="3263900" y="5880100"/>
          <a:ext cx="952500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69" name="Equation" r:id="rId22" imgW="952087" imgH="482391" progId="Equation.DSMT4">
                  <p:embed/>
                </p:oleObj>
              </mc:Choice>
              <mc:Fallback>
                <p:oleObj name="Equation" r:id="rId22" imgW="952087" imgH="482391" progId="Equation.DSMT4">
                  <p:embed/>
                  <p:pic>
                    <p:nvPicPr>
                      <p:cNvPr id="0" name="Object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63900" y="5880100"/>
                        <a:ext cx="952500" cy="482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68017" name="Object 17"/>
          <p:cNvGraphicFramePr>
            <a:graphicFrameLocks noChangeAspect="1"/>
          </p:cNvGraphicFramePr>
          <p:nvPr/>
        </p:nvGraphicFramePr>
        <p:xfrm>
          <a:off x="5549900" y="5880100"/>
          <a:ext cx="927100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70" name="Equation" r:id="rId24" imgW="927100" imgH="482600" progId="Equation.DSMT4">
                  <p:embed/>
                </p:oleObj>
              </mc:Choice>
              <mc:Fallback>
                <p:oleObj name="Equation" r:id="rId24" imgW="927100" imgH="482600" progId="Equation.DSMT4">
                  <p:embed/>
                  <p:pic>
                    <p:nvPicPr>
                      <p:cNvPr id="0" name="Object 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49900" y="5880100"/>
                        <a:ext cx="927100" cy="482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258" name="Object 22"/>
          <p:cNvGraphicFramePr>
            <a:graphicFrameLocks noChangeAspect="1"/>
          </p:cNvGraphicFramePr>
          <p:nvPr/>
        </p:nvGraphicFramePr>
        <p:xfrm>
          <a:off x="8001000" y="1676400"/>
          <a:ext cx="342900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71" name="Equation" r:id="rId26" imgW="342751" imgH="482391" progId="Equation.DSMT4">
                  <p:embed/>
                </p:oleObj>
              </mc:Choice>
              <mc:Fallback>
                <p:oleObj name="Equation" r:id="rId26" imgW="342751" imgH="482391" progId="Equation.DSMT4">
                  <p:embed/>
                  <p:pic>
                    <p:nvPicPr>
                      <p:cNvPr id="0" name="Object 2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001000" y="1676400"/>
                        <a:ext cx="342900" cy="482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>
                <a:latin typeface="Arial" panose="020B0604020202020204" pitchFamily="34" charset="0"/>
              </a:rPr>
              <a:t>Slide 6.3- </a:t>
            </a:r>
            <a:fld id="{183E4206-4D30-411B-B5A4-2DA3E4910588}" type="slidenum">
              <a:rPr lang="en-US" altLang="en-US" sz="1200">
                <a:latin typeface="Arial" panose="020B0604020202020204" pitchFamily="34" charset="0"/>
              </a:rPr>
              <a:pPr algn="r"/>
              <a:t>7</a:t>
            </a:fld>
            <a:endParaRPr lang="en-CA" altLang="en-US" sz="1200">
              <a:latin typeface="Arial" panose="020B0604020202020204" pitchFamily="34" charset="0"/>
            </a:endParaRPr>
          </a:p>
        </p:txBody>
      </p:sp>
      <p:sp>
        <p:nvSpPr>
          <p:cNvPr id="11267" name="Footer Placeholder 4"/>
          <p:cNvSpPr>
            <a:spLocks noGrp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  <p:sp>
        <p:nvSpPr>
          <p:cNvPr id="1126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THE ORTHOGONAL DECOMPOSITION THEOREM</a:t>
            </a:r>
          </a:p>
        </p:txBody>
      </p:sp>
      <p:sp>
        <p:nvSpPr>
          <p:cNvPr id="76902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295400"/>
            <a:ext cx="8458200" cy="5181600"/>
          </a:xfrm>
        </p:spPr>
        <p:txBody>
          <a:bodyPr/>
          <a:lstStyle/>
          <a:p>
            <a:pPr eaLnBrk="1" hangingPunct="1"/>
            <a:r>
              <a:rPr lang="en-US" altLang="en-US" sz="2800" smtClean="0"/>
              <a:t>The uniqueness of the decomposition (1) shows that the orthogonal projection    depends only on </a:t>
            </a:r>
            <a:r>
              <a:rPr lang="en-US" altLang="en-US" sz="2800" i="1" smtClean="0"/>
              <a:t>W</a:t>
            </a:r>
            <a:r>
              <a:rPr lang="en-US" altLang="en-US" sz="2800" smtClean="0"/>
              <a:t> and not on the particular basis used in (2).</a:t>
            </a:r>
          </a:p>
          <a:p>
            <a:pPr eaLnBrk="1" hangingPunct="1"/>
            <a:endParaRPr lang="en-US" altLang="en-US" sz="2800" smtClean="0"/>
          </a:p>
          <a:p>
            <a:pPr eaLnBrk="1" hangingPunct="1"/>
            <a:r>
              <a:rPr lang="en-US" altLang="en-US" sz="2800" b="1" smtClean="0"/>
              <a:t>Example 1:</a:t>
            </a:r>
            <a:r>
              <a:rPr lang="en-US" altLang="en-US" sz="2800" smtClean="0"/>
              <a:t> Let                                                            .</a:t>
            </a:r>
          </a:p>
          <a:p>
            <a:pPr eaLnBrk="1" hangingPunct="1"/>
            <a:endParaRPr lang="en-US" altLang="en-US" sz="2800" smtClean="0"/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2800" smtClean="0"/>
              <a:t>	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2800" smtClean="0"/>
              <a:t>	Observe that {</a:t>
            </a:r>
            <a:r>
              <a:rPr lang="en-US" altLang="en-US" sz="2800" b="1" smtClean="0"/>
              <a:t>u</a:t>
            </a:r>
            <a:r>
              <a:rPr lang="en-US" altLang="en-US" sz="2800" baseline="-25000" smtClean="0"/>
              <a:t>1</a:t>
            </a:r>
            <a:r>
              <a:rPr lang="en-US" altLang="en-US" sz="2800" smtClean="0"/>
              <a:t>, </a:t>
            </a:r>
            <a:r>
              <a:rPr lang="en-US" altLang="en-US" sz="2800" b="1" smtClean="0"/>
              <a:t>u</a:t>
            </a:r>
            <a:r>
              <a:rPr lang="en-US" altLang="en-US" sz="2800" baseline="-25000" smtClean="0"/>
              <a:t>2</a:t>
            </a:r>
            <a:r>
              <a:rPr lang="en-US" altLang="en-US" sz="2800" smtClean="0"/>
              <a:t>} is an orthogonal basis for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2800" smtClean="0"/>
              <a:t>                                   . Write </a:t>
            </a:r>
            <a:r>
              <a:rPr lang="en-US" altLang="en-US" sz="2800" b="1" smtClean="0"/>
              <a:t>y</a:t>
            </a:r>
            <a:r>
              <a:rPr lang="en-US" altLang="en-US" sz="2800" smtClean="0"/>
              <a:t> as the sum of a vector in </a:t>
            </a:r>
            <a:r>
              <a:rPr lang="en-US" altLang="en-US" sz="2800" i="1" smtClean="0"/>
              <a:t>W</a:t>
            </a:r>
            <a:r>
              <a:rPr lang="en-US" altLang="en-US" sz="2800" smtClean="0"/>
              <a:t> and a vector orthogonal to </a:t>
            </a:r>
            <a:r>
              <a:rPr lang="en-US" altLang="en-US" sz="2800" i="1" smtClean="0"/>
              <a:t>W</a:t>
            </a:r>
            <a:r>
              <a:rPr lang="en-US" altLang="en-US" sz="2800" smtClean="0"/>
              <a:t>.</a:t>
            </a:r>
          </a:p>
        </p:txBody>
      </p:sp>
      <p:graphicFrame>
        <p:nvGraphicFramePr>
          <p:cNvPr id="769028" name="Object 4"/>
          <p:cNvGraphicFramePr>
            <a:graphicFrameLocks noChangeAspect="1"/>
          </p:cNvGraphicFramePr>
          <p:nvPr/>
        </p:nvGraphicFramePr>
        <p:xfrm>
          <a:off x="4508500" y="1790700"/>
          <a:ext cx="254000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97" name="Equation" r:id="rId3" imgW="253780" imgH="444114" progId="Equation.DSMT4">
                  <p:embed/>
                </p:oleObj>
              </mc:Choice>
              <mc:Fallback>
                <p:oleObj name="Equation" r:id="rId3" imgW="253780" imgH="444114" progId="Equation.DSMT4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08500" y="1790700"/>
                        <a:ext cx="254000" cy="444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69029" name="Object 5"/>
          <p:cNvGraphicFramePr>
            <a:graphicFrameLocks noChangeAspect="1"/>
          </p:cNvGraphicFramePr>
          <p:nvPr/>
        </p:nvGraphicFramePr>
        <p:xfrm>
          <a:off x="3238500" y="2565400"/>
          <a:ext cx="5295900" cy="177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98" name="Equation" r:id="rId5" imgW="5295900" imgH="1778000" progId="Equation.DSMT4">
                  <p:embed/>
                </p:oleObj>
              </mc:Choice>
              <mc:Fallback>
                <p:oleObj name="Equation" r:id="rId5" imgW="5295900" imgH="1778000" progId="Equation.DSMT4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38500" y="2565400"/>
                        <a:ext cx="5295900" cy="1778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69030" name="Object 6"/>
          <p:cNvGraphicFramePr>
            <a:graphicFrameLocks noChangeAspect="1"/>
          </p:cNvGraphicFramePr>
          <p:nvPr/>
        </p:nvGraphicFramePr>
        <p:xfrm>
          <a:off x="914400" y="5270500"/>
          <a:ext cx="2755900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99" name="Equation" r:id="rId7" imgW="2755900" imgH="482600" progId="Equation.DSMT4">
                  <p:embed/>
                </p:oleObj>
              </mc:Choice>
              <mc:Fallback>
                <p:oleObj name="Equation" r:id="rId7" imgW="2755900" imgH="482600" progId="Equation.DSMT4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14400" y="5270500"/>
                        <a:ext cx="2755900" cy="482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>
                <a:latin typeface="Arial" panose="020B0604020202020204" pitchFamily="34" charset="0"/>
              </a:rPr>
              <a:t>Slide 6.3- </a:t>
            </a:r>
            <a:fld id="{BBDC4F9D-6B91-42C7-B858-A536AB9E2218}" type="slidenum">
              <a:rPr lang="en-US" altLang="en-US" sz="1200">
                <a:latin typeface="Arial" panose="020B0604020202020204" pitchFamily="34" charset="0"/>
              </a:rPr>
              <a:pPr algn="r"/>
              <a:t>8</a:t>
            </a:fld>
            <a:endParaRPr lang="en-CA" altLang="en-US" sz="1200">
              <a:latin typeface="Arial" panose="020B0604020202020204" pitchFamily="34" charset="0"/>
            </a:endParaRPr>
          </a:p>
        </p:txBody>
      </p:sp>
      <p:sp>
        <p:nvSpPr>
          <p:cNvPr id="1229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THE ORTHOGONAL DECOMPOSITION THEOREM</a:t>
            </a:r>
          </a:p>
        </p:txBody>
      </p:sp>
      <p:sp>
        <p:nvSpPr>
          <p:cNvPr id="77005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143000"/>
            <a:ext cx="8382000" cy="5562600"/>
          </a:xfrm>
        </p:spPr>
        <p:txBody>
          <a:bodyPr/>
          <a:lstStyle/>
          <a:p>
            <a:pPr eaLnBrk="1" hangingPunct="1"/>
            <a:r>
              <a:rPr lang="en-US" altLang="en-US" sz="2800" b="1" smtClean="0"/>
              <a:t>Solution:</a:t>
            </a:r>
            <a:r>
              <a:rPr lang="en-US" altLang="en-US" sz="2800" smtClean="0"/>
              <a:t> The orthogonal projection of </a:t>
            </a:r>
            <a:r>
              <a:rPr lang="en-US" altLang="en-US" sz="2800" b="1" smtClean="0"/>
              <a:t>y</a:t>
            </a:r>
            <a:r>
              <a:rPr lang="en-US" altLang="en-US" sz="2800" smtClean="0"/>
              <a:t> onto </a:t>
            </a:r>
            <a:r>
              <a:rPr lang="en-US" altLang="en-US" sz="2800" i="1" smtClean="0"/>
              <a:t>W</a:t>
            </a:r>
            <a:r>
              <a:rPr lang="en-US" altLang="en-US" sz="2800" smtClean="0"/>
              <a:t> is</a:t>
            </a:r>
          </a:p>
          <a:p>
            <a:pPr eaLnBrk="1" hangingPunct="1"/>
            <a:endParaRPr lang="en-US" altLang="en-US" sz="2800" smtClean="0"/>
          </a:p>
          <a:p>
            <a:pPr eaLnBrk="1" hangingPunct="1"/>
            <a:endParaRPr lang="en-US" altLang="en-US" sz="2800" smtClean="0"/>
          </a:p>
          <a:p>
            <a:pPr eaLnBrk="1" hangingPunct="1"/>
            <a:endParaRPr lang="en-US" altLang="en-US" sz="2800" smtClean="0"/>
          </a:p>
          <a:p>
            <a:pPr eaLnBrk="1" hangingPunct="1"/>
            <a:endParaRPr lang="en-US" altLang="en-US" sz="2800" smtClean="0"/>
          </a:p>
          <a:p>
            <a:pPr eaLnBrk="1" hangingPunct="1"/>
            <a:endParaRPr lang="en-US" altLang="en-US" sz="2800" smtClean="0"/>
          </a:p>
          <a:p>
            <a:pPr eaLnBrk="1" hangingPunct="1"/>
            <a:endParaRPr lang="en-US" altLang="en-US" sz="2800" smtClean="0"/>
          </a:p>
          <a:p>
            <a:pPr eaLnBrk="1" hangingPunct="1"/>
            <a:r>
              <a:rPr lang="en-US" altLang="en-US" sz="2800" smtClean="0"/>
              <a:t>Also  </a:t>
            </a:r>
          </a:p>
        </p:txBody>
      </p:sp>
      <p:graphicFrame>
        <p:nvGraphicFramePr>
          <p:cNvPr id="770052" name="Object 4"/>
          <p:cNvGraphicFramePr>
            <a:graphicFrameLocks noChangeAspect="1"/>
          </p:cNvGraphicFramePr>
          <p:nvPr/>
        </p:nvGraphicFramePr>
        <p:xfrm>
          <a:off x="533400" y="1752600"/>
          <a:ext cx="8153400" cy="288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12" name="Equation" r:id="rId3" imgW="8331200" imgH="2946400" progId="Equation.DSMT4">
                  <p:embed/>
                </p:oleObj>
              </mc:Choice>
              <mc:Fallback>
                <p:oleObj name="Equation" r:id="rId3" imgW="8331200" imgH="2946400" progId="Equation.DSMT4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3400" y="1752600"/>
                        <a:ext cx="8153400" cy="2882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70053" name="Object 5"/>
          <p:cNvGraphicFramePr>
            <a:graphicFrameLocks noChangeAspect="1"/>
          </p:cNvGraphicFramePr>
          <p:nvPr/>
        </p:nvGraphicFramePr>
        <p:xfrm>
          <a:off x="2133600" y="4876800"/>
          <a:ext cx="4876800" cy="1736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13" name="Equation" r:id="rId5" imgW="4991100" imgH="1778000" progId="Equation.DSMT4">
                  <p:embed/>
                </p:oleObj>
              </mc:Choice>
              <mc:Fallback>
                <p:oleObj name="Equation" r:id="rId5" imgW="4991100" imgH="1778000" progId="Equation.DSMT4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33600" y="4876800"/>
                        <a:ext cx="4876800" cy="17367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 bwMode="auto">
          <a:xfrm>
            <a:off x="457200" y="6305550"/>
            <a:ext cx="6324600" cy="4762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9" name="TextBox 8"/>
              <p:cNvSpPr txBox="1"/>
              <p:nvPr/>
            </p:nvSpPr>
            <p:spPr>
              <a:xfrm>
                <a:off x="990600" y="1686580"/>
                <a:ext cx="1077686" cy="523220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0" i="1" smtClean="0">
                          <a:latin typeface="Cambria Math" panose="02040503050406030204" pitchFamily="18" charset="0"/>
                        </a:rPr>
                        <m:t>𝑦</m:t>
                      </m:r>
                      <m:r>
                        <a:rPr lang="en-US" sz="28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∙</m:t>
                      </m:r>
                      <m:sSub>
                        <m:sSubPr>
                          <m:ctrlPr>
                            <a:rPr lang="en-US" sz="28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8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𝑢</m:t>
                          </m:r>
                        </m:e>
                        <m:sub>
                          <m:r>
                            <a:rPr lang="en-US" sz="28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</m:oMath>
                  </m:oMathPara>
                </a14:m>
                <a:endParaRPr lang="en-US" sz="2800" dirty="0"/>
              </a:p>
            </p:txBody>
          </p:sp>
        </mc:Choice>
        <mc:Fallback>
          <p:sp>
            <p:nvSpPr>
              <p:cNvPr id="9" name="TextBox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90600" y="1686580"/>
                <a:ext cx="1077686" cy="523220"/>
              </a:xfrm>
              <a:prstGeom prst="rect">
                <a:avLst/>
              </a:prstGeom>
              <a:blipFill rotWithShape="0"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" name="TextBox 9"/>
              <p:cNvSpPr txBox="1"/>
              <p:nvPr/>
            </p:nvSpPr>
            <p:spPr>
              <a:xfrm>
                <a:off x="1001486" y="2343151"/>
                <a:ext cx="1219200" cy="523220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8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8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𝑢</m:t>
                          </m:r>
                        </m:e>
                        <m:sub>
                          <m:r>
                            <a:rPr lang="en-US" sz="28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r>
                        <a:rPr lang="en-US" sz="28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∙</m:t>
                      </m:r>
                      <m:sSub>
                        <m:sSubPr>
                          <m:ctrlPr>
                            <a:rPr lang="en-US" sz="28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8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𝑢</m:t>
                          </m:r>
                        </m:e>
                        <m:sub>
                          <m:r>
                            <a:rPr lang="en-US" sz="28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</m:oMath>
                  </m:oMathPara>
                </a14:m>
                <a:endParaRPr lang="en-US" sz="2800" dirty="0"/>
              </a:p>
            </p:txBody>
          </p:sp>
        </mc:Choice>
        <mc:Fallback>
          <p:sp>
            <p:nvSpPr>
              <p:cNvPr id="10" name="TextBox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01486" y="2343151"/>
                <a:ext cx="1219200" cy="523220"/>
              </a:xfrm>
              <a:prstGeom prst="rect">
                <a:avLst/>
              </a:prstGeom>
              <a:blipFill rotWithShape="0"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1" name="TextBox 10"/>
              <p:cNvSpPr txBox="1"/>
              <p:nvPr/>
            </p:nvSpPr>
            <p:spPr>
              <a:xfrm>
                <a:off x="2656114" y="1686580"/>
                <a:ext cx="1077686" cy="523220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0" i="1" smtClean="0">
                          <a:latin typeface="Cambria Math" panose="02040503050406030204" pitchFamily="18" charset="0"/>
                        </a:rPr>
                        <m:t>𝑦</m:t>
                      </m:r>
                      <m:r>
                        <a:rPr lang="en-US" sz="28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∙</m:t>
                      </m:r>
                      <m:sSub>
                        <m:sSubPr>
                          <m:ctrlPr>
                            <a:rPr lang="en-US" sz="28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8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𝑢</m:t>
                          </m:r>
                        </m:e>
                        <m:sub>
                          <m:r>
                            <a:rPr lang="en-US" sz="28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</m:oMath>
                  </m:oMathPara>
                </a14:m>
                <a:endParaRPr lang="en-US" sz="2800" dirty="0"/>
              </a:p>
            </p:txBody>
          </p:sp>
        </mc:Choice>
        <mc:Fallback>
          <p:sp>
            <p:nvSpPr>
              <p:cNvPr id="11" name="TextBox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56114" y="1686580"/>
                <a:ext cx="1077686" cy="523220"/>
              </a:xfrm>
              <a:prstGeom prst="rect">
                <a:avLst/>
              </a:prstGeom>
              <a:blipFill rotWithShape="0"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2" name="TextBox 11"/>
              <p:cNvSpPr txBox="1"/>
              <p:nvPr/>
            </p:nvSpPr>
            <p:spPr>
              <a:xfrm>
                <a:off x="2514600" y="2286000"/>
                <a:ext cx="1219200" cy="523220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80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8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𝑢</m:t>
                          </m:r>
                        </m:e>
                        <m:sub>
                          <m:r>
                            <a:rPr lang="en-US" sz="28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  <m:r>
                        <a:rPr lang="en-US" sz="28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∙</m:t>
                      </m:r>
                      <m:sSub>
                        <m:sSubPr>
                          <m:ctrlPr>
                            <a:rPr lang="en-US" sz="28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8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𝑢</m:t>
                          </m:r>
                        </m:e>
                        <m:sub>
                          <m:r>
                            <a:rPr lang="en-US" sz="28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</m:oMath>
                  </m:oMathPara>
                </a14:m>
                <a:endParaRPr lang="en-US" sz="2800" dirty="0"/>
              </a:p>
            </p:txBody>
          </p:sp>
        </mc:Choice>
        <mc:Fallback>
          <p:sp>
            <p:nvSpPr>
              <p:cNvPr id="12" name="TextBox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14600" y="2286000"/>
                <a:ext cx="1219200" cy="523220"/>
              </a:xfrm>
              <a:prstGeom prst="rect">
                <a:avLst/>
              </a:prstGeom>
              <a:blipFill rotWithShape="0"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>
                <a:latin typeface="Arial" panose="020B0604020202020204" pitchFamily="34" charset="0"/>
              </a:rPr>
              <a:t>Slide 6.3- </a:t>
            </a:r>
            <a:fld id="{FDCBE2DE-0D43-49CF-8F41-87809FA20488}" type="slidenum">
              <a:rPr lang="en-US" altLang="en-US" sz="1200">
                <a:latin typeface="Arial" panose="020B0604020202020204" pitchFamily="34" charset="0"/>
              </a:rPr>
              <a:pPr algn="r"/>
              <a:t>9</a:t>
            </a:fld>
            <a:endParaRPr lang="en-CA" altLang="en-US" sz="1200">
              <a:latin typeface="Arial" panose="020B0604020202020204" pitchFamily="34" charset="0"/>
            </a:endParaRPr>
          </a:p>
        </p:txBody>
      </p:sp>
      <p:sp>
        <p:nvSpPr>
          <p:cNvPr id="13315" name="Footer Placeholder 4"/>
          <p:cNvSpPr>
            <a:spLocks noGrp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  <p:sp>
        <p:nvSpPr>
          <p:cNvPr id="1331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THE ORTHOGONAL DECOMPOSITION THEOREM</a:t>
            </a:r>
          </a:p>
        </p:txBody>
      </p:sp>
      <p:sp>
        <p:nvSpPr>
          <p:cNvPr id="7710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447800"/>
            <a:ext cx="8229600" cy="5105400"/>
          </a:xfrm>
        </p:spPr>
        <p:txBody>
          <a:bodyPr/>
          <a:lstStyle/>
          <a:p>
            <a:pPr eaLnBrk="1" hangingPunct="1"/>
            <a:r>
              <a:rPr lang="en-US" altLang="en-US" sz="2800" smtClean="0"/>
              <a:t>Theorem 8 ensures that            is in       .</a:t>
            </a:r>
          </a:p>
          <a:p>
            <a:pPr eaLnBrk="1" hangingPunct="1"/>
            <a:endParaRPr lang="en-US" altLang="en-US" sz="2800" smtClean="0"/>
          </a:p>
          <a:p>
            <a:pPr eaLnBrk="1" hangingPunct="1"/>
            <a:r>
              <a:rPr lang="en-US" altLang="en-US" sz="2800" smtClean="0"/>
              <a:t>To check the calculations, verify that           is orthogonal to both </a:t>
            </a:r>
            <a:r>
              <a:rPr lang="en-US" altLang="en-US" sz="2800" b="1" smtClean="0"/>
              <a:t>u</a:t>
            </a:r>
            <a:r>
              <a:rPr lang="en-US" altLang="en-US" sz="2800" baseline="-25000" smtClean="0"/>
              <a:t>1</a:t>
            </a:r>
            <a:r>
              <a:rPr lang="en-US" altLang="en-US" sz="2800" smtClean="0"/>
              <a:t> and </a:t>
            </a:r>
            <a:r>
              <a:rPr lang="en-US" altLang="en-US" sz="2800" b="1" smtClean="0"/>
              <a:t>u</a:t>
            </a:r>
            <a:r>
              <a:rPr lang="en-US" altLang="en-US" sz="2800" baseline="-25000" smtClean="0"/>
              <a:t>2</a:t>
            </a:r>
            <a:r>
              <a:rPr lang="en-US" altLang="en-US" sz="2800" smtClean="0"/>
              <a:t> and hence to all of </a:t>
            </a:r>
            <a:r>
              <a:rPr lang="en-US" altLang="en-US" sz="2800" i="1" smtClean="0"/>
              <a:t>W</a:t>
            </a:r>
            <a:r>
              <a:rPr lang="en-US" altLang="en-US" sz="2800" smtClean="0"/>
              <a:t>.</a:t>
            </a:r>
          </a:p>
          <a:p>
            <a:pPr eaLnBrk="1" hangingPunct="1"/>
            <a:endParaRPr lang="en-US" altLang="en-US" sz="2800" smtClean="0"/>
          </a:p>
          <a:p>
            <a:pPr eaLnBrk="1" hangingPunct="1"/>
            <a:r>
              <a:rPr lang="en-US" altLang="en-US" sz="2800" smtClean="0"/>
              <a:t>The desired decomposition of </a:t>
            </a:r>
            <a:r>
              <a:rPr lang="en-US" altLang="en-US" sz="2800" b="1" smtClean="0"/>
              <a:t>y</a:t>
            </a:r>
            <a:r>
              <a:rPr lang="en-US" altLang="en-US" sz="2800" smtClean="0"/>
              <a:t> is</a:t>
            </a:r>
          </a:p>
        </p:txBody>
      </p:sp>
      <p:graphicFrame>
        <p:nvGraphicFramePr>
          <p:cNvPr id="771076" name="Object 4"/>
          <p:cNvGraphicFramePr>
            <a:graphicFrameLocks noChangeAspect="1"/>
          </p:cNvGraphicFramePr>
          <p:nvPr/>
        </p:nvGraphicFramePr>
        <p:xfrm>
          <a:off x="4305300" y="1498600"/>
          <a:ext cx="838200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54" name="Equation" r:id="rId3" imgW="837836" imgH="444307" progId="Equation.DSMT4">
                  <p:embed/>
                </p:oleObj>
              </mc:Choice>
              <mc:Fallback>
                <p:oleObj name="Equation" r:id="rId3" imgW="837836" imgH="444307" progId="Equation.DSMT4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05300" y="1498600"/>
                        <a:ext cx="838200" cy="444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71077" name="Object 5"/>
          <p:cNvGraphicFramePr>
            <a:graphicFrameLocks noChangeAspect="1"/>
          </p:cNvGraphicFramePr>
          <p:nvPr/>
        </p:nvGraphicFramePr>
        <p:xfrm>
          <a:off x="5969000" y="1473200"/>
          <a:ext cx="546100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55" name="Equation" r:id="rId5" imgW="545626" imgH="406048" progId="Equation.DSMT4">
                  <p:embed/>
                </p:oleObj>
              </mc:Choice>
              <mc:Fallback>
                <p:oleObj name="Equation" r:id="rId5" imgW="545626" imgH="406048" progId="Equation.DSMT4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969000" y="1473200"/>
                        <a:ext cx="546100" cy="406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71078" name="Object 6"/>
          <p:cNvGraphicFramePr>
            <a:graphicFrameLocks noChangeAspect="1"/>
          </p:cNvGraphicFramePr>
          <p:nvPr/>
        </p:nvGraphicFramePr>
        <p:xfrm>
          <a:off x="6210300" y="2527300"/>
          <a:ext cx="838200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56" name="Equation" r:id="rId7" imgW="837836" imgH="444307" progId="Equation.DSMT4">
                  <p:embed/>
                </p:oleObj>
              </mc:Choice>
              <mc:Fallback>
                <p:oleObj name="Equation" r:id="rId7" imgW="837836" imgH="444307" progId="Equation.DSMT4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10300" y="2527300"/>
                        <a:ext cx="838200" cy="444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71079" name="Object 7"/>
          <p:cNvGraphicFramePr>
            <a:graphicFrameLocks noChangeAspect="1"/>
          </p:cNvGraphicFramePr>
          <p:nvPr/>
        </p:nvGraphicFramePr>
        <p:xfrm>
          <a:off x="2590800" y="4572000"/>
          <a:ext cx="4267200" cy="1720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57" name="Equation" r:id="rId9" imgW="4406900" imgH="1778000" progId="Equation.DSMT4">
                  <p:embed/>
                </p:oleObj>
              </mc:Choice>
              <mc:Fallback>
                <p:oleObj name="Equation" r:id="rId9" imgW="4406900" imgH="1778000" progId="Equation.DSMT4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90800" y="4572000"/>
                        <a:ext cx="4267200" cy="17208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Blends">
  <a:themeElements>
    <a:clrScheme name="Blends 2">
      <a:dk1>
        <a:srgbClr val="000000"/>
      </a:dk1>
      <a:lt1>
        <a:srgbClr val="FFFFFF"/>
      </a:lt1>
      <a:dk2>
        <a:srgbClr val="333399"/>
      </a:dk2>
      <a:lt2>
        <a:srgbClr val="1C1C1C"/>
      </a:lt2>
      <a:accent1>
        <a:srgbClr val="00E4A8"/>
      </a:accent1>
      <a:accent2>
        <a:srgbClr val="FFCF01"/>
      </a:accent2>
      <a:accent3>
        <a:srgbClr val="FFFFFF"/>
      </a:accent3>
      <a:accent4>
        <a:srgbClr val="000000"/>
      </a:accent4>
      <a:accent5>
        <a:srgbClr val="AAEFD1"/>
      </a:accent5>
      <a:accent6>
        <a:srgbClr val="E7BB01"/>
      </a:accent6>
      <a:hlink>
        <a:srgbClr val="FF0000"/>
      </a:hlink>
      <a:folHlink>
        <a:srgbClr val="3333CC"/>
      </a:folHlink>
    </a:clrScheme>
    <a:fontScheme name="Blends">
      <a:majorFont>
        <a:latin typeface="Arial Narrow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Bookshelf Symbol 2" pitchFamily="2" charset="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Bookshelf Symbol 2" pitchFamily="2" charset="2"/>
          </a:defRPr>
        </a:defPPr>
      </a:lstStyle>
    </a:lnDef>
  </a:objectDefaults>
  <a:extraClrSchemeLst>
    <a:extraClrScheme>
      <a:clrScheme name="Blends 1">
        <a:dk1>
          <a:srgbClr val="969696"/>
        </a:dk1>
        <a:lt1>
          <a:srgbClr val="FFFFFF"/>
        </a:lt1>
        <a:dk2>
          <a:srgbClr val="000000"/>
        </a:dk2>
        <a:lt2>
          <a:srgbClr val="DDDDDD"/>
        </a:lt2>
        <a:accent1>
          <a:srgbClr val="00E4A8"/>
        </a:accent1>
        <a:accent2>
          <a:srgbClr val="3333CC"/>
        </a:accent2>
        <a:accent3>
          <a:srgbClr val="AAAAAA"/>
        </a:accent3>
        <a:accent4>
          <a:srgbClr val="DADADA"/>
        </a:accent4>
        <a:accent5>
          <a:srgbClr val="AAEFD1"/>
        </a:accent5>
        <a:accent6>
          <a:srgbClr val="2D2DB9"/>
        </a:accent6>
        <a:hlink>
          <a:srgbClr val="FF5050"/>
        </a:hlink>
        <a:folHlink>
          <a:srgbClr val="FFCF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ends 2">
        <a:dk1>
          <a:srgbClr val="000000"/>
        </a:dk1>
        <a:lt1>
          <a:srgbClr val="FFFFFF"/>
        </a:lt1>
        <a:dk2>
          <a:srgbClr val="333399"/>
        </a:dk2>
        <a:lt2>
          <a:srgbClr val="1C1C1C"/>
        </a:lt2>
        <a:accent1>
          <a:srgbClr val="00E4A8"/>
        </a:accent1>
        <a:accent2>
          <a:srgbClr val="FFCF01"/>
        </a:accent2>
        <a:accent3>
          <a:srgbClr val="FFFFFF"/>
        </a:accent3>
        <a:accent4>
          <a:srgbClr val="000000"/>
        </a:accent4>
        <a:accent5>
          <a:srgbClr val="AAEFD1"/>
        </a:accent5>
        <a:accent6>
          <a:srgbClr val="E7BB01"/>
        </a:accent6>
        <a:hlink>
          <a:srgbClr val="FF0000"/>
        </a:hlink>
        <a:folHlink>
          <a:srgbClr val="3333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ends 3">
        <a:dk1>
          <a:srgbClr val="000000"/>
        </a:dk1>
        <a:lt1>
          <a:srgbClr val="FFFFFF"/>
        </a:lt1>
        <a:dk2>
          <a:srgbClr val="000000"/>
        </a:dk2>
        <a:lt2>
          <a:srgbClr val="5F5F5F"/>
        </a:lt2>
        <a:accent1>
          <a:srgbClr val="EAEAEA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F3F3F3"/>
        </a:accent5>
        <a:accent6>
          <a:srgbClr val="737373"/>
        </a:accent6>
        <a:hlink>
          <a:srgbClr val="4D4D4D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ends 4">
        <a:dk1>
          <a:srgbClr val="000094"/>
        </a:dk1>
        <a:lt1>
          <a:srgbClr val="FFFFFF"/>
        </a:lt1>
        <a:dk2>
          <a:srgbClr val="0000CC"/>
        </a:dk2>
        <a:lt2>
          <a:srgbClr val="FFFFCC"/>
        </a:lt2>
        <a:accent1>
          <a:srgbClr val="3193FF"/>
        </a:accent1>
        <a:accent2>
          <a:srgbClr val="9900FF"/>
        </a:accent2>
        <a:accent3>
          <a:srgbClr val="AAAAE2"/>
        </a:accent3>
        <a:accent4>
          <a:srgbClr val="DADADA"/>
        </a:accent4>
        <a:accent5>
          <a:srgbClr val="ADC8FF"/>
        </a:accent5>
        <a:accent6>
          <a:srgbClr val="8A00E7"/>
        </a:accent6>
        <a:hlink>
          <a:srgbClr val="FF33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ends 5">
        <a:dk1>
          <a:srgbClr val="000000"/>
        </a:dk1>
        <a:lt1>
          <a:srgbClr val="FFFFFF"/>
        </a:lt1>
        <a:dk2>
          <a:srgbClr val="000066"/>
        </a:dk2>
        <a:lt2>
          <a:srgbClr val="333333"/>
        </a:lt2>
        <a:accent1>
          <a:srgbClr val="C4709A"/>
        </a:accent1>
        <a:accent2>
          <a:srgbClr val="4B4EB5"/>
        </a:accent2>
        <a:accent3>
          <a:srgbClr val="FFFFFF"/>
        </a:accent3>
        <a:accent4>
          <a:srgbClr val="000000"/>
        </a:accent4>
        <a:accent5>
          <a:srgbClr val="DEBBCA"/>
        </a:accent5>
        <a:accent6>
          <a:srgbClr val="4346A4"/>
        </a:accent6>
        <a:hlink>
          <a:srgbClr val="C481CF"/>
        </a:hlink>
        <a:folHlink>
          <a:srgbClr val="76B74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ends 6">
        <a:dk1>
          <a:srgbClr val="000000"/>
        </a:dk1>
        <a:lt1>
          <a:srgbClr val="FFFFFF"/>
        </a:lt1>
        <a:dk2>
          <a:srgbClr val="6A4076"/>
        </a:dk2>
        <a:lt2>
          <a:srgbClr val="969696"/>
        </a:lt2>
        <a:accent1>
          <a:srgbClr val="DBA9C2"/>
        </a:accent1>
        <a:accent2>
          <a:srgbClr val="E1BF91"/>
        </a:accent2>
        <a:accent3>
          <a:srgbClr val="FFFFFF"/>
        </a:accent3>
        <a:accent4>
          <a:srgbClr val="000000"/>
        </a:accent4>
        <a:accent5>
          <a:srgbClr val="EAD1DD"/>
        </a:accent5>
        <a:accent6>
          <a:srgbClr val="CCAD83"/>
        </a:accent6>
        <a:hlink>
          <a:srgbClr val="B3CE82"/>
        </a:hlink>
        <a:folHlink>
          <a:srgbClr val="B8AD4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ends 7">
        <a:dk1>
          <a:srgbClr val="000000"/>
        </a:dk1>
        <a:lt1>
          <a:srgbClr val="FFFFFF"/>
        </a:lt1>
        <a:dk2>
          <a:srgbClr val="515F7B"/>
        </a:dk2>
        <a:lt2>
          <a:srgbClr val="808080"/>
        </a:lt2>
        <a:accent1>
          <a:srgbClr val="9FCAD3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CDE1E6"/>
        </a:accent5>
        <a:accent6>
          <a:srgbClr val="AEAEAE"/>
        </a:accent6>
        <a:hlink>
          <a:srgbClr val="91AFBF"/>
        </a:hlink>
        <a:folHlink>
          <a:srgbClr val="ECEAA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14951</TotalTime>
  <Words>780</Words>
  <Application>Microsoft Office PowerPoint</Application>
  <PresentationFormat>On-screen Show (4:3)</PresentationFormat>
  <Paragraphs>175</Paragraphs>
  <Slides>18</Slides>
  <Notes>1</Notes>
  <HiddenSlides>0</HiddenSlides>
  <MMClips>0</MMClips>
  <ScaleCrop>false</ScaleCrop>
  <HeadingPairs>
    <vt:vector size="8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7" baseType="lpstr">
      <vt:lpstr>Arial</vt:lpstr>
      <vt:lpstr>Arial Narrow</vt:lpstr>
      <vt:lpstr>Bookshelf Symbol 2</vt:lpstr>
      <vt:lpstr>Cambria Math</vt:lpstr>
      <vt:lpstr>Symbol</vt:lpstr>
      <vt:lpstr>Times New Roman</vt:lpstr>
      <vt:lpstr>Wingdings</vt:lpstr>
      <vt:lpstr>Blends</vt:lpstr>
      <vt:lpstr>Equation</vt:lpstr>
      <vt:lpstr>Orthogonality and Least Squares</vt:lpstr>
      <vt:lpstr>ORTHOGONAL PROJECTIONS</vt:lpstr>
      <vt:lpstr> THE ORTHOGONAL DECOMPOSITION THEOREM</vt:lpstr>
      <vt:lpstr>THE ORTHOGONAL DECOMPOSITION THEOREM</vt:lpstr>
      <vt:lpstr>THE ORTHOGONAL DECOMPOSITION THEOREM</vt:lpstr>
      <vt:lpstr>THE ORTHOGONAL DECOMPOSITION THEOREM</vt:lpstr>
      <vt:lpstr>THE ORTHOGONAL DECOMPOSITION THEOREM</vt:lpstr>
      <vt:lpstr>THE ORTHOGONAL DECOMPOSITION THEOREM</vt:lpstr>
      <vt:lpstr>THE ORTHOGONAL DECOMPOSITION THEOREM</vt:lpstr>
      <vt:lpstr>PROPERTIES OF ORTHOGONAL PROJECTIONS</vt:lpstr>
      <vt:lpstr>THE BEST APPROXIMATION THEOREM</vt:lpstr>
      <vt:lpstr>THE BEST APPROXIMATION THEOREM</vt:lpstr>
      <vt:lpstr>THE BEST APPROXIMATION THEOREM</vt:lpstr>
      <vt:lpstr>THE BEST APPROXIMATION THEOREM</vt:lpstr>
      <vt:lpstr>PROPERTIES OF ORTHOGONAL PROJECTIONS</vt:lpstr>
      <vt:lpstr>PROPERTIES OF ORTHOGONAL PROJECTIONS</vt:lpstr>
      <vt:lpstr>PROPERTIES OF ORTHOGONAL PROJECTIONS</vt:lpstr>
      <vt:lpstr>PROPERTIES OF ORTHOGONAL PROJECTIONS</vt:lpstr>
    </vt:vector>
  </TitlesOfParts>
  <Company>© 2012 Pearson Education, Inc. All rights reserved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subject>Linear Algebra and Its Applications</dc:subject>
  <dc:creator>David C. Lay</dc:creator>
  <cp:lastModifiedBy>Kristen Arnold</cp:lastModifiedBy>
  <cp:revision>1637</cp:revision>
  <dcterms:created xsi:type="dcterms:W3CDTF">2005-10-22T18:34:54Z</dcterms:created>
  <dcterms:modified xsi:type="dcterms:W3CDTF">2015-05-19T22:02:41Z</dcterms:modified>
</cp:coreProperties>
</file>