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23"/>
  </p:notesMasterIdLst>
  <p:sldIdLst>
    <p:sldId id="424" r:id="rId2"/>
    <p:sldId id="362" r:id="rId3"/>
    <p:sldId id="425" r:id="rId4"/>
    <p:sldId id="426" r:id="rId5"/>
    <p:sldId id="427" r:id="rId6"/>
    <p:sldId id="428" r:id="rId7"/>
    <p:sldId id="429" r:id="rId8"/>
    <p:sldId id="430" r:id="rId9"/>
    <p:sldId id="431" r:id="rId10"/>
    <p:sldId id="432" r:id="rId11"/>
    <p:sldId id="444" r:id="rId12"/>
    <p:sldId id="434" r:id="rId13"/>
    <p:sldId id="435" r:id="rId14"/>
    <p:sldId id="436" r:id="rId15"/>
    <p:sldId id="437" r:id="rId16"/>
    <p:sldId id="438" r:id="rId17"/>
    <p:sldId id="439" r:id="rId18"/>
    <p:sldId id="440" r:id="rId19"/>
    <p:sldId id="441" r:id="rId20"/>
    <p:sldId id="442" r:id="rId21"/>
    <p:sldId id="443" r:id="rId2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6">
          <p15:clr>
            <a:srgbClr val="A4A3A4"/>
          </p15:clr>
        </p15:guide>
        <p15:guide id="2" orient="horz" pos="3888">
          <p15:clr>
            <a:srgbClr val="A4A3A4"/>
          </p15:clr>
        </p15:guide>
        <p15:guide id="3" pos="288">
          <p15:clr>
            <a:srgbClr val="A4A3A4"/>
          </p15:clr>
        </p15:guide>
        <p15:guide id="4" pos="54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7C97"/>
    <a:srgbClr val="D7791B"/>
    <a:srgbClr val="4C7816"/>
    <a:srgbClr val="528218"/>
    <a:srgbClr val="B6CEAA"/>
    <a:srgbClr val="ADC8A0"/>
    <a:srgbClr val="CD8019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311" autoAdjust="0"/>
    <p:restoredTop sz="98517" autoAdjust="0"/>
  </p:normalViewPr>
  <p:slideViewPr>
    <p:cSldViewPr>
      <p:cViewPr varScale="1">
        <p:scale>
          <a:sx n="52" d="100"/>
          <a:sy n="52" d="100"/>
        </p:scale>
        <p:origin x="72" y="552"/>
      </p:cViewPr>
      <p:guideLst>
        <p:guide orient="horz" pos="1296"/>
        <p:guide orient="horz" pos="3888"/>
        <p:guide pos="288"/>
        <p:guide pos="54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6.wmf"/><Relationship Id="rId1" Type="http://schemas.openxmlformats.org/officeDocument/2006/relationships/image" Target="../media/image45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53.wmf"/><Relationship Id="rId1" Type="http://schemas.openxmlformats.org/officeDocument/2006/relationships/image" Target="../media/image52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57.wmf"/><Relationship Id="rId2" Type="http://schemas.openxmlformats.org/officeDocument/2006/relationships/image" Target="../media/image56.wmf"/><Relationship Id="rId1" Type="http://schemas.openxmlformats.org/officeDocument/2006/relationships/image" Target="../media/image55.wmf"/><Relationship Id="rId5" Type="http://schemas.openxmlformats.org/officeDocument/2006/relationships/image" Target="../media/image59.wmf"/><Relationship Id="rId4" Type="http://schemas.openxmlformats.org/officeDocument/2006/relationships/image" Target="../media/image58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66.wmf"/><Relationship Id="rId2" Type="http://schemas.openxmlformats.org/officeDocument/2006/relationships/image" Target="../media/image65.wmf"/><Relationship Id="rId1" Type="http://schemas.openxmlformats.org/officeDocument/2006/relationships/image" Target="../media/image64.wmf"/><Relationship Id="rId5" Type="http://schemas.openxmlformats.org/officeDocument/2006/relationships/image" Target="../media/image68.wmf"/><Relationship Id="rId4" Type="http://schemas.openxmlformats.org/officeDocument/2006/relationships/image" Target="../media/image67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76.wmf"/><Relationship Id="rId2" Type="http://schemas.openxmlformats.org/officeDocument/2006/relationships/image" Target="../media/image75.wmf"/><Relationship Id="rId1" Type="http://schemas.openxmlformats.org/officeDocument/2006/relationships/image" Target="../media/image7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4" Type="http://schemas.openxmlformats.org/officeDocument/2006/relationships/image" Target="../media/image25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Relationship Id="rId5" Type="http://schemas.openxmlformats.org/officeDocument/2006/relationships/image" Target="../media/image31.wmf"/><Relationship Id="rId4" Type="http://schemas.openxmlformats.org/officeDocument/2006/relationships/image" Target="../media/image30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Relationship Id="rId5" Type="http://schemas.openxmlformats.org/officeDocument/2006/relationships/image" Target="../media/image39.wmf"/><Relationship Id="rId4" Type="http://schemas.openxmlformats.org/officeDocument/2006/relationships/image" Target="../media/image3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Click to edit Master text styles</a:t>
            </a:r>
          </a:p>
          <a:p>
            <a:pPr lvl="1"/>
            <a:r>
              <a:rPr lang="en-US" altLang="en-US" noProof="0" smtClean="0"/>
              <a:t>Second level</a:t>
            </a:r>
          </a:p>
          <a:p>
            <a:pPr lvl="2"/>
            <a:r>
              <a:rPr lang="en-US" altLang="en-US" noProof="0" smtClean="0"/>
              <a:t>Third level</a:t>
            </a:r>
          </a:p>
          <a:p>
            <a:pPr lvl="3"/>
            <a:r>
              <a:rPr lang="en-US" altLang="en-US" noProof="0" smtClean="0"/>
              <a:t>Fourth level</a:t>
            </a:r>
          </a:p>
          <a:p>
            <a:pPr lvl="4"/>
            <a:r>
              <a:rPr lang="en-US" alt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B736EF8-F8CD-4F01-937A-743401D3023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25969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83C7A559-C4E8-449A-AEBF-A070A94784DA}" type="slidenum">
              <a:rPr lang="en-US" altLang="en-US" sz="1200">
                <a:latin typeface="Arial" panose="020B0604020202020204" pitchFamily="34" charset="0"/>
              </a:rPr>
              <a:pPr algn="r"/>
              <a:t>1</a:t>
            </a:fld>
            <a:endParaRPr lang="en-US" altLang="en-US" sz="1200">
              <a:latin typeface="Arial" panose="020B0604020202020204" pitchFamily="34" charset="0"/>
            </a:endParaRPr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6664342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DAC64525-E0E0-4744-B597-C580D4CCECBD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US" altLang="en-US" sz="120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0816731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pearson_ppt_logo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2850"/>
            <a:ext cx="12954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12"/>
          <p:cNvSpPr>
            <a:spLocks noChangeShapeType="1"/>
          </p:cNvSpPr>
          <p:nvPr userDrawn="1"/>
        </p:nvSpPr>
        <p:spPr bwMode="auto">
          <a:xfrm>
            <a:off x="0" y="2667000"/>
            <a:ext cx="4953000" cy="0"/>
          </a:xfrm>
          <a:prstGeom prst="line">
            <a:avLst/>
          </a:prstGeom>
          <a:noFill/>
          <a:ln w="127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Box 14" descr="Pink tissue paper"/>
          <p:cNvSpPr txBox="1">
            <a:spLocks noChangeArrowheads="1"/>
          </p:cNvSpPr>
          <p:nvPr userDrawn="1"/>
        </p:nvSpPr>
        <p:spPr bwMode="auto">
          <a:xfrm>
            <a:off x="533400" y="304800"/>
            <a:ext cx="533400" cy="731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sz="4200" b="1">
                <a:solidFill>
                  <a:srgbClr val="4C7816"/>
                </a:solidFill>
                <a:latin typeface="Arial" panose="020B0604020202020204" pitchFamily="34" charset="0"/>
              </a:rPr>
              <a:t>6</a:t>
            </a:r>
          </a:p>
        </p:txBody>
      </p:sp>
      <p:sp>
        <p:nvSpPr>
          <p:cNvPr id="7" name="Text Box 15" descr="Pink tissue paper"/>
          <p:cNvSpPr txBox="1">
            <a:spLocks noChangeArrowheads="1"/>
          </p:cNvSpPr>
          <p:nvPr userDrawn="1"/>
        </p:nvSpPr>
        <p:spPr bwMode="auto">
          <a:xfrm>
            <a:off x="304800" y="2057400"/>
            <a:ext cx="83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3200" b="1">
                <a:solidFill>
                  <a:srgbClr val="CD8019"/>
                </a:solidFill>
                <a:latin typeface="Arial" panose="020B0604020202020204" pitchFamily="34" charset="0"/>
              </a:rPr>
              <a:t>6.1</a:t>
            </a:r>
          </a:p>
        </p:txBody>
      </p:sp>
      <p:sp>
        <p:nvSpPr>
          <p:cNvPr id="8" name="Line 21"/>
          <p:cNvSpPr>
            <a:spLocks noChangeShapeType="1"/>
          </p:cNvSpPr>
          <p:nvPr userDrawn="1"/>
        </p:nvSpPr>
        <p:spPr bwMode="auto">
          <a:xfrm rot="5400000" flipH="1">
            <a:off x="4572000" y="-43434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Line 23"/>
          <p:cNvSpPr>
            <a:spLocks noChangeShapeType="1"/>
          </p:cNvSpPr>
          <p:nvPr userDrawn="1"/>
        </p:nvSpPr>
        <p:spPr bwMode="auto">
          <a:xfrm rot="5400000" flipH="1">
            <a:off x="762000" y="701675"/>
            <a:ext cx="0" cy="60960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Line 24"/>
          <p:cNvSpPr>
            <a:spLocks noChangeShapeType="1"/>
          </p:cNvSpPr>
          <p:nvPr userDrawn="1"/>
        </p:nvSpPr>
        <p:spPr bwMode="auto">
          <a:xfrm rot="16200000" flipH="1" flipV="1">
            <a:off x="-19050" y="495300"/>
            <a:ext cx="990600" cy="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Freeform 31"/>
          <p:cNvSpPr>
            <a:spLocks/>
          </p:cNvSpPr>
          <p:nvPr userDrawn="1"/>
        </p:nvSpPr>
        <p:spPr bwMode="auto">
          <a:xfrm>
            <a:off x="0" y="2057400"/>
            <a:ext cx="1143000" cy="609600"/>
          </a:xfrm>
          <a:custGeom>
            <a:avLst/>
            <a:gdLst>
              <a:gd name="T0" fmla="*/ 0 w 96"/>
              <a:gd name="T1" fmla="*/ 0 h 192"/>
              <a:gd name="T2" fmla="*/ 1143000 w 96"/>
              <a:gd name="T3" fmla="*/ 0 h 192"/>
              <a:gd name="T4" fmla="*/ 1143000 w 96"/>
              <a:gd name="T5" fmla="*/ 609600 h 19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6" h="192">
                <a:moveTo>
                  <a:pt x="0" y="0"/>
                </a:moveTo>
                <a:lnTo>
                  <a:pt x="96" y="0"/>
                </a:lnTo>
                <a:lnTo>
                  <a:pt x="96" y="192"/>
                </a:lnTo>
              </a:path>
            </a:pathLst>
          </a:custGeom>
          <a:noFill/>
          <a:ln w="12700" cap="flat" cmpd="sng">
            <a:solidFill>
              <a:srgbClr val="077C97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05200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219200" y="609600"/>
            <a:ext cx="5943600" cy="1295400"/>
          </a:xfrm>
        </p:spPr>
        <p:txBody>
          <a:bodyPr anchor="t"/>
          <a:lstStyle>
            <a:lvl1pPr>
              <a:defRPr sz="3600">
                <a:latin typeface="Times New Roman" panose="02020603050405020304" pitchFamily="18" charset="0"/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605201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57200" y="2819400"/>
            <a:ext cx="4495800" cy="33528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>
                <a:solidFill>
                  <a:srgbClr val="077C97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13" name="Footer Placeholder 9"/>
          <p:cNvSpPr>
            <a:spLocks noGrp="1"/>
          </p:cNvSpPr>
          <p:nvPr>
            <p:ph type="ftr" sz="quarter" idx="10"/>
          </p:nvPr>
        </p:nvSpPr>
        <p:spPr>
          <a:xfrm>
            <a:off x="1752600" y="6305550"/>
            <a:ext cx="69342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4869" y="2175564"/>
            <a:ext cx="3095861" cy="3910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12736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6.1- </a:t>
            </a:r>
            <a:fld id="{D9FF3D7A-33ED-442E-AEA2-1A071F890A0C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958478535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72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72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6.1- </a:t>
            </a:r>
            <a:fld id="{1948C2C9-9554-4D54-AFF1-FE2B327DE64B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530640530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209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3962400"/>
            <a:ext cx="8229600" cy="2209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6.1- </a:t>
            </a:r>
            <a:fld id="{CC563C05-7C4C-4585-9195-1350B0520E02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430125414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6.1- </a:t>
            </a:r>
            <a:fld id="{607F050E-2AA8-4BCE-A41A-CC3B55ADC5F6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481160644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6.1- </a:t>
            </a:r>
            <a:fld id="{1D0C2CF7-09A0-4ECE-9B3E-FE267D24FD8C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997692664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6.1- </a:t>
            </a:r>
            <a:fld id="{31ECC622-28BA-489F-A706-694B2D678371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941197262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6.1- </a:t>
            </a:r>
            <a:fld id="{E1906918-0AAC-404E-806C-101084A8D0AB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8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4200476047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6.1- </a:t>
            </a:r>
            <a:fld id="{E53C5F9B-2CE1-46B6-85DC-72C6B2D8E3F8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4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290615901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6.1- </a:t>
            </a:r>
            <a:fld id="{C7A2A3C2-7B6E-41BC-942C-AD3C7F3F2D0E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3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027680585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6.1- </a:t>
            </a:r>
            <a:fld id="{39FBC7FC-AC8A-481D-A155-402236827DA7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4055575301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6.1- </a:t>
            </a:r>
            <a:fld id="{DA72EE27-422A-4B69-BA2F-0309DD3A4C77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627440559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586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07138"/>
            <a:ext cx="1905000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1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altLang="en-US"/>
              <a:t>Slide 6.1- </a:t>
            </a:r>
            <a:fld id="{C166DB3A-95DB-4AE4-9E51-416601D7347A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57200" y="6305550"/>
            <a:ext cx="6324600" cy="4762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buFont typeface="Symbol" panose="05050102010706020507" pitchFamily="18" charset="2"/>
              <a:buNone/>
              <a:defRPr sz="1200" smtClean="0">
                <a:latin typeface="Arial" panose="020B0604020202020204" pitchFamily="34" charset="0"/>
                <a:sym typeface="Symbol" panose="05050102010706020507" pitchFamily="18" charset="2"/>
              </a:defRPr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  <p:sp>
        <p:nvSpPr>
          <p:cNvPr id="1030" name="Line 13"/>
          <p:cNvSpPr>
            <a:spLocks noChangeShapeType="1"/>
          </p:cNvSpPr>
          <p:nvPr userDrawn="1"/>
        </p:nvSpPr>
        <p:spPr bwMode="auto">
          <a:xfrm rot="5400000" flipH="1">
            <a:off x="4572000" y="-35052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</p:sldLayoutIdLst>
  <p:transition spd="med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077C97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13" Type="http://schemas.openxmlformats.org/officeDocument/2006/relationships/image" Target="../media/image39.wmf"/><Relationship Id="rId3" Type="http://schemas.openxmlformats.org/officeDocument/2006/relationships/image" Target="../media/image32.png"/><Relationship Id="rId7" Type="http://schemas.openxmlformats.org/officeDocument/2006/relationships/image" Target="../media/image36.wmf"/><Relationship Id="rId12" Type="http://schemas.openxmlformats.org/officeDocument/2006/relationships/oleObject" Target="../embeddings/oleObject2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5.bin"/><Relationship Id="rId11" Type="http://schemas.openxmlformats.org/officeDocument/2006/relationships/image" Target="../media/image38.wmf"/><Relationship Id="rId5" Type="http://schemas.openxmlformats.org/officeDocument/2006/relationships/image" Target="../media/image35.wmf"/><Relationship Id="rId10" Type="http://schemas.openxmlformats.org/officeDocument/2006/relationships/oleObject" Target="../embeddings/oleObject27.bin"/><Relationship Id="rId4" Type="http://schemas.openxmlformats.org/officeDocument/2006/relationships/oleObject" Target="../embeddings/oleObject24.bin"/><Relationship Id="rId9" Type="http://schemas.openxmlformats.org/officeDocument/2006/relationships/image" Target="../media/image37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41.png"/><Relationship Id="rId5" Type="http://schemas.openxmlformats.org/officeDocument/2006/relationships/image" Target="../media/image40.wmf"/><Relationship Id="rId4" Type="http://schemas.openxmlformats.org/officeDocument/2006/relationships/oleObject" Target="../embeddings/oleObject29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44.png"/><Relationship Id="rId5" Type="http://schemas.openxmlformats.org/officeDocument/2006/relationships/image" Target="../media/image42.wmf"/><Relationship Id="rId4" Type="http://schemas.openxmlformats.org/officeDocument/2006/relationships/oleObject" Target="../embeddings/oleObject30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wmf"/><Relationship Id="rId3" Type="http://schemas.openxmlformats.org/officeDocument/2006/relationships/image" Target="../media/image47.png"/><Relationship Id="rId7" Type="http://schemas.openxmlformats.org/officeDocument/2006/relationships/oleObject" Target="../embeddings/oleObject3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45.wmf"/><Relationship Id="rId5" Type="http://schemas.openxmlformats.org/officeDocument/2006/relationships/oleObject" Target="../embeddings/oleObject31.bin"/><Relationship Id="rId10" Type="http://schemas.openxmlformats.org/officeDocument/2006/relationships/image" Target="../media/image49.png"/><Relationship Id="rId4" Type="http://schemas.openxmlformats.org/officeDocument/2006/relationships/image" Target="../media/image1.jpeg"/><Relationship Id="rId9" Type="http://schemas.openxmlformats.org/officeDocument/2006/relationships/image" Target="../media/image4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50.wmf"/><Relationship Id="rId4" Type="http://schemas.openxmlformats.org/officeDocument/2006/relationships/oleObject" Target="../embeddings/oleObject33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7" Type="http://schemas.openxmlformats.org/officeDocument/2006/relationships/image" Target="../media/image5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35.bin"/><Relationship Id="rId5" Type="http://schemas.openxmlformats.org/officeDocument/2006/relationships/image" Target="../media/image52.wmf"/><Relationship Id="rId4" Type="http://schemas.openxmlformats.org/officeDocument/2006/relationships/oleObject" Target="../embeddings/oleObject34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8.bin"/><Relationship Id="rId13" Type="http://schemas.openxmlformats.org/officeDocument/2006/relationships/image" Target="../media/image59.wmf"/><Relationship Id="rId3" Type="http://schemas.openxmlformats.org/officeDocument/2006/relationships/image" Target="../media/image60.png"/><Relationship Id="rId7" Type="http://schemas.openxmlformats.org/officeDocument/2006/relationships/image" Target="../media/image56.wmf"/><Relationship Id="rId12" Type="http://schemas.openxmlformats.org/officeDocument/2006/relationships/oleObject" Target="../embeddings/oleObject4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37.bin"/><Relationship Id="rId11" Type="http://schemas.openxmlformats.org/officeDocument/2006/relationships/image" Target="../media/image58.wmf"/><Relationship Id="rId5" Type="http://schemas.openxmlformats.org/officeDocument/2006/relationships/image" Target="../media/image55.wmf"/><Relationship Id="rId10" Type="http://schemas.openxmlformats.org/officeDocument/2006/relationships/oleObject" Target="../embeddings/oleObject39.bin"/><Relationship Id="rId4" Type="http://schemas.openxmlformats.org/officeDocument/2006/relationships/oleObject" Target="../embeddings/oleObject36.bin"/><Relationship Id="rId9" Type="http://schemas.openxmlformats.org/officeDocument/2006/relationships/image" Target="../media/image57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5" Type="http://schemas.openxmlformats.org/officeDocument/2006/relationships/image" Target="../media/image61.wmf"/><Relationship Id="rId4" Type="http://schemas.openxmlformats.org/officeDocument/2006/relationships/oleObject" Target="../embeddings/oleObject41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63.w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wmf"/><Relationship Id="rId13" Type="http://schemas.openxmlformats.org/officeDocument/2006/relationships/oleObject" Target="../embeddings/oleObject47.bin"/><Relationship Id="rId3" Type="http://schemas.openxmlformats.org/officeDocument/2006/relationships/image" Target="../media/image69.png"/><Relationship Id="rId7" Type="http://schemas.openxmlformats.org/officeDocument/2006/relationships/oleObject" Target="../embeddings/oleObject44.bin"/><Relationship Id="rId12" Type="http://schemas.openxmlformats.org/officeDocument/2006/relationships/image" Target="../media/image6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64.wmf"/><Relationship Id="rId11" Type="http://schemas.openxmlformats.org/officeDocument/2006/relationships/oleObject" Target="../embeddings/oleObject46.bin"/><Relationship Id="rId5" Type="http://schemas.openxmlformats.org/officeDocument/2006/relationships/oleObject" Target="../embeddings/oleObject43.bin"/><Relationship Id="rId15" Type="http://schemas.openxmlformats.org/officeDocument/2006/relationships/image" Target="../media/image71.png"/><Relationship Id="rId10" Type="http://schemas.openxmlformats.org/officeDocument/2006/relationships/image" Target="../media/image66.wmf"/><Relationship Id="rId4" Type="http://schemas.openxmlformats.org/officeDocument/2006/relationships/image" Target="../media/image70.png"/><Relationship Id="rId9" Type="http://schemas.openxmlformats.org/officeDocument/2006/relationships/oleObject" Target="../embeddings/oleObject45.bin"/><Relationship Id="rId14" Type="http://schemas.openxmlformats.org/officeDocument/2006/relationships/image" Target="../media/image68.w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1.bin"/><Relationship Id="rId10" Type="http://schemas.openxmlformats.org/officeDocument/2006/relationships/image" Target="../media/image6.wmf"/><Relationship Id="rId4" Type="http://schemas.openxmlformats.org/officeDocument/2006/relationships/image" Target="../media/image7.png"/><Relationship Id="rId9" Type="http://schemas.openxmlformats.org/officeDocument/2006/relationships/oleObject" Target="../embeddings/oleObject3.bin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69.png"/><Relationship Id="rId5" Type="http://schemas.openxmlformats.org/officeDocument/2006/relationships/image" Target="../media/image73.png"/><Relationship Id="rId4" Type="http://schemas.openxmlformats.org/officeDocument/2006/relationships/image" Target="../media/image72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1.bin"/><Relationship Id="rId3" Type="http://schemas.openxmlformats.org/officeDocument/2006/relationships/image" Target="../media/image77.png"/><Relationship Id="rId7" Type="http://schemas.openxmlformats.org/officeDocument/2006/relationships/image" Target="../media/image7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50.bin"/><Relationship Id="rId11" Type="http://schemas.openxmlformats.org/officeDocument/2006/relationships/image" Target="../media/image78.png"/><Relationship Id="rId5" Type="http://schemas.openxmlformats.org/officeDocument/2006/relationships/image" Target="../media/image74.wmf"/><Relationship Id="rId10" Type="http://schemas.openxmlformats.org/officeDocument/2006/relationships/image" Target="../media/image69.png"/><Relationship Id="rId4" Type="http://schemas.openxmlformats.org/officeDocument/2006/relationships/oleObject" Target="../embeddings/oleObject49.bin"/><Relationship Id="rId9" Type="http://schemas.openxmlformats.org/officeDocument/2006/relationships/image" Target="../media/image76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8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1.wmf"/><Relationship Id="rId4" Type="http://schemas.openxmlformats.org/officeDocument/2006/relationships/oleObject" Target="../embeddings/oleObject7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9.bin"/><Relationship Id="rId5" Type="http://schemas.openxmlformats.org/officeDocument/2006/relationships/image" Target="../media/image13.wmf"/><Relationship Id="rId4" Type="http://schemas.openxmlformats.org/officeDocument/2006/relationships/oleObject" Target="../embeddings/oleObject8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oleObject" Target="../embeddings/oleObject10.bin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16.wmf"/><Relationship Id="rId9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20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oleObject" Target="../embeddings/oleObject15.bin"/><Relationship Id="rId7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3.wmf"/><Relationship Id="rId11" Type="http://schemas.openxmlformats.org/officeDocument/2006/relationships/image" Target="../media/image26.png"/><Relationship Id="rId5" Type="http://schemas.openxmlformats.org/officeDocument/2006/relationships/oleObject" Target="../embeddings/oleObject16.bin"/><Relationship Id="rId10" Type="http://schemas.openxmlformats.org/officeDocument/2006/relationships/image" Target="../media/image25.wmf"/><Relationship Id="rId4" Type="http://schemas.openxmlformats.org/officeDocument/2006/relationships/image" Target="../media/image22.wmf"/><Relationship Id="rId9" Type="http://schemas.openxmlformats.org/officeDocument/2006/relationships/oleObject" Target="../embeddings/oleObject18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13" Type="http://schemas.openxmlformats.org/officeDocument/2006/relationships/oleObject" Target="../embeddings/oleObject23.bin"/><Relationship Id="rId3" Type="http://schemas.openxmlformats.org/officeDocument/2006/relationships/image" Target="../media/image32.png"/><Relationship Id="rId7" Type="http://schemas.openxmlformats.org/officeDocument/2006/relationships/oleObject" Target="../embeddings/oleObject20.bin"/><Relationship Id="rId12" Type="http://schemas.openxmlformats.org/officeDocument/2006/relationships/image" Target="../media/image3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7.wmf"/><Relationship Id="rId11" Type="http://schemas.openxmlformats.org/officeDocument/2006/relationships/oleObject" Target="../embeddings/oleObject22.bin"/><Relationship Id="rId5" Type="http://schemas.openxmlformats.org/officeDocument/2006/relationships/oleObject" Target="../embeddings/oleObject19.bin"/><Relationship Id="rId15" Type="http://schemas.openxmlformats.org/officeDocument/2006/relationships/image" Target="../media/image34.png"/><Relationship Id="rId10" Type="http://schemas.openxmlformats.org/officeDocument/2006/relationships/image" Target="../media/image29.wmf"/><Relationship Id="rId4" Type="http://schemas.openxmlformats.org/officeDocument/2006/relationships/image" Target="../media/image33.png"/><Relationship Id="rId9" Type="http://schemas.openxmlformats.org/officeDocument/2006/relationships/oleObject" Target="../embeddings/oleObject21.bin"/><Relationship Id="rId14" Type="http://schemas.openxmlformats.org/officeDocument/2006/relationships/image" Target="../media/image3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ooter Placeholder 9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Orthogonality and Least Squares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INNER PRODUCT, LENGTH, AND ORTHOGONALITY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6.1- </a:t>
            </a:r>
            <a:fld id="{49F270FF-CCA6-4096-AF21-AF527C4A4871}" type="slidenum">
              <a:rPr lang="en-US" altLang="en-US" sz="1200">
                <a:latin typeface="Arial" panose="020B0604020202020204" pitchFamily="34" charset="0"/>
              </a:rPr>
              <a:pPr algn="r"/>
              <a:t>10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364" name="Rectangle 2"/>
              <p:cNvSpPr>
                <a:spLocks noGrp="1" noChangeArrowheads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pPr eaLnBrk="1" hangingPunct="1"/>
                <a:r>
                  <a:rPr lang="en-US" altLang="en-US" dirty="0" smtClean="0"/>
                  <a:t>DISTANCE </a:t>
                </a:r>
                <a:r>
                  <a:rPr lang="en-US" altLang="en-US" dirty="0" smtClean="0"/>
                  <a:t>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endParaRPr lang="en-US" altLang="en-US" dirty="0" smtClean="0"/>
              </a:p>
            </p:txBody>
          </p:sp>
        </mc:Choice>
        <mc:Fallback>
          <p:sp>
            <p:nvSpPr>
              <p:cNvPr id="15364" name="Rectang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0">
                <a:blip r:embed="rId3"/>
                <a:stretch>
                  <a:fillRect l="-1852" b="-188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28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5181600"/>
          </a:xfrm>
        </p:spPr>
        <p:txBody>
          <a:bodyPr/>
          <a:lstStyle/>
          <a:p>
            <a:pPr eaLnBrk="1" hangingPunct="1"/>
            <a:r>
              <a:rPr lang="en-US" altLang="en-US" sz="2800" b="1" dirty="0" smtClean="0"/>
              <a:t>Example </a:t>
            </a:r>
            <a:r>
              <a:rPr lang="en-US" altLang="en-US" sz="2800" b="1" dirty="0" smtClean="0"/>
              <a:t>4:</a:t>
            </a:r>
            <a:r>
              <a:rPr lang="en-US" altLang="en-US" sz="2800" dirty="0" smtClean="0"/>
              <a:t> </a:t>
            </a:r>
            <a:r>
              <a:rPr lang="en-US" altLang="en-US" sz="2800" dirty="0" smtClean="0"/>
              <a:t>Compute the distance between the vectors                 and                 . </a:t>
            </a:r>
          </a:p>
          <a:p>
            <a:pPr eaLnBrk="1" hangingPunct="1"/>
            <a:r>
              <a:rPr lang="en-US" altLang="en-US" sz="2800" b="1" dirty="0" smtClean="0"/>
              <a:t>Solution:</a:t>
            </a:r>
            <a:r>
              <a:rPr lang="en-US" altLang="en-US" sz="2800" dirty="0" smtClean="0"/>
              <a:t> Calculate</a:t>
            </a:r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r>
              <a:rPr lang="en-US" altLang="en-US" sz="2800" dirty="0" smtClean="0"/>
              <a:t>The vectors </a:t>
            </a:r>
            <a:r>
              <a:rPr lang="en-US" altLang="en-US" sz="2800" b="1" dirty="0" smtClean="0"/>
              <a:t>u</a:t>
            </a:r>
            <a:r>
              <a:rPr lang="en-US" altLang="en-US" sz="2800" dirty="0" smtClean="0"/>
              <a:t>, </a:t>
            </a:r>
            <a:r>
              <a:rPr lang="en-US" altLang="en-US" sz="2800" b="1" dirty="0" smtClean="0"/>
              <a:t>v</a:t>
            </a:r>
            <a:r>
              <a:rPr lang="en-US" altLang="en-US" sz="2800" dirty="0" smtClean="0"/>
              <a:t>, and           are shown in the figure on the next slide. </a:t>
            </a:r>
          </a:p>
          <a:p>
            <a:pPr eaLnBrk="1" hangingPunct="1"/>
            <a:r>
              <a:rPr lang="en-US" altLang="en-US" sz="2800" dirty="0" smtClean="0"/>
              <a:t>When the vector          is added to </a:t>
            </a:r>
            <a:r>
              <a:rPr lang="en-US" altLang="en-US" sz="2800" b="1" dirty="0" smtClean="0"/>
              <a:t>v</a:t>
            </a:r>
            <a:r>
              <a:rPr lang="en-US" altLang="en-US" sz="2800" dirty="0" smtClean="0"/>
              <a:t>, the result is </a:t>
            </a:r>
            <a:r>
              <a:rPr lang="en-US" altLang="en-US" sz="2800" b="1" dirty="0" smtClean="0"/>
              <a:t>u</a:t>
            </a:r>
            <a:r>
              <a:rPr lang="en-US" altLang="en-US" sz="2800" dirty="0" smtClean="0"/>
              <a:t>. </a:t>
            </a:r>
          </a:p>
        </p:txBody>
      </p:sp>
      <p:graphicFrame>
        <p:nvGraphicFramePr>
          <p:cNvPr id="728069" name="Object 5"/>
          <p:cNvGraphicFramePr>
            <a:graphicFrameLocks noChangeAspect="1"/>
          </p:cNvGraphicFramePr>
          <p:nvPr/>
        </p:nvGraphicFramePr>
        <p:xfrm>
          <a:off x="1981200" y="1803400"/>
          <a:ext cx="1363663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30" name="Equation" r:id="rId4" imgW="1397000" imgH="431800" progId="Equation.DSMT4">
                  <p:embed/>
                </p:oleObj>
              </mc:Choice>
              <mc:Fallback>
                <p:oleObj name="Equation" r:id="rId4" imgW="1397000" imgH="4318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1803400"/>
                        <a:ext cx="1363663" cy="422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8070" name="Object 6"/>
          <p:cNvGraphicFramePr>
            <a:graphicFrameLocks noChangeAspect="1"/>
          </p:cNvGraphicFramePr>
          <p:nvPr/>
        </p:nvGraphicFramePr>
        <p:xfrm>
          <a:off x="3987800" y="1790700"/>
          <a:ext cx="1447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31" name="Equation" r:id="rId6" imgW="1447800" imgH="431800" progId="Equation.DSMT4">
                  <p:embed/>
                </p:oleObj>
              </mc:Choice>
              <mc:Fallback>
                <p:oleObj name="Equation" r:id="rId6" imgW="1447800" imgH="4318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87800" y="1790700"/>
                        <a:ext cx="14478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8071" name="Object 7"/>
          <p:cNvGraphicFramePr>
            <a:graphicFrameLocks noChangeAspect="1"/>
          </p:cNvGraphicFramePr>
          <p:nvPr/>
        </p:nvGraphicFramePr>
        <p:xfrm>
          <a:off x="2438400" y="2743200"/>
          <a:ext cx="4394200" cy="190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32" name="Equation" r:id="rId8" imgW="4394200" imgH="1905000" progId="Equation.DSMT4">
                  <p:embed/>
                </p:oleObj>
              </mc:Choice>
              <mc:Fallback>
                <p:oleObj name="Equation" r:id="rId8" imgW="4394200" imgH="19050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2743200"/>
                        <a:ext cx="4394200" cy="190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8072" name="Object 8"/>
          <p:cNvGraphicFramePr>
            <a:graphicFrameLocks noChangeAspect="1"/>
          </p:cNvGraphicFramePr>
          <p:nvPr/>
        </p:nvGraphicFramePr>
        <p:xfrm>
          <a:off x="3962400" y="4965700"/>
          <a:ext cx="8255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33" name="Equation" r:id="rId10" imgW="825500" imgH="254000" progId="Equation.DSMT4">
                  <p:embed/>
                </p:oleObj>
              </mc:Choice>
              <mc:Fallback>
                <p:oleObj name="Equation" r:id="rId10" imgW="825500" imgH="2540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4965700"/>
                        <a:ext cx="8255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8073" name="Object 9"/>
          <p:cNvGraphicFramePr>
            <a:graphicFrameLocks noChangeAspect="1"/>
          </p:cNvGraphicFramePr>
          <p:nvPr/>
        </p:nvGraphicFramePr>
        <p:xfrm>
          <a:off x="3263900" y="5905500"/>
          <a:ext cx="8255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34" name="Equation" r:id="rId12" imgW="825500" imgH="254000" progId="Equation.DSMT4">
                  <p:embed/>
                </p:oleObj>
              </mc:Choice>
              <mc:Fallback>
                <p:oleObj name="Equation" r:id="rId12" imgW="825500" imgH="2540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63900" y="5905500"/>
                        <a:ext cx="8255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40408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6.1- </a:t>
            </a:r>
            <a:fld id="{041E5BA8-619F-462F-8350-428C72855BF7}" type="slidenum">
              <a:rPr lang="en-US" altLang="en-US" sz="1200">
                <a:latin typeface="Arial" panose="020B0604020202020204" pitchFamily="34" charset="0"/>
              </a:rPr>
              <a:pPr algn="r"/>
              <a:t>11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388" name="Rectangle 2"/>
              <p:cNvSpPr>
                <a:spLocks noGrp="1" noChangeArrowheads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pPr eaLnBrk="1" hangingPunct="1"/>
                <a:r>
                  <a:rPr lang="en-US" altLang="en-US" dirty="0" smtClean="0"/>
                  <a:t>DISTANCE </a:t>
                </a:r>
                <a:r>
                  <a:rPr lang="en-US" altLang="en-US" dirty="0" smtClean="0"/>
                  <a:t>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endParaRPr lang="en-US" altLang="en-US" dirty="0" smtClean="0"/>
              </a:p>
            </p:txBody>
          </p:sp>
        </mc:Choice>
        <mc:Fallback>
          <p:sp>
            <p:nvSpPr>
              <p:cNvPr id="16388" name="Rectang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0">
                <a:blip r:embed="rId3"/>
                <a:stretch>
                  <a:fillRect l="-1852" b="-188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42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</p:spPr>
        <p:txBody>
          <a:bodyPr/>
          <a:lstStyle/>
          <a:p>
            <a:pPr eaLnBrk="1" hangingPunct="1"/>
            <a:endParaRPr lang="en-US" altLang="en-US" dirty="0" smtClean="0"/>
          </a:p>
          <a:p>
            <a:pPr eaLnBrk="1" hangingPunct="1"/>
            <a:endParaRPr lang="en-US" altLang="en-US" dirty="0" smtClean="0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dirty="0" smtClean="0"/>
          </a:p>
          <a:p>
            <a:pPr eaLnBrk="1" hangingPunct="1"/>
            <a:endParaRPr lang="en-US" altLang="en-US" dirty="0" smtClean="0"/>
          </a:p>
          <a:p>
            <a:pPr eaLnBrk="1" hangingPunct="1"/>
            <a:endParaRPr lang="en-US" altLang="en-US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r>
              <a:rPr lang="en-US" altLang="en-US" sz="2800" dirty="0" smtClean="0"/>
              <a:t>Notice that the parallelogram in the above figure shows that the distance from </a:t>
            </a:r>
            <a:r>
              <a:rPr lang="en-US" altLang="en-US" sz="2800" b="1" dirty="0" smtClean="0"/>
              <a:t>u</a:t>
            </a:r>
            <a:r>
              <a:rPr lang="en-US" altLang="en-US" sz="2800" dirty="0" smtClean="0"/>
              <a:t> to </a:t>
            </a:r>
            <a:r>
              <a:rPr lang="en-US" altLang="en-US" sz="2800" b="1" dirty="0" smtClean="0"/>
              <a:t>v</a:t>
            </a:r>
            <a:r>
              <a:rPr lang="en-US" altLang="en-US" sz="2800" dirty="0" smtClean="0"/>
              <a:t> is the same as the distance from           to </a:t>
            </a:r>
            <a:r>
              <a:rPr lang="en-US" altLang="en-US" sz="2800" b="1" dirty="0" smtClean="0"/>
              <a:t>0</a:t>
            </a:r>
            <a:r>
              <a:rPr lang="en-US" altLang="en-US" sz="2800" dirty="0" smtClean="0"/>
              <a:t>.</a:t>
            </a:r>
          </a:p>
          <a:p>
            <a:pPr eaLnBrk="1" hangingPunct="1"/>
            <a:endParaRPr lang="en-US" altLang="en-US" sz="2800" dirty="0" smtClean="0"/>
          </a:p>
        </p:txBody>
      </p:sp>
      <p:graphicFrame>
        <p:nvGraphicFramePr>
          <p:cNvPr id="742404" name="Object 4"/>
          <p:cNvGraphicFramePr>
            <a:graphicFrameLocks noChangeAspect="1"/>
          </p:cNvGraphicFramePr>
          <p:nvPr/>
        </p:nvGraphicFramePr>
        <p:xfrm>
          <a:off x="2895600" y="6045200"/>
          <a:ext cx="8255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7" name="Equation" r:id="rId4" imgW="825500" imgH="254000" progId="Equation.DSMT4">
                  <p:embed/>
                </p:oleObj>
              </mc:Choice>
              <mc:Fallback>
                <p:oleObj name="Equation" r:id="rId4" imgW="825500" imgH="254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6045200"/>
                        <a:ext cx="8255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42408" name="Picture 8" descr="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676400"/>
            <a:ext cx="4724400" cy="315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6.1- </a:t>
            </a:r>
            <a:fld id="{B3E010C5-BC3D-4045-9D76-D60FE52FDAD5}" type="slidenum">
              <a:rPr lang="en-US" altLang="en-US" sz="1200">
                <a:latin typeface="Arial" panose="020B0604020202020204" pitchFamily="34" charset="0"/>
              </a:rPr>
              <a:pPr algn="r"/>
              <a:t>12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ORTHOGONAL VECTORS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31139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143000"/>
                <a:ext cx="8229600" cy="54102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dirty="0" smtClean="0"/>
                  <a:t>Consider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 </a:t>
                </a:r>
                <a:r>
                  <a:rPr lang="en-US" altLang="en-US" sz="2800" dirty="0" smtClean="0"/>
                  <a:t>or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 </a:t>
                </a:r>
                <a:r>
                  <a:rPr lang="en-US" altLang="en-US" sz="2800" dirty="0" smtClean="0"/>
                  <a:t>and two lines through the origin determined by vectors </a:t>
                </a:r>
                <a:r>
                  <a:rPr lang="en-US" altLang="en-US" sz="2800" b="1" dirty="0" smtClean="0"/>
                  <a:t>u</a:t>
                </a:r>
                <a:r>
                  <a:rPr lang="en-US" altLang="en-US" sz="2800" dirty="0" smtClean="0"/>
                  <a:t> and 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dirty="0" smtClean="0"/>
                  <a:t>.</a:t>
                </a:r>
              </a:p>
              <a:p>
                <a:pPr eaLnBrk="1" hangingPunct="1"/>
                <a:r>
                  <a:rPr lang="en-US" altLang="en-US" sz="2800" dirty="0" smtClean="0"/>
                  <a:t>See the figure below. The two lines shown in the figure are geometrically perpendicular if and only if the distance from </a:t>
                </a:r>
                <a:r>
                  <a:rPr lang="en-US" altLang="en-US" sz="2800" b="1" dirty="0" smtClean="0"/>
                  <a:t>u</a:t>
                </a:r>
                <a:r>
                  <a:rPr lang="en-US" altLang="en-US" sz="2800" dirty="0" smtClean="0"/>
                  <a:t> to 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dirty="0" smtClean="0"/>
                  <a:t> is the same as the distance from </a:t>
                </a:r>
                <a:r>
                  <a:rPr lang="en-US" altLang="en-US" sz="2800" b="1" dirty="0" smtClean="0"/>
                  <a:t>u</a:t>
                </a:r>
                <a:r>
                  <a:rPr lang="en-US" altLang="en-US" sz="2800" dirty="0" smtClean="0"/>
                  <a:t> to      .</a:t>
                </a:r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/>
                <a:r>
                  <a:rPr lang="en-US" altLang="en-US" sz="2800" dirty="0" smtClean="0"/>
                  <a:t>This is the same as requiring the squares of the distances to be the same.</a:t>
                </a:r>
              </a:p>
            </p:txBody>
          </p:sp>
        </mc:Choice>
        <mc:Fallback>
          <p:sp>
            <p:nvSpPr>
              <p:cNvPr id="731139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143000"/>
                <a:ext cx="8229600" cy="5410200"/>
              </a:xfrm>
              <a:blipFill rotWithShape="0">
                <a:blip r:embed="rId3"/>
                <a:stretch>
                  <a:fillRect l="-1259" t="-12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31142" name="Object 6"/>
          <p:cNvGraphicFramePr>
            <a:graphicFrameLocks noChangeAspect="1"/>
          </p:cNvGraphicFramePr>
          <p:nvPr/>
        </p:nvGraphicFramePr>
        <p:xfrm>
          <a:off x="2324100" y="3530600"/>
          <a:ext cx="4826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5" name="Equation" r:id="rId4" imgW="482391" imgH="253890" progId="Equation.DSMT4">
                  <p:embed/>
                </p:oleObj>
              </mc:Choice>
              <mc:Fallback>
                <p:oleObj name="Equation" r:id="rId4" imgW="482391" imgH="25389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4100" y="3530600"/>
                        <a:ext cx="4826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31145" name="Picture 9" descr="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3429000"/>
            <a:ext cx="28194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6.1- </a:t>
            </a:r>
            <a:fld id="{EF39DC18-ECCF-4F85-9A76-3EE080257CB1}" type="slidenum">
              <a:rPr lang="en-US" altLang="en-US" sz="1200">
                <a:latin typeface="Arial" panose="020B0604020202020204" pitchFamily="34" charset="0"/>
              </a:rPr>
              <a:pPr algn="r"/>
              <a:t>13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84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ORTHOGONAL VECTORS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32163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143000"/>
                <a:ext cx="8382000" cy="54102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dirty="0" smtClean="0"/>
                  <a:t>Now </a:t>
                </a: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en-US" sz="2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en-US" sz="2800" i="1">
                              <a:latin typeface="Cambria Math" panose="02040503050406030204" pitchFamily="18" charset="0"/>
                            </a:rPr>
                            <m:t>[</m:t>
                          </m:r>
                          <m:r>
                            <a:rPr lang="en-US" altLang="en-US" sz="2800" i="1">
                              <a:latin typeface="Cambria Math" panose="02040503050406030204" pitchFamily="18" charset="0"/>
                            </a:rPr>
                            <m:t>𝑑𝑖𝑠𝑡</m:t>
                          </m:r>
                          <m:d>
                            <m:dPr>
                              <m:ctrlPr>
                                <a:rPr lang="en-US" altLang="en-US" sz="2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en-US" sz="2800" i="1">
                                  <a:latin typeface="Cambria Math" panose="02040503050406030204" pitchFamily="18" charset="0"/>
                                </a:rPr>
                                <m:t>𝑢</m:t>
                              </m:r>
                              <m:r>
                                <a:rPr lang="en-US" altLang="en-US" sz="2800" i="1">
                                  <a:latin typeface="Cambria Math" panose="02040503050406030204" pitchFamily="18" charset="0"/>
                                </a:rPr>
                                <m:t>,−</m:t>
                              </m:r>
                              <m:r>
                                <a:rPr lang="en-US" altLang="en-US" sz="2800" i="1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</m:d>
                          <m:r>
                            <a:rPr lang="en-US" altLang="en-US" sz="2800" i="1">
                              <a:latin typeface="Cambria Math" panose="02040503050406030204" pitchFamily="18" charset="0"/>
                            </a:rPr>
                            <m:t>]</m:t>
                          </m:r>
                        </m:e>
                        <m:sup>
                          <m:r>
                            <a:rPr lang="en-US" altLang="en-US" sz="2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altLang="en-US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en-US" sz="2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‖"/>
                              <m:endChr m:val="‖"/>
                              <m:ctrlPr>
                                <a:rPr lang="en-US" altLang="en-US" sz="2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en-US" sz="2800" i="1">
                                  <a:latin typeface="Cambria Math" panose="02040503050406030204" pitchFamily="18" charset="0"/>
                                </a:rPr>
                                <m:t>𝑢</m:t>
                              </m:r>
                              <m:r>
                                <a:rPr lang="en-US" altLang="en-US" sz="2800" i="1">
                                  <a:latin typeface="Cambria Math" panose="02040503050406030204" pitchFamily="18" charset="0"/>
                                </a:rPr>
                                <m:t>−(−</m:t>
                              </m:r>
                              <m:r>
                                <a:rPr lang="en-US" altLang="en-US" sz="2800" i="1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  <m:r>
                                <a:rPr lang="en-US" altLang="en-US" sz="2800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d>
                        </m:e>
                        <m:sup>
                          <m:r>
                            <a:rPr lang="en-US" altLang="en-US" sz="2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altLang="en-US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en-US" sz="28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‖"/>
                              <m:endChr m:val="‖"/>
                              <m:ctrlPr>
                                <a:rPr lang="en-US" altLang="en-US" sz="2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en-US" sz="2800" i="1">
                                  <a:latin typeface="Cambria Math" panose="02040503050406030204" pitchFamily="18" charset="0"/>
                                </a:rPr>
                                <m:t>𝑢</m:t>
                              </m:r>
                              <m:r>
                                <a:rPr lang="en-US" altLang="en-US" sz="28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altLang="en-US" sz="2800" i="1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  <m:r>
                                <a:rPr lang="en-US" altLang="en-US" sz="2800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d>
                        </m:e>
                        <m:sup>
                          <m:r>
                            <a:rPr lang="en-US" altLang="en-US" sz="2800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altLang="en-US" sz="2800" i="1" dirty="0" smtClean="0">
                  <a:latin typeface="Cambria Math" panose="02040503050406030204" pitchFamily="18" charset="0"/>
                </a:endParaRPr>
              </a:p>
              <a:p>
                <a:pPr marL="0" indent="0" eaLnBrk="1" hangingPunct="1">
                  <a:buNone/>
                </a:pPr>
                <a:r>
                  <a:rPr lang="en-US" altLang="en-US" sz="2800" b="0" dirty="0" smtClean="0"/>
                  <a:t> 		</a:t>
                </a:r>
                <a14:m>
                  <m:oMath xmlns:m="http://schemas.openxmlformats.org/officeDocument/2006/math"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</m:d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d>
                      <m:d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𝑢</m:t>
                        </m:r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𝑣</m:t>
                        </m:r>
                      </m:e>
                    </m:d>
                  </m:oMath>
                </a14:m>
                <a:endParaRPr lang="en-US" altLang="en-US" sz="2800" dirty="0" smtClean="0"/>
              </a:p>
              <a:p>
                <a:pPr marL="0" indent="0" eaLnBrk="1" hangingPunct="1">
                  <a:buNone/>
                </a:pPr>
                <a:r>
                  <a:rPr lang="en-US" altLang="en-US" sz="2800" dirty="0"/>
                  <a:t>	</a:t>
                </a:r>
                <a:r>
                  <a:rPr lang="en-US" altLang="en-US" sz="2800" dirty="0" smtClean="0"/>
                  <a:t>	</a:t>
                </a:r>
                <a14:m>
                  <m:oMath xmlns:m="http://schemas.openxmlformats.org/officeDocument/2006/math"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𝑢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d>
                      <m:d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𝑢</m:t>
                        </m:r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𝑣</m:t>
                        </m:r>
                      </m:e>
                    </m:d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𝑣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d>
                      <m:d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𝑢</m:t>
                        </m:r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𝑣</m:t>
                        </m:r>
                      </m:e>
                    </m:d>
                  </m:oMath>
                </a14:m>
                <a:endParaRPr lang="en-US" altLang="en-US" sz="2800" b="0" i="1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8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en-US" sz="2800" i="1">
                          <a:latin typeface="Cambria Math" panose="02040503050406030204" pitchFamily="18" charset="0"/>
                        </a:rPr>
                        <m:t>𝑢</m:t>
                      </m:r>
                      <m:r>
                        <a:rPr lang="en-US" altLang="en-US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US" alt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𝑢</m:t>
                      </m:r>
                      <m:r>
                        <a:rPr lang="en-US" altLang="en-US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alt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𝑢</m:t>
                      </m:r>
                      <m:r>
                        <a:rPr lang="en-US" alt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US" altLang="en-US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𝑣</m:t>
                      </m:r>
                      <m:r>
                        <a:rPr lang="en-US" altLang="en-US" sz="28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US" altLang="en-US" sz="28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v</m:t>
                      </m:r>
                      <m:r>
                        <a:rPr lang="en-US" alt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US" alt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𝑢</m:t>
                      </m:r>
                      <m:r>
                        <a:rPr lang="en-US" alt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alt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𝑣</m:t>
                      </m:r>
                      <m:r>
                        <a:rPr lang="en-US" alt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US" alt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𝑣</m:t>
                      </m:r>
                    </m:oMath>
                  </m:oMathPara>
                </a14:m>
                <a:endParaRPr lang="en-US" altLang="en-US" sz="2800" b="0" i="1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en-US" sz="28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‖"/>
                              <m:endChr m:val="‖"/>
                              <m:ctrlPr>
                                <a:rPr lang="en-US" altLang="en-US" sz="2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en-US" sz="2800" i="1">
                                  <a:latin typeface="Cambria Math" panose="02040503050406030204" pitchFamily="18" charset="0"/>
                                </a:rPr>
                                <m:t>𝑢</m:t>
                              </m:r>
                            </m:e>
                          </m:d>
                        </m:e>
                        <m:sup>
                          <m:r>
                            <a:rPr lang="en-US" altLang="en-US" sz="2800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altLang="en-US" sz="2800" b="0" i="1" smtClean="0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altLang="en-US" sz="28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‖"/>
                              <m:endChr m:val="‖"/>
                              <m:ctrlPr>
                                <a:rPr lang="en-US" altLang="en-US" sz="2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en-US" sz="2800" i="1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  <m:r>
                                <a:rPr lang="en-US" altLang="en-US" sz="2800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d>
                        </m:e>
                        <m:sup>
                          <m:r>
                            <a:rPr lang="en-US" altLang="en-US" sz="2800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altLang="en-US" sz="2800" b="0" i="0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altLang="en-US" sz="2800" b="0" i="0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m:rPr>
                          <m:sty m:val="p"/>
                        </m:rPr>
                        <a:rPr lang="en-US" altLang="en-US" sz="2800" b="0" i="0" smtClean="0">
                          <a:latin typeface="Cambria Math" panose="02040503050406030204" pitchFamily="18" charset="0"/>
                        </a:rPr>
                        <m:t>u</m:t>
                      </m:r>
                      <m:r>
                        <a:rPr lang="en-US" alt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US" alt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𝑣</m:t>
                      </m:r>
                    </m:oMath>
                  </m:oMathPara>
                </a14:m>
                <a:endParaRPr lang="en-US" altLang="en-US" sz="2800" dirty="0" smtClean="0"/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/>
                <a:r>
                  <a:rPr lang="en-US" altLang="en-US" sz="2800" dirty="0" smtClean="0"/>
                  <a:t>The same calculations with 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dirty="0" smtClean="0"/>
                  <a:t> and       interchanged show that</a:t>
                </a:r>
              </a:p>
              <a:p>
                <a:pPr eaLnBrk="1" hangingPunct="1"/>
                <a:endParaRPr lang="en-US" altLang="en-US" sz="2800" dirty="0" smtClean="0"/>
              </a:p>
            </p:txBody>
          </p:sp>
        </mc:Choice>
        <mc:Fallback>
          <p:sp>
            <p:nvSpPr>
              <p:cNvPr id="7321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143000"/>
                <a:ext cx="8382000" cy="5410200"/>
              </a:xfrm>
              <a:blipFill rotWithShape="0">
                <a:blip r:embed="rId3"/>
                <a:stretch>
                  <a:fillRect l="-1236" t="-12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32165" name="Text Box 5" descr="Pink tissue paper"/>
          <p:cNvSpPr txBox="1">
            <a:spLocks noChangeArrowheads="1"/>
          </p:cNvSpPr>
          <p:nvPr/>
        </p:nvSpPr>
        <p:spPr bwMode="auto">
          <a:xfrm>
            <a:off x="7239000" y="2641519"/>
            <a:ext cx="2362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4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dirty="0">
                <a:solidFill>
                  <a:srgbClr val="0099FF"/>
                </a:solidFill>
                <a:latin typeface="Times New Roman" panose="02020603050405020304" pitchFamily="18" charset="0"/>
              </a:rPr>
              <a:t>Theorem 1(b)</a:t>
            </a:r>
          </a:p>
        </p:txBody>
      </p:sp>
      <p:sp>
        <p:nvSpPr>
          <p:cNvPr id="732166" name="Text Box 6" descr="Pink tissue paper"/>
          <p:cNvSpPr txBox="1">
            <a:spLocks noChangeArrowheads="1"/>
          </p:cNvSpPr>
          <p:nvPr/>
        </p:nvSpPr>
        <p:spPr bwMode="auto">
          <a:xfrm>
            <a:off x="6794241" y="3098719"/>
            <a:ext cx="2362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4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dirty="0">
                <a:solidFill>
                  <a:srgbClr val="0099FF"/>
                </a:solidFill>
                <a:latin typeface="Times New Roman" panose="02020603050405020304" pitchFamily="18" charset="0"/>
              </a:rPr>
              <a:t>Theorem 1(a), (b)</a:t>
            </a:r>
          </a:p>
        </p:txBody>
      </p:sp>
      <p:sp>
        <p:nvSpPr>
          <p:cNvPr id="732167" name="Text Box 7" descr="Pink tissue paper"/>
          <p:cNvSpPr txBox="1">
            <a:spLocks noChangeArrowheads="1"/>
          </p:cNvSpPr>
          <p:nvPr/>
        </p:nvSpPr>
        <p:spPr bwMode="auto">
          <a:xfrm>
            <a:off x="7315200" y="3530559"/>
            <a:ext cx="2362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4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dirty="0">
                <a:solidFill>
                  <a:srgbClr val="0099FF"/>
                </a:solidFill>
                <a:latin typeface="Times New Roman" panose="02020603050405020304" pitchFamily="18" charset="0"/>
              </a:rPr>
              <a:t>Theorem 1(a)</a:t>
            </a:r>
          </a:p>
        </p:txBody>
      </p:sp>
      <p:graphicFrame>
        <p:nvGraphicFramePr>
          <p:cNvPr id="732168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404630"/>
              </p:ext>
            </p:extLst>
          </p:nvPr>
        </p:nvGraphicFramePr>
        <p:xfrm>
          <a:off x="5715000" y="4619411"/>
          <a:ext cx="4826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2" name="Equation" r:id="rId5" imgW="482391" imgH="253890" progId="Equation.DSMT4">
                  <p:embed/>
                </p:oleObj>
              </mc:Choice>
              <mc:Fallback>
                <p:oleObj name="Equation" r:id="rId5" imgW="482391" imgH="25389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000" y="4619411"/>
                        <a:ext cx="4826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2169" name="Object 9"/>
          <p:cNvGraphicFramePr>
            <a:graphicFrameLocks noChangeAspect="1"/>
          </p:cNvGraphicFramePr>
          <p:nvPr/>
        </p:nvGraphicFramePr>
        <p:xfrm>
          <a:off x="2362200" y="5334000"/>
          <a:ext cx="5562600" cy="1306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3" name="Equation" r:id="rId7" imgW="5842000" imgH="1371600" progId="Equation.DSMT4">
                  <p:embed/>
                </p:oleObj>
              </mc:Choice>
              <mc:Fallback>
                <p:oleObj name="Equation" r:id="rId7" imgW="5842000" imgH="13716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5334000"/>
                        <a:ext cx="5562600" cy="1306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6504214" y="5306766"/>
                <a:ext cx="1915886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𝑢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∙(−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𝑣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04214" y="5306766"/>
                <a:ext cx="1915886" cy="523220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6008914" y="6073637"/>
                <a:ext cx="1687286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𝑢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∙−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𝑣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8914" y="6073637"/>
                <a:ext cx="1687286" cy="523220"/>
              </a:xfrm>
              <a:prstGeom prst="rect">
                <a:avLst/>
              </a:prstGeom>
              <a:blipFill rotWithShape="0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6.1- </a:t>
            </a:r>
            <a:fld id="{F604AE3C-50C2-47AF-90C7-FDC1D00DE98F}" type="slidenum">
              <a:rPr lang="en-US" altLang="en-US" sz="1200">
                <a:latin typeface="Arial" panose="020B0604020202020204" pitchFamily="34" charset="0"/>
              </a:rPr>
              <a:pPr algn="r"/>
              <a:t>14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ORTHOGONAL VECTORS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33187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371600"/>
                <a:ext cx="8534400" cy="4953000"/>
              </a:xfrm>
            </p:spPr>
            <p:txBody>
              <a:bodyPr/>
              <a:lstStyle/>
              <a:p>
                <a:pPr eaLnBrk="1" hangingPunct="1">
                  <a:lnSpc>
                    <a:spcPct val="90000"/>
                  </a:lnSpc>
                </a:pPr>
                <a:r>
                  <a:rPr lang="en-US" altLang="en-US" sz="2800" dirty="0" smtClean="0"/>
                  <a:t>The two squared distances are equal if and only if </a:t>
                </a:r>
                <a14:m>
                  <m:oMath xmlns:m="http://schemas.openxmlformats.org/officeDocument/2006/math"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𝑢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𝑣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=−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𝑢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𝑣</m:t>
                    </m:r>
                  </m:oMath>
                </a14:m>
                <a:r>
                  <a:rPr lang="en-US" altLang="en-US" sz="2800" dirty="0" smtClean="0"/>
                  <a:t>, which happens if and only </a:t>
                </a:r>
                <a:r>
                  <a:rPr lang="en-US" altLang="en-US" sz="2800" dirty="0" smtClean="0"/>
                  <a:t>if </a:t>
                </a:r>
                <a14:m>
                  <m:oMath xmlns:m="http://schemas.openxmlformats.org/officeDocument/2006/math"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𝑢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𝑣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0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</m:oMath>
                </a14:m>
                <a:endParaRPr lang="en-US" altLang="en-US" sz="2800" dirty="0" smtClean="0"/>
              </a:p>
              <a:p>
                <a:pPr eaLnBrk="1" hangingPunct="1">
                  <a:lnSpc>
                    <a:spcPct val="90000"/>
                  </a:lnSpc>
                </a:pPr>
                <a:r>
                  <a:rPr lang="en-US" altLang="en-US" sz="2800" dirty="0" smtClean="0"/>
                  <a:t>This calculation shows that when vectors </a:t>
                </a:r>
                <a:r>
                  <a:rPr lang="en-US" altLang="en-US" sz="2800" b="1" dirty="0" smtClean="0"/>
                  <a:t>u</a:t>
                </a:r>
                <a:r>
                  <a:rPr lang="en-US" altLang="en-US" sz="2800" dirty="0" smtClean="0"/>
                  <a:t> and 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dirty="0" smtClean="0"/>
                  <a:t> are identified with geometric points, the corresponding lines through the points and the origin are perpendicular if and only </a:t>
                </a:r>
                <a:r>
                  <a:rPr lang="en-US" altLang="en-US" sz="2800" dirty="0" smtClean="0"/>
                  <a:t>if </a:t>
                </a:r>
                <a14:m>
                  <m:oMath xmlns:m="http://schemas.openxmlformats.org/officeDocument/2006/math"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𝑢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𝑣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US" altLang="en-US" sz="2800" dirty="0" smtClean="0"/>
                  <a:t>.</a:t>
                </a:r>
              </a:p>
              <a:p>
                <a:pPr eaLnBrk="1" hangingPunct="1">
                  <a:lnSpc>
                    <a:spcPct val="90000"/>
                  </a:lnSpc>
                </a:pPr>
                <a:endParaRPr lang="en-US" altLang="en-US" sz="2800" dirty="0" smtClean="0"/>
              </a:p>
              <a:p>
                <a:pPr eaLnBrk="1" hangingPunct="1">
                  <a:lnSpc>
                    <a:spcPct val="90000"/>
                  </a:lnSpc>
                </a:pPr>
                <a:r>
                  <a:rPr lang="en-US" altLang="en-US" sz="2800" b="1" dirty="0" smtClean="0"/>
                  <a:t>Definition:</a:t>
                </a:r>
                <a:r>
                  <a:rPr lang="en-US" altLang="en-US" sz="2800" dirty="0" smtClean="0"/>
                  <a:t> Two vectors </a:t>
                </a:r>
                <a:r>
                  <a:rPr lang="en-US" altLang="en-US" sz="2800" b="1" dirty="0" smtClean="0"/>
                  <a:t>u</a:t>
                </a:r>
                <a:r>
                  <a:rPr lang="en-US" altLang="en-US" sz="2800" dirty="0" smtClean="0"/>
                  <a:t> and 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dirty="0" smtClean="0"/>
                  <a:t>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 </a:t>
                </a:r>
                <a:r>
                  <a:rPr lang="en-US" altLang="en-US" sz="2800" dirty="0" smtClean="0"/>
                  <a:t>are </a:t>
                </a:r>
                <a:r>
                  <a:rPr lang="en-US" altLang="en-US" sz="2800" b="1" dirty="0" smtClean="0"/>
                  <a:t>orthogonal</a:t>
                </a:r>
                <a:r>
                  <a:rPr lang="en-US" altLang="en-US" sz="2800" dirty="0" smtClean="0"/>
                  <a:t> (to each other) </a:t>
                </a:r>
                <a:r>
                  <a:rPr lang="en-US" altLang="en-US" sz="2800" dirty="0" smtClean="0"/>
                  <a:t>if </a:t>
                </a:r>
                <a14:m>
                  <m:oMath xmlns:m="http://schemas.openxmlformats.org/officeDocument/2006/math"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𝑢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𝑣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US" altLang="en-US" sz="2800" dirty="0" smtClean="0"/>
                  <a:t>.</a:t>
                </a:r>
              </a:p>
              <a:p>
                <a:pPr eaLnBrk="1" hangingPunct="1">
                  <a:lnSpc>
                    <a:spcPct val="90000"/>
                  </a:lnSpc>
                </a:pPr>
                <a:r>
                  <a:rPr lang="en-US" altLang="en-US" sz="2800" dirty="0" smtClean="0"/>
                  <a:t>The zero vector is orthogonal to every vector </a:t>
                </a:r>
                <a:r>
                  <a:rPr lang="en-US" altLang="en-US" sz="2800" dirty="0" smtClean="0"/>
                  <a:t>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 because               </a:t>
                </a:r>
                <a:r>
                  <a:rPr lang="en-US" altLang="en-US" sz="2800" dirty="0" smtClean="0"/>
                  <a:t>for all 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dirty="0" smtClean="0"/>
                  <a:t>.</a:t>
                </a:r>
              </a:p>
            </p:txBody>
          </p:sp>
        </mc:Choice>
        <mc:Fallback>
          <p:sp>
            <p:nvSpPr>
              <p:cNvPr id="733187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371600"/>
                <a:ext cx="8534400" cy="4953000"/>
              </a:xfrm>
              <a:blipFill rotWithShape="0">
                <a:blip r:embed="rId3"/>
                <a:stretch>
                  <a:fillRect l="-1214" t="-2091" r="-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33194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1699015"/>
              </p:ext>
            </p:extLst>
          </p:nvPr>
        </p:nvGraphicFramePr>
        <p:xfrm>
          <a:off x="2057400" y="5562600"/>
          <a:ext cx="12192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10" name="Equation" r:id="rId4" imgW="1218671" imgH="406224" progId="Equation.DSMT4">
                  <p:embed/>
                </p:oleObj>
              </mc:Choice>
              <mc:Fallback>
                <p:oleObj name="Equation" r:id="rId4" imgW="1218671" imgH="406224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5562600"/>
                        <a:ext cx="12192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6.1- </a:t>
            </a:r>
            <a:fld id="{C05CAA0C-5335-4E91-9B89-827DC11EE321}" type="slidenum">
              <a:rPr lang="en-US" altLang="en-US" sz="1200">
                <a:latin typeface="Arial" panose="020B0604020202020204" pitchFamily="34" charset="0"/>
              </a:rPr>
              <a:pPr algn="r"/>
              <a:t>15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PYTHOGOREAN THEOREM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34211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219200"/>
                <a:ext cx="8458200" cy="52578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b="1" dirty="0" smtClean="0">
                    <a:solidFill>
                      <a:srgbClr val="077C97"/>
                    </a:solidFill>
                  </a:rPr>
                  <a:t>Theorem 2:</a:t>
                </a:r>
                <a:r>
                  <a:rPr lang="en-US" altLang="en-US" sz="2800" dirty="0" smtClean="0"/>
                  <a:t> Two vectors </a:t>
                </a:r>
                <a:r>
                  <a:rPr lang="en-US" altLang="en-US" sz="2800" b="1" dirty="0" smtClean="0"/>
                  <a:t>u</a:t>
                </a:r>
                <a:r>
                  <a:rPr lang="en-US" altLang="en-US" sz="2800" dirty="0" smtClean="0"/>
                  <a:t> and 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dirty="0" smtClean="0"/>
                  <a:t> are orthogonal if and only if                                    .</a:t>
                </a:r>
              </a:p>
              <a:p>
                <a:pPr eaLnBrk="1" hangingPunct="1"/>
                <a:endParaRPr lang="en-US" altLang="en-US" sz="2800" dirty="0" smtClean="0"/>
              </a:p>
              <a:p>
                <a:pPr marL="0" indent="0" eaLnBrk="1" hangingPunct="1">
                  <a:buNone/>
                </a:pPr>
                <a:r>
                  <a:rPr lang="en-US" altLang="en-US" sz="2800" b="1" dirty="0" smtClean="0"/>
                  <a:t>Orthogonal Complements</a:t>
                </a:r>
              </a:p>
              <a:p>
                <a:pPr eaLnBrk="1" hangingPunct="1"/>
                <a:r>
                  <a:rPr lang="en-US" altLang="en-US" sz="2800" dirty="0" smtClean="0"/>
                  <a:t>If a vector </a:t>
                </a:r>
                <a:r>
                  <a:rPr lang="en-US" altLang="en-US" sz="2800" b="1" dirty="0" smtClean="0"/>
                  <a:t>z</a:t>
                </a:r>
                <a:r>
                  <a:rPr lang="en-US" altLang="en-US" sz="2800" dirty="0" smtClean="0"/>
                  <a:t> is orthogonal to every vector in a subspace </a:t>
                </a:r>
                <a:r>
                  <a:rPr lang="en-US" altLang="en-US" sz="2800" i="1" dirty="0" smtClean="0"/>
                  <a:t>W</a:t>
                </a:r>
                <a:r>
                  <a:rPr lang="en-US" altLang="en-US" sz="2800" dirty="0" smtClean="0"/>
                  <a:t>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, </a:t>
                </a:r>
                <a:r>
                  <a:rPr lang="en-US" altLang="en-US" sz="2800" dirty="0" smtClean="0"/>
                  <a:t>then </a:t>
                </a:r>
                <a:r>
                  <a:rPr lang="en-US" altLang="en-US" sz="2800" b="1" dirty="0" smtClean="0"/>
                  <a:t>z</a:t>
                </a:r>
                <a:r>
                  <a:rPr lang="en-US" altLang="en-US" sz="2800" dirty="0" smtClean="0"/>
                  <a:t> is said to be </a:t>
                </a:r>
                <a:r>
                  <a:rPr lang="en-US" altLang="en-US" sz="2800" b="1" dirty="0" smtClean="0"/>
                  <a:t>orthogonal to</a:t>
                </a:r>
                <a:r>
                  <a:rPr lang="en-US" altLang="en-US" sz="2800" dirty="0" smtClean="0"/>
                  <a:t> </a:t>
                </a:r>
                <a:r>
                  <a:rPr lang="en-US" altLang="en-US" sz="2800" i="1" dirty="0" smtClean="0"/>
                  <a:t>W</a:t>
                </a:r>
                <a:r>
                  <a:rPr lang="en-US" altLang="en-US" sz="2800" dirty="0" smtClean="0"/>
                  <a:t>.</a:t>
                </a:r>
              </a:p>
              <a:p>
                <a:pPr eaLnBrk="1" hangingPunct="1"/>
                <a:r>
                  <a:rPr lang="en-US" altLang="en-US" sz="2800" dirty="0" smtClean="0"/>
                  <a:t>The set of all vectors </a:t>
                </a:r>
                <a:r>
                  <a:rPr lang="en-US" altLang="en-US" sz="2800" b="1" dirty="0" smtClean="0"/>
                  <a:t>z</a:t>
                </a:r>
                <a:r>
                  <a:rPr lang="en-US" altLang="en-US" sz="2800" dirty="0" smtClean="0"/>
                  <a:t> that are orthogonal to </a:t>
                </a:r>
                <a:r>
                  <a:rPr lang="en-US" altLang="en-US" sz="2800" i="1" dirty="0" smtClean="0"/>
                  <a:t>W</a:t>
                </a:r>
                <a:r>
                  <a:rPr lang="en-US" altLang="en-US" sz="2800" dirty="0" smtClean="0"/>
                  <a:t> is called the </a:t>
                </a:r>
                <a:r>
                  <a:rPr lang="en-US" altLang="en-US" sz="2800" b="1" dirty="0" smtClean="0"/>
                  <a:t>orthogonal complement</a:t>
                </a:r>
                <a:r>
                  <a:rPr lang="en-US" altLang="en-US" sz="2800" dirty="0" smtClean="0"/>
                  <a:t> of </a:t>
                </a:r>
                <a:r>
                  <a:rPr lang="en-US" altLang="en-US" sz="2800" i="1" dirty="0" smtClean="0"/>
                  <a:t>W</a:t>
                </a:r>
                <a:r>
                  <a:rPr lang="en-US" altLang="en-US" sz="2800" dirty="0" smtClean="0"/>
                  <a:t> and is denoted by        (and read as “</a:t>
                </a:r>
                <a:r>
                  <a:rPr lang="en-US" altLang="en-US" sz="2800" i="1" dirty="0" smtClean="0"/>
                  <a:t>W</a:t>
                </a:r>
                <a:r>
                  <a:rPr lang="en-US" altLang="en-US" sz="2800" dirty="0" smtClean="0"/>
                  <a:t> perpendicular” or simply “</a:t>
                </a:r>
                <a:r>
                  <a:rPr lang="en-US" altLang="en-US" sz="2800" i="1" dirty="0" smtClean="0"/>
                  <a:t>W</a:t>
                </a:r>
                <a:r>
                  <a:rPr lang="en-US" altLang="en-US" sz="2800" dirty="0" smtClean="0"/>
                  <a:t> </a:t>
                </a:r>
                <a:r>
                  <a:rPr lang="en-US" altLang="en-US" sz="2800" dirty="0" err="1" smtClean="0"/>
                  <a:t>perp</a:t>
                </a:r>
                <a:r>
                  <a:rPr lang="en-US" altLang="en-US" sz="2800" dirty="0" smtClean="0"/>
                  <a:t>”).</a:t>
                </a:r>
              </a:p>
            </p:txBody>
          </p:sp>
        </mc:Choice>
        <mc:Fallback>
          <p:sp>
            <p:nvSpPr>
              <p:cNvPr id="734211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219200"/>
                <a:ext cx="8458200" cy="5257800"/>
              </a:xfrm>
              <a:blipFill rotWithShape="0">
                <a:blip r:embed="rId3"/>
                <a:stretch>
                  <a:fillRect l="-1441" t="-1159" r="-15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3421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4143837"/>
              </p:ext>
            </p:extLst>
          </p:nvPr>
        </p:nvGraphicFramePr>
        <p:xfrm>
          <a:off x="1905000" y="1587500"/>
          <a:ext cx="31877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6" name="Equation" r:id="rId4" imgW="3187700" imgH="622300" progId="Equation.DSMT4">
                  <p:embed/>
                </p:oleObj>
              </mc:Choice>
              <mc:Fallback>
                <p:oleObj name="Equation" r:id="rId4" imgW="3187700" imgH="6223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1587500"/>
                        <a:ext cx="3187700" cy="62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421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7047332"/>
              </p:ext>
            </p:extLst>
          </p:nvPr>
        </p:nvGraphicFramePr>
        <p:xfrm>
          <a:off x="2590800" y="5029200"/>
          <a:ext cx="5461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7" name="Equation" r:id="rId6" imgW="545626" imgH="406048" progId="Equation.DSMT4">
                  <p:embed/>
                </p:oleObj>
              </mc:Choice>
              <mc:Fallback>
                <p:oleObj name="Equation" r:id="rId6" imgW="545626" imgH="406048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5029200"/>
                        <a:ext cx="5461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6.1- </a:t>
            </a:r>
            <a:fld id="{2F82854E-BF4C-452C-9EDA-D557B94FA9D5}" type="slidenum">
              <a:rPr lang="en-US" altLang="en-US" sz="1200">
                <a:latin typeface="Arial" panose="020B0604020202020204" pitchFamily="34" charset="0"/>
              </a:rPr>
              <a:pPr algn="r"/>
              <a:t>16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215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ORTHOGONAL COMPLEMENTS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35235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143000"/>
                <a:ext cx="8382000" cy="5334000"/>
              </a:xfrm>
            </p:spPr>
            <p:txBody>
              <a:bodyPr/>
              <a:lstStyle/>
              <a:p>
                <a:pPr marL="1371600" lvl="2" indent="-457200" eaLnBrk="1" hangingPunct="1">
                  <a:buFont typeface="Wingdings" panose="05000000000000000000" pitchFamily="2" charset="2"/>
                  <a:buAutoNum type="arabicPeriod"/>
                </a:pPr>
                <a:r>
                  <a:rPr lang="en-US" altLang="en-US" sz="2800" dirty="0" smtClean="0"/>
                  <a:t>A vector </a:t>
                </a:r>
                <a:r>
                  <a:rPr lang="en-US" altLang="en-US" sz="2800" b="1" dirty="0" smtClean="0"/>
                  <a:t>x</a:t>
                </a:r>
                <a:r>
                  <a:rPr lang="en-US" altLang="en-US" sz="2800" dirty="0" smtClean="0"/>
                  <a:t> is in        if and only if </a:t>
                </a:r>
                <a:r>
                  <a:rPr lang="en-US" altLang="en-US" sz="2800" b="1" dirty="0" smtClean="0"/>
                  <a:t>x</a:t>
                </a:r>
                <a:r>
                  <a:rPr lang="en-US" altLang="en-US" sz="2800" dirty="0" smtClean="0"/>
                  <a:t> is orthogonal to every vector in a set that spans </a:t>
                </a:r>
                <a:r>
                  <a:rPr lang="en-US" altLang="en-US" sz="2800" i="1" dirty="0" smtClean="0"/>
                  <a:t>W</a:t>
                </a:r>
                <a:r>
                  <a:rPr lang="en-US" altLang="en-US" sz="2800" dirty="0" smtClean="0"/>
                  <a:t>.</a:t>
                </a:r>
              </a:p>
              <a:p>
                <a:pPr marL="1371600" lvl="2" indent="-457200" eaLnBrk="1" hangingPunct="1">
                  <a:buFont typeface="Wingdings" panose="05000000000000000000" pitchFamily="2" charset="2"/>
                  <a:buAutoNum type="arabicPeriod"/>
                </a:pPr>
                <a:r>
                  <a:rPr lang="en-US" altLang="en-US" sz="2800" dirty="0" smtClean="0"/>
                  <a:t>       is a subspace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.</a:t>
                </a:r>
                <a:endParaRPr lang="en-US" altLang="en-US" sz="2800" dirty="0" smtClean="0"/>
              </a:p>
              <a:p>
                <a:pPr marL="609600" indent="-609600" eaLnBrk="1" hangingPunct="1">
                  <a:buFont typeface="Wingdings" panose="05000000000000000000" pitchFamily="2" charset="2"/>
                  <a:buNone/>
                </a:pPr>
                <a:endParaRPr lang="en-US" altLang="en-US" sz="3600" dirty="0" smtClean="0"/>
              </a:p>
              <a:p>
                <a:pPr marL="609600" indent="-609600" eaLnBrk="1" hangingPunct="1"/>
                <a:r>
                  <a:rPr lang="en-US" altLang="en-US" sz="2800" b="1" dirty="0" smtClean="0">
                    <a:solidFill>
                      <a:srgbClr val="077C97"/>
                    </a:solidFill>
                  </a:rPr>
                  <a:t>Theorem 3</a:t>
                </a:r>
                <a:r>
                  <a:rPr lang="en-US" altLang="en-US" sz="2800" b="1" dirty="0" smtClean="0"/>
                  <a:t>:</a:t>
                </a:r>
                <a:r>
                  <a:rPr lang="en-US" altLang="en-US" sz="2800" dirty="0" smtClean="0"/>
                  <a:t> Let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be an           matrix. The orthogonal complement of the row space of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is the null space of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, and the orthogonal complement of the column space of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is the null space of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i="1" baseline="30000" dirty="0" smtClean="0"/>
                  <a:t>T</a:t>
                </a:r>
                <a:r>
                  <a:rPr lang="en-US" altLang="en-US" sz="2800" dirty="0" smtClean="0"/>
                  <a:t>:</a:t>
                </a:r>
              </a:p>
              <a:p>
                <a:pPr marL="609600" indent="-609600" eaLnBrk="1" hangingPunct="1"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                                         and </a:t>
                </a:r>
              </a:p>
            </p:txBody>
          </p:sp>
        </mc:Choice>
        <mc:Fallback>
          <p:sp>
            <p:nvSpPr>
              <p:cNvPr id="735235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143000"/>
                <a:ext cx="8382000" cy="5334000"/>
              </a:xfrm>
              <a:blipFill rotWithShape="0">
                <a:blip r:embed="rId3"/>
                <a:stretch>
                  <a:fillRect l="-1236" t="-1257" r="-13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35236" name="Object 4"/>
          <p:cNvGraphicFramePr>
            <a:graphicFrameLocks noChangeAspect="1"/>
          </p:cNvGraphicFramePr>
          <p:nvPr/>
        </p:nvGraphicFramePr>
        <p:xfrm>
          <a:off x="4216400" y="1155700"/>
          <a:ext cx="5461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76" name="Equation" r:id="rId4" imgW="545626" imgH="406048" progId="Equation.DSMT4">
                  <p:embed/>
                </p:oleObj>
              </mc:Choice>
              <mc:Fallback>
                <p:oleObj name="Equation" r:id="rId4" imgW="545626" imgH="406048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6400" y="1155700"/>
                        <a:ext cx="5461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523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6140894"/>
              </p:ext>
            </p:extLst>
          </p:nvPr>
        </p:nvGraphicFramePr>
        <p:xfrm>
          <a:off x="1905000" y="2133600"/>
          <a:ext cx="5461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77" name="Equation" r:id="rId6" imgW="545626" imgH="406048" progId="Equation.DSMT4">
                  <p:embed/>
                </p:oleObj>
              </mc:Choice>
              <mc:Fallback>
                <p:oleObj name="Equation" r:id="rId6" imgW="545626" imgH="406048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2133600"/>
                        <a:ext cx="5461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5239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035668"/>
              </p:ext>
            </p:extLst>
          </p:nvPr>
        </p:nvGraphicFramePr>
        <p:xfrm>
          <a:off x="4736063" y="3429000"/>
          <a:ext cx="8636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78" name="Equation" r:id="rId8" imgW="863225" imgH="253890" progId="Equation.DSMT4">
                  <p:embed/>
                </p:oleObj>
              </mc:Choice>
              <mc:Fallback>
                <p:oleObj name="Equation" r:id="rId8" imgW="863225" imgH="25389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36063" y="3429000"/>
                        <a:ext cx="8636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5241" name="Object 9"/>
          <p:cNvGraphicFramePr>
            <a:graphicFrameLocks noChangeAspect="1"/>
          </p:cNvGraphicFramePr>
          <p:nvPr/>
        </p:nvGraphicFramePr>
        <p:xfrm>
          <a:off x="1143000" y="5486400"/>
          <a:ext cx="29718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79" name="Equation" r:id="rId10" imgW="2971800" imgH="482600" progId="Equation.DSMT4">
                  <p:embed/>
                </p:oleObj>
              </mc:Choice>
              <mc:Fallback>
                <p:oleObj name="Equation" r:id="rId10" imgW="2971800" imgH="4826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5486400"/>
                        <a:ext cx="29718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5242" name="Object 10"/>
          <p:cNvGraphicFramePr>
            <a:graphicFrameLocks noChangeAspect="1"/>
          </p:cNvGraphicFramePr>
          <p:nvPr/>
        </p:nvGraphicFramePr>
        <p:xfrm>
          <a:off x="4800600" y="5486400"/>
          <a:ext cx="29210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80" name="Equation" r:id="rId12" imgW="2921000" imgH="482600" progId="Equation.DSMT4">
                  <p:embed/>
                </p:oleObj>
              </mc:Choice>
              <mc:Fallback>
                <p:oleObj name="Equation" r:id="rId12" imgW="2921000" imgH="48260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5486400"/>
                        <a:ext cx="29210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6858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6.1- </a:t>
            </a:r>
            <a:fld id="{BC051B2C-5DE0-4A82-82AF-5054585020F5}" type="slidenum">
              <a:rPr lang="en-US" altLang="en-US" sz="1200">
                <a:latin typeface="Arial" panose="020B0604020202020204" pitchFamily="34" charset="0"/>
              </a:rPr>
              <a:pPr algn="r"/>
              <a:t>17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2253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ORTHOGONAL COMPLEMENTS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36259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152400" y="1202531"/>
                <a:ext cx="8839200" cy="46482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b="1" dirty="0" smtClean="0"/>
                  <a:t>Proof:</a:t>
                </a:r>
                <a:r>
                  <a:rPr lang="en-US" altLang="en-US" sz="2800" dirty="0" smtClean="0"/>
                  <a:t> The row-column rule for computing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b="1" dirty="0" smtClean="0"/>
                  <a:t>x</a:t>
                </a:r>
                <a:r>
                  <a:rPr lang="en-US" altLang="en-US" sz="2800" dirty="0" smtClean="0"/>
                  <a:t> shows that if </a:t>
                </a:r>
                <a:r>
                  <a:rPr lang="en-US" altLang="en-US" sz="2800" b="1" dirty="0" smtClean="0"/>
                  <a:t>x</a:t>
                </a:r>
                <a:r>
                  <a:rPr lang="en-US" altLang="en-US" sz="2800" dirty="0" smtClean="0"/>
                  <a:t> is in </a:t>
                </a:r>
                <a:r>
                  <a:rPr lang="en-US" altLang="en-US" sz="2800" dirty="0" err="1" smtClean="0"/>
                  <a:t>Nul</a:t>
                </a:r>
                <a:r>
                  <a:rPr lang="en-US" altLang="en-US" sz="2800" dirty="0" smtClean="0"/>
                  <a:t>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, then </a:t>
                </a:r>
                <a:r>
                  <a:rPr lang="en-US" altLang="en-US" sz="2800" b="1" dirty="0" smtClean="0"/>
                  <a:t>x</a:t>
                </a:r>
                <a:r>
                  <a:rPr lang="en-US" altLang="en-US" sz="2800" dirty="0" smtClean="0"/>
                  <a:t> is orthogonal to each row of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(with the rows treated as vectors </a:t>
                </a:r>
                <a:r>
                  <a:rPr lang="en-US" altLang="en-US" sz="2800" dirty="0" smtClean="0"/>
                  <a:t>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).</a:t>
                </a:r>
                <a:endParaRPr lang="en-US" altLang="en-US" sz="2800" dirty="0" smtClean="0"/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/>
                <a:r>
                  <a:rPr lang="en-US" altLang="en-US" sz="2800" dirty="0" smtClean="0"/>
                  <a:t>Since the rows of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span the row space, </a:t>
                </a:r>
                <a:r>
                  <a:rPr lang="en-US" altLang="en-US" sz="2800" b="1" dirty="0" smtClean="0"/>
                  <a:t>x</a:t>
                </a:r>
                <a:r>
                  <a:rPr lang="en-US" altLang="en-US" sz="2800" dirty="0" smtClean="0"/>
                  <a:t> is orthogonal to Row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.</a:t>
                </a:r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/>
                <a:r>
                  <a:rPr lang="en-US" altLang="en-US" sz="2800" dirty="0" smtClean="0"/>
                  <a:t>Conversely, if </a:t>
                </a:r>
                <a:r>
                  <a:rPr lang="en-US" altLang="en-US" sz="2800" b="1" dirty="0" smtClean="0"/>
                  <a:t>x</a:t>
                </a:r>
                <a:r>
                  <a:rPr lang="en-US" altLang="en-US" sz="2800" dirty="0" smtClean="0"/>
                  <a:t> is orthogonal to Row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, then </a:t>
                </a:r>
                <a:r>
                  <a:rPr lang="en-US" altLang="en-US" sz="2800" b="1" dirty="0" smtClean="0"/>
                  <a:t>x</a:t>
                </a:r>
                <a:r>
                  <a:rPr lang="en-US" altLang="en-US" sz="2800" dirty="0" smtClean="0"/>
                  <a:t> is certainly orthogonal to each row of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, and hence             .</a:t>
                </a:r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/>
                <a:r>
                  <a:rPr lang="en-US" altLang="en-US" sz="2800" dirty="0" smtClean="0"/>
                  <a:t>This proves the first statement of the theorem.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           </a:t>
                </a:r>
              </a:p>
            </p:txBody>
          </p:sp>
        </mc:Choice>
        <mc:Fallback>
          <p:sp>
            <p:nvSpPr>
              <p:cNvPr id="736259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152400" y="1202531"/>
                <a:ext cx="8839200" cy="4648200"/>
              </a:xfrm>
              <a:blipFill rotWithShape="0">
                <a:blip r:embed="rId3"/>
                <a:stretch>
                  <a:fillRect l="-1172" t="-1311" r="-1793" b="-175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36261" name="Object 5"/>
          <p:cNvGraphicFramePr>
            <a:graphicFrameLocks noChangeAspect="1"/>
          </p:cNvGraphicFramePr>
          <p:nvPr/>
        </p:nvGraphicFramePr>
        <p:xfrm>
          <a:off x="7543800" y="5054600"/>
          <a:ext cx="11303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2" name="Equation" r:id="rId4" imgW="1129810" imgH="342751" progId="Equation.DSMT4">
                  <p:embed/>
                </p:oleObj>
              </mc:Choice>
              <mc:Fallback>
                <p:oleObj name="Equation" r:id="rId4" imgW="1129810" imgH="342751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3800" y="5054600"/>
                        <a:ext cx="11303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6.1- </a:t>
            </a:r>
            <a:fld id="{1EBAEE64-7D14-49CB-859C-001FE8295AE2}" type="slidenum">
              <a:rPr lang="en-US" altLang="en-US" sz="1200">
                <a:latin typeface="Arial" panose="020B0604020202020204" pitchFamily="34" charset="0"/>
              </a:rPr>
              <a:pPr algn="r"/>
              <a:t>18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2355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ORTHOGONAL COMPLEMENTS</a:t>
            </a:r>
          </a:p>
        </p:txBody>
      </p:sp>
      <p:sp>
        <p:nvSpPr>
          <p:cNvPr id="737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z="2800" smtClean="0"/>
              <a:t>Since this statement is true for any matrix, it is true for </a:t>
            </a:r>
            <a:r>
              <a:rPr lang="en-US" altLang="en-US" sz="2800" i="1" smtClean="0"/>
              <a:t>A</a:t>
            </a:r>
            <a:r>
              <a:rPr lang="en-US" altLang="en-US" sz="2800" i="1" baseline="30000" smtClean="0"/>
              <a:t>T</a:t>
            </a:r>
            <a:r>
              <a:rPr lang="en-US" altLang="en-US" sz="2800" smtClean="0"/>
              <a:t>.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That is, the orthogonal complement of the row space of </a:t>
            </a:r>
            <a:r>
              <a:rPr lang="en-US" altLang="en-US" sz="2800" i="1" smtClean="0"/>
              <a:t>A</a:t>
            </a:r>
            <a:r>
              <a:rPr lang="en-US" altLang="en-US" sz="2800" i="1" baseline="30000" smtClean="0"/>
              <a:t>T</a:t>
            </a:r>
            <a:r>
              <a:rPr lang="en-US" altLang="en-US" sz="2800" smtClean="0"/>
              <a:t> is the null space of </a:t>
            </a:r>
            <a:r>
              <a:rPr lang="en-US" altLang="en-US" sz="2800" i="1" smtClean="0"/>
              <a:t>A</a:t>
            </a:r>
            <a:r>
              <a:rPr lang="en-US" altLang="en-US" sz="2800" i="1" baseline="30000" smtClean="0"/>
              <a:t>T</a:t>
            </a:r>
            <a:r>
              <a:rPr lang="en-US" altLang="en-US" sz="2800" smtClean="0"/>
              <a:t>.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This proves the second statement, because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smtClean="0"/>
              <a:t>                                 .                      </a:t>
            </a:r>
          </a:p>
          <a:p>
            <a:pPr eaLnBrk="1" hangingPunct="1"/>
            <a:endParaRPr lang="en-US" altLang="en-US" smtClean="0"/>
          </a:p>
        </p:txBody>
      </p:sp>
      <p:graphicFrame>
        <p:nvGraphicFramePr>
          <p:cNvPr id="737284" name="Object 4"/>
          <p:cNvGraphicFramePr>
            <a:graphicFrameLocks noChangeAspect="1"/>
          </p:cNvGraphicFramePr>
          <p:nvPr/>
        </p:nvGraphicFramePr>
        <p:xfrm>
          <a:off x="863600" y="5029200"/>
          <a:ext cx="26416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9" name="Equation" r:id="rId3" imgW="2641600" imgH="406400" progId="Equation.DSMT4">
                  <p:embed/>
                </p:oleObj>
              </mc:Choice>
              <mc:Fallback>
                <p:oleObj name="Equation" r:id="rId3" imgW="2641600" imgH="4064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3600" y="5029200"/>
                        <a:ext cx="26416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6.1- </a:t>
            </a:r>
            <a:fld id="{0A558CEF-6DAA-48A8-BE23-7F2079FF508C}" type="slidenum">
              <a:rPr lang="en-US" altLang="en-US" sz="1200">
                <a:latin typeface="Arial" panose="020B0604020202020204" pitchFamily="34" charset="0"/>
              </a:rPr>
              <a:pPr algn="r"/>
              <a:t>19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580" name="Rectangle 2"/>
              <p:cNvSpPr>
                <a:spLocks noGrp="1" noChangeArrowheads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pPr eaLnBrk="1" hangingPunct="1"/>
                <a:r>
                  <a:rPr lang="en-US" altLang="en-US" dirty="0" smtClean="0"/>
                  <a:t>ANGLES IN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en-US" dirty="0"/>
                  <a:t> </a:t>
                </a:r>
                <a:r>
                  <a:rPr lang="en-US" altLang="en-US" dirty="0" smtClean="0"/>
                  <a:t>AND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en-US" dirty="0" smtClean="0"/>
                  <a:t>(OPTIONAL</a:t>
                </a:r>
                <a:r>
                  <a:rPr lang="en-US" altLang="en-US" dirty="0" smtClean="0"/>
                  <a:t>)        </a:t>
                </a:r>
              </a:p>
            </p:txBody>
          </p:sp>
        </mc:Choice>
        <mc:Fallback>
          <p:sp>
            <p:nvSpPr>
              <p:cNvPr id="24580" name="Rectang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0">
                <a:blip r:embed="rId3"/>
                <a:stretch>
                  <a:fillRect l="-1852" b="-188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38307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143000"/>
                <a:ext cx="8229600" cy="5410200"/>
              </a:xfrm>
            </p:spPr>
            <p:txBody>
              <a:bodyPr/>
              <a:lstStyle/>
              <a:p>
                <a:pPr eaLnBrk="1" hangingPunct="1">
                  <a:lnSpc>
                    <a:spcPct val="90000"/>
                  </a:lnSpc>
                </a:pPr>
                <a:r>
                  <a:rPr lang="en-US" altLang="en-US" sz="2800" dirty="0" smtClean="0"/>
                  <a:t>If </a:t>
                </a:r>
                <a:r>
                  <a:rPr lang="en-US" altLang="en-US" sz="2800" b="1" dirty="0" smtClean="0"/>
                  <a:t>u</a:t>
                </a:r>
                <a:r>
                  <a:rPr lang="en-US" altLang="en-US" sz="2800" dirty="0" smtClean="0"/>
                  <a:t> and 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dirty="0" smtClean="0"/>
                  <a:t> are nonzero vectors in either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 or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, </a:t>
                </a:r>
                <a:r>
                  <a:rPr lang="en-US" altLang="en-US" sz="2800" dirty="0" smtClean="0"/>
                  <a:t>then there is a nice connection between their inner product and the angle     between the two line segments from the origin to the points identified with </a:t>
                </a:r>
                <a:r>
                  <a:rPr lang="en-US" altLang="en-US" sz="2800" b="1" dirty="0" smtClean="0"/>
                  <a:t>u</a:t>
                </a:r>
                <a:r>
                  <a:rPr lang="en-US" altLang="en-US" sz="2800" dirty="0" smtClean="0"/>
                  <a:t> and 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dirty="0" smtClean="0"/>
                  <a:t>. </a:t>
                </a:r>
              </a:p>
              <a:p>
                <a:pPr eaLnBrk="1" hangingPunct="1">
                  <a:lnSpc>
                    <a:spcPct val="90000"/>
                  </a:lnSpc>
                </a:pPr>
                <a:endParaRPr lang="en-US" altLang="en-US" sz="2800" dirty="0" smtClean="0"/>
              </a:p>
              <a:p>
                <a:pPr eaLnBrk="1" hangingPunct="1">
                  <a:lnSpc>
                    <a:spcPct val="90000"/>
                  </a:lnSpc>
                </a:pPr>
                <a:r>
                  <a:rPr lang="en-US" altLang="en-US" sz="2800" dirty="0" smtClean="0"/>
                  <a:t>The formula is </a:t>
                </a:r>
              </a:p>
              <a:p>
                <a:pPr eaLnBrk="1" hangingPunct="1">
                  <a:lnSpc>
                    <a:spcPct val="90000"/>
                  </a:lnSpc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                                                                    </a:t>
                </a:r>
                <a:r>
                  <a:rPr lang="en-US" altLang="en-US" sz="2800" dirty="0"/>
                  <a:t> </a:t>
                </a:r>
                <a:r>
                  <a:rPr lang="en-US" altLang="en-US" sz="2800" dirty="0" smtClean="0"/>
                  <a:t>   </a:t>
                </a:r>
                <a:r>
                  <a:rPr lang="en-US" altLang="en-US" sz="2800" dirty="0" smtClean="0"/>
                  <a:t>(</a:t>
                </a:r>
                <a:r>
                  <a:rPr lang="en-US" altLang="en-US" sz="2800" dirty="0"/>
                  <a:t>2</a:t>
                </a:r>
                <a:r>
                  <a:rPr lang="en-US" altLang="en-US" sz="2800" dirty="0" smtClean="0"/>
                  <a:t>)</a:t>
                </a:r>
                <a:endParaRPr lang="en-US" altLang="en-US" sz="2800" dirty="0" smtClean="0"/>
              </a:p>
              <a:p>
                <a:pPr eaLnBrk="1" hangingPunct="1">
                  <a:lnSpc>
                    <a:spcPct val="90000"/>
                  </a:lnSpc>
                  <a:buFont typeface="Wingdings" panose="05000000000000000000" pitchFamily="2" charset="2"/>
                  <a:buNone/>
                </a:pPr>
                <a:endParaRPr lang="en-US" altLang="en-US" sz="2800" dirty="0" smtClean="0"/>
              </a:p>
              <a:p>
                <a:pPr eaLnBrk="1" hangingPunct="1">
                  <a:lnSpc>
                    <a:spcPct val="90000"/>
                  </a:lnSpc>
                </a:pPr>
                <a:r>
                  <a:rPr lang="en-US" altLang="en-US" sz="2800" dirty="0" smtClean="0"/>
                  <a:t>To verify this formula for vectors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, </a:t>
                </a:r>
                <a:r>
                  <a:rPr lang="en-US" altLang="en-US" sz="2800" dirty="0" smtClean="0"/>
                  <a:t>consider the triangle shown in the figure on the next slide with </a:t>
                </a:r>
              </a:p>
              <a:p>
                <a:pPr eaLnBrk="1" hangingPunct="1">
                  <a:lnSpc>
                    <a:spcPct val="90000"/>
                  </a:lnSpc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	sides of lengths,      ,       , and             .</a:t>
                </a:r>
              </a:p>
            </p:txBody>
          </p:sp>
        </mc:Choice>
        <mc:Fallback>
          <p:sp>
            <p:nvSpPr>
              <p:cNvPr id="738307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143000"/>
                <a:ext cx="8229600" cy="5410200"/>
              </a:xfrm>
              <a:blipFill rotWithShape="0">
                <a:blip r:embed="rId4"/>
                <a:stretch>
                  <a:fillRect l="-1259" t="-2029" r="-10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38312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1021767"/>
              </p:ext>
            </p:extLst>
          </p:nvPr>
        </p:nvGraphicFramePr>
        <p:xfrm>
          <a:off x="4025900" y="1955800"/>
          <a:ext cx="2794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74" name="Equation" r:id="rId5" imgW="279279" imgH="342751" progId="Equation.DSMT4">
                  <p:embed/>
                </p:oleObj>
              </mc:Choice>
              <mc:Fallback>
                <p:oleObj name="Equation" r:id="rId5" imgW="279279" imgH="342751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25900" y="1955800"/>
                        <a:ext cx="2794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8313" name="Object 9"/>
          <p:cNvGraphicFramePr>
            <a:graphicFrameLocks noChangeAspect="1"/>
          </p:cNvGraphicFramePr>
          <p:nvPr/>
        </p:nvGraphicFramePr>
        <p:xfrm>
          <a:off x="2743200" y="4064000"/>
          <a:ext cx="28321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75" name="Equation" r:id="rId7" imgW="2832100" imgH="558800" progId="Equation.DSMT4">
                  <p:embed/>
                </p:oleObj>
              </mc:Choice>
              <mc:Fallback>
                <p:oleObj name="Equation" r:id="rId7" imgW="2832100" imgH="5588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4064000"/>
                        <a:ext cx="28321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8315" name="Object 11"/>
          <p:cNvGraphicFramePr>
            <a:graphicFrameLocks noChangeAspect="1"/>
          </p:cNvGraphicFramePr>
          <p:nvPr/>
        </p:nvGraphicFramePr>
        <p:xfrm>
          <a:off x="3200400" y="5854700"/>
          <a:ext cx="4953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76" name="Equation" r:id="rId9" imgW="495085" imgH="558558" progId="Equation.DSMT4">
                  <p:embed/>
                </p:oleObj>
              </mc:Choice>
              <mc:Fallback>
                <p:oleObj name="Equation" r:id="rId9" imgW="495085" imgH="558558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5854700"/>
                        <a:ext cx="4953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8316" name="Object 12"/>
          <p:cNvGraphicFramePr>
            <a:graphicFrameLocks noChangeAspect="1"/>
          </p:cNvGraphicFramePr>
          <p:nvPr/>
        </p:nvGraphicFramePr>
        <p:xfrm>
          <a:off x="3886200" y="5854700"/>
          <a:ext cx="4953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77" name="Equation" r:id="rId11" imgW="495085" imgH="558558" progId="Equation.DSMT4">
                  <p:embed/>
                </p:oleObj>
              </mc:Choice>
              <mc:Fallback>
                <p:oleObj name="Equation" r:id="rId11" imgW="495085" imgH="558558" progId="Equation.DSMT4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5854700"/>
                        <a:ext cx="4953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8317" name="Object 13"/>
          <p:cNvGraphicFramePr>
            <a:graphicFrameLocks noChangeAspect="1"/>
          </p:cNvGraphicFramePr>
          <p:nvPr/>
        </p:nvGraphicFramePr>
        <p:xfrm>
          <a:off x="5181600" y="5854700"/>
          <a:ext cx="10668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78" name="Equation" r:id="rId13" imgW="1066800" imgH="558800" progId="Equation.DSMT4">
                  <p:embed/>
                </p:oleObj>
              </mc:Choice>
              <mc:Fallback>
                <p:oleObj name="Equation" r:id="rId13" imgW="1066800" imgH="558800" progId="Equation.DSMT4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1600" y="5854700"/>
                        <a:ext cx="10668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2299607" y="4038600"/>
                <a:ext cx="1053193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𝑢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𝑣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99607" y="4038600"/>
                <a:ext cx="1053193" cy="523220"/>
              </a:xfrm>
              <a:prstGeom prst="rect">
                <a:avLst/>
              </a:prstGeom>
              <a:blipFill rotWithShape="0"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6.1- </a:t>
            </a:r>
            <a:fld id="{391C49E6-8158-4C7B-90D2-0EA0D83DE2CA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INNER PRODUCT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371600"/>
                <a:ext cx="8229600" cy="5105400"/>
              </a:xfrm>
            </p:spPr>
            <p:txBody>
              <a:bodyPr/>
              <a:lstStyle/>
              <a:p>
                <a:pPr marL="609600" indent="-609600" eaLnBrk="1" hangingPunct="1">
                  <a:lnSpc>
                    <a:spcPct val="80000"/>
                  </a:lnSpc>
                </a:pPr>
                <a:r>
                  <a:rPr lang="en-US" altLang="en-US" sz="2800" dirty="0" smtClean="0">
                    <a:cs typeface="Times New Roman" panose="02020603050405020304" pitchFamily="18" charset="0"/>
                  </a:rPr>
                  <a:t>If </a:t>
                </a:r>
                <a:r>
                  <a:rPr lang="en-US" altLang="en-US" sz="2800" b="1" dirty="0" smtClean="0">
                    <a:cs typeface="Times New Roman" panose="02020603050405020304" pitchFamily="18" charset="0"/>
                  </a:rPr>
                  <a:t>u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and </a:t>
                </a:r>
                <a:r>
                  <a:rPr lang="en-US" altLang="en-US" sz="2800" b="1" dirty="0" smtClean="0">
                    <a:cs typeface="Times New Roman" panose="02020603050405020304" pitchFamily="18" charset="0"/>
                  </a:rPr>
                  <a:t>v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are vectors 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>
                    <a:cs typeface="Times New Roman" panose="02020603050405020304" pitchFamily="18" charset="0"/>
                  </a:rPr>
                  <a:t>, 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then we regard </a:t>
                </a:r>
                <a:r>
                  <a:rPr lang="en-US" altLang="en-US" sz="2800" b="1" dirty="0" smtClean="0">
                    <a:cs typeface="Times New Roman" panose="02020603050405020304" pitchFamily="18" charset="0"/>
                  </a:rPr>
                  <a:t>u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and </a:t>
                </a:r>
                <a:r>
                  <a:rPr lang="en-US" altLang="en-US" sz="2800" b="1" dirty="0" smtClean="0">
                    <a:cs typeface="Times New Roman" panose="02020603050405020304" pitchFamily="18" charset="0"/>
                  </a:rPr>
                  <a:t>v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as         matrices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.</a:t>
                </a:r>
                <a:endParaRPr lang="en-US" altLang="en-US" sz="2800" dirty="0" smtClean="0">
                  <a:cs typeface="Times New Roman" panose="02020603050405020304" pitchFamily="18" charset="0"/>
                </a:endParaRPr>
              </a:p>
              <a:p>
                <a:pPr marL="609600" indent="-609600" eaLnBrk="1" hangingPunct="1">
                  <a:lnSpc>
                    <a:spcPct val="80000"/>
                  </a:lnSpc>
                </a:pPr>
                <a:endParaRPr lang="en-US" altLang="en-US" sz="2800" dirty="0" smtClean="0">
                  <a:cs typeface="Times New Roman" panose="02020603050405020304" pitchFamily="18" charset="0"/>
                </a:endParaRPr>
              </a:p>
              <a:p>
                <a:pPr marL="609600" indent="-609600" eaLnBrk="1" hangingPunct="1">
                  <a:lnSpc>
                    <a:spcPct val="80000"/>
                  </a:lnSpc>
                </a:pPr>
                <a:r>
                  <a:rPr lang="en-US" altLang="en-US" sz="2800" dirty="0" smtClean="0">
                    <a:cs typeface="Times New Roman" panose="02020603050405020304" pitchFamily="18" charset="0"/>
                  </a:rPr>
                  <a:t>The transpose </a:t>
                </a:r>
                <a:r>
                  <a:rPr lang="en-US" altLang="en-US" sz="2800" b="1" dirty="0" err="1" smtClean="0">
                    <a:cs typeface="Times New Roman" panose="02020603050405020304" pitchFamily="18" charset="0"/>
                  </a:rPr>
                  <a:t>u</a:t>
                </a:r>
                <a:r>
                  <a:rPr lang="en-US" altLang="en-US" sz="2800" i="1" baseline="30000" dirty="0" err="1" smtClean="0">
                    <a:cs typeface="Times New Roman" panose="02020603050405020304" pitchFamily="18" charset="0"/>
                  </a:rPr>
                  <a:t>T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is a         matrix, and the matrix </a:t>
                </a:r>
              </a:p>
              <a:p>
                <a:pPr marL="609600" indent="-609600" eaLnBrk="1" hangingPunct="1">
                  <a:lnSpc>
                    <a:spcPct val="80000"/>
                  </a:lnSpc>
                  <a:buFont typeface="Wingdings" panose="05000000000000000000" pitchFamily="2" charset="2"/>
                  <a:buNone/>
                </a:pPr>
                <a:r>
                  <a:rPr lang="en-US" altLang="en-US" sz="2800" dirty="0" smtClean="0">
                    <a:cs typeface="Times New Roman" panose="02020603050405020304" pitchFamily="18" charset="0"/>
                  </a:rPr>
                  <a:t>	product </a:t>
                </a:r>
                <a:r>
                  <a:rPr lang="en-US" altLang="en-US" sz="2800" b="1" dirty="0" err="1" smtClean="0">
                    <a:cs typeface="Times New Roman" panose="02020603050405020304" pitchFamily="18" charset="0"/>
                  </a:rPr>
                  <a:t>u</a:t>
                </a:r>
                <a:r>
                  <a:rPr lang="en-US" altLang="en-US" sz="2800" i="1" baseline="30000" dirty="0" err="1" smtClean="0">
                    <a:cs typeface="Times New Roman" panose="02020603050405020304" pitchFamily="18" charset="0"/>
                  </a:rPr>
                  <a:t>T</a:t>
                </a:r>
                <a:r>
                  <a:rPr lang="en-US" altLang="en-US" sz="2800" b="1" dirty="0" err="1" smtClean="0">
                    <a:cs typeface="Times New Roman" panose="02020603050405020304" pitchFamily="18" charset="0"/>
                  </a:rPr>
                  <a:t>v</a:t>
                </a:r>
                <a:r>
                  <a:rPr lang="en-US" altLang="en-US" sz="2800" b="1" dirty="0" smtClean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is a        matrix, which we write as a single real number (a scalar) without brackets.</a:t>
                </a:r>
              </a:p>
              <a:p>
                <a:pPr marL="609600" indent="-609600" eaLnBrk="1" hangingPunct="1">
                  <a:lnSpc>
                    <a:spcPct val="80000"/>
                  </a:lnSpc>
                </a:pPr>
                <a:endParaRPr lang="en-US" altLang="en-US" sz="2800" dirty="0" smtClean="0">
                  <a:cs typeface="Times New Roman" panose="02020603050405020304" pitchFamily="18" charset="0"/>
                </a:endParaRPr>
              </a:p>
              <a:p>
                <a:pPr marL="609600" indent="-609600" eaLnBrk="1" hangingPunct="1">
                  <a:lnSpc>
                    <a:spcPct val="80000"/>
                  </a:lnSpc>
                </a:pPr>
                <a:r>
                  <a:rPr lang="en-US" altLang="en-US" sz="2800" dirty="0" smtClean="0">
                    <a:cs typeface="Times New Roman" panose="02020603050405020304" pitchFamily="18" charset="0"/>
                  </a:rPr>
                  <a:t>The number </a:t>
                </a:r>
                <a:r>
                  <a:rPr lang="en-US" altLang="en-US" sz="2800" b="1" dirty="0" err="1" smtClean="0">
                    <a:cs typeface="Times New Roman" panose="02020603050405020304" pitchFamily="18" charset="0"/>
                  </a:rPr>
                  <a:t>u</a:t>
                </a:r>
                <a:r>
                  <a:rPr lang="en-US" altLang="en-US" sz="2800" i="1" baseline="30000" dirty="0" err="1" smtClean="0">
                    <a:cs typeface="Times New Roman" panose="02020603050405020304" pitchFamily="18" charset="0"/>
                  </a:rPr>
                  <a:t>T</a:t>
                </a:r>
                <a:r>
                  <a:rPr lang="en-US" altLang="en-US" sz="2800" b="1" dirty="0" err="1" smtClean="0">
                    <a:cs typeface="Times New Roman" panose="02020603050405020304" pitchFamily="18" charset="0"/>
                  </a:rPr>
                  <a:t>v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is called the </a:t>
                </a:r>
                <a:r>
                  <a:rPr lang="en-US" altLang="en-US" sz="2800" b="1" dirty="0" smtClean="0">
                    <a:cs typeface="Times New Roman" panose="02020603050405020304" pitchFamily="18" charset="0"/>
                  </a:rPr>
                  <a:t>inner product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of </a:t>
                </a:r>
                <a:r>
                  <a:rPr lang="en-US" altLang="en-US" sz="2800" b="1" dirty="0" smtClean="0">
                    <a:cs typeface="Times New Roman" panose="02020603050405020304" pitchFamily="18" charset="0"/>
                  </a:rPr>
                  <a:t>u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and </a:t>
                </a:r>
                <a:r>
                  <a:rPr lang="en-US" altLang="en-US" sz="2800" b="1" dirty="0" smtClean="0">
                    <a:cs typeface="Times New Roman" panose="02020603050405020304" pitchFamily="18" charset="0"/>
                  </a:rPr>
                  <a:t>v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, and it is written 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as </a:t>
                </a:r>
                <a14:m>
                  <m:oMath xmlns:m="http://schemas.openxmlformats.org/officeDocument/2006/math">
                    <m:r>
                      <a:rPr lang="en-US" altLang="en-US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𝑢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∙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𝑣</m:t>
                    </m:r>
                  </m:oMath>
                </a14:m>
                <a:r>
                  <a:rPr lang="en-US" altLang="en-US" sz="2800" dirty="0" smtClean="0">
                    <a:cs typeface="Times New Roman" panose="02020603050405020304" pitchFamily="18" charset="0"/>
                  </a:rPr>
                  <a:t>.</a:t>
                </a:r>
                <a:endParaRPr lang="en-US" altLang="en-US" sz="2800" dirty="0" smtClean="0">
                  <a:cs typeface="Times New Roman" panose="02020603050405020304" pitchFamily="18" charset="0"/>
                </a:endParaRPr>
              </a:p>
              <a:p>
                <a:pPr marL="609600" indent="-609600" eaLnBrk="1" hangingPunct="1">
                  <a:lnSpc>
                    <a:spcPct val="80000"/>
                  </a:lnSpc>
                </a:pPr>
                <a:endParaRPr lang="en-US" altLang="en-US" sz="2800" dirty="0" smtClean="0">
                  <a:cs typeface="Times New Roman" panose="02020603050405020304" pitchFamily="18" charset="0"/>
                </a:endParaRPr>
              </a:p>
              <a:p>
                <a:pPr marL="609600" indent="-609600" eaLnBrk="1" hangingPunct="1">
                  <a:lnSpc>
                    <a:spcPct val="80000"/>
                  </a:lnSpc>
                </a:pPr>
                <a:r>
                  <a:rPr lang="en-US" altLang="en-US" sz="2800" dirty="0" smtClean="0">
                    <a:cs typeface="Times New Roman" panose="02020603050405020304" pitchFamily="18" charset="0"/>
                  </a:rPr>
                  <a:t>This 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inner product is also referred to as a </a:t>
                </a:r>
                <a:r>
                  <a:rPr lang="en-US" altLang="en-US" sz="2800" b="1" dirty="0" smtClean="0">
                    <a:cs typeface="Times New Roman" panose="02020603050405020304" pitchFamily="18" charset="0"/>
                  </a:rPr>
                  <a:t>dot product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371600"/>
                <a:ext cx="8229600" cy="5105400"/>
              </a:xfrm>
              <a:blipFill rotWithShape="0">
                <a:blip r:embed="rId4"/>
                <a:stretch>
                  <a:fillRect l="-1259" t="-2864" r="-8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16460" name="Object 44"/>
          <p:cNvGraphicFramePr>
            <a:graphicFrameLocks noChangeAspect="1"/>
          </p:cNvGraphicFramePr>
          <p:nvPr/>
        </p:nvGraphicFramePr>
        <p:xfrm>
          <a:off x="1511300" y="1727200"/>
          <a:ext cx="6858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7" name="Equation" r:id="rId5" imgW="685800" imgH="342900" progId="Equation.DSMT4">
                  <p:embed/>
                </p:oleObj>
              </mc:Choice>
              <mc:Fallback>
                <p:oleObj name="Equation" r:id="rId5" imgW="685800" imgH="342900" progId="Equation.DSMT4">
                  <p:embed/>
                  <p:pic>
                    <p:nvPicPr>
                      <p:cNvPr id="0" name="Object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1300" y="1727200"/>
                        <a:ext cx="6858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6461" name="Object 45"/>
          <p:cNvGraphicFramePr>
            <a:graphicFrameLocks noChangeAspect="1"/>
          </p:cNvGraphicFramePr>
          <p:nvPr/>
        </p:nvGraphicFramePr>
        <p:xfrm>
          <a:off x="4229100" y="2628900"/>
          <a:ext cx="6096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8" name="Equation" r:id="rId7" imgW="685800" imgH="342900" progId="Equation.DSMT4">
                  <p:embed/>
                </p:oleObj>
              </mc:Choice>
              <mc:Fallback>
                <p:oleObj name="Equation" r:id="rId7" imgW="685800" imgH="342900" progId="Equation.DSMT4">
                  <p:embed/>
                  <p:pic>
                    <p:nvPicPr>
                      <p:cNvPr id="0" name="Object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29100" y="2628900"/>
                        <a:ext cx="6096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6462" name="Object 46"/>
          <p:cNvGraphicFramePr>
            <a:graphicFrameLocks noChangeAspect="1"/>
          </p:cNvGraphicFramePr>
          <p:nvPr/>
        </p:nvGraphicFramePr>
        <p:xfrm>
          <a:off x="3530600" y="3060700"/>
          <a:ext cx="508000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9" name="Equation" r:id="rId9" imgW="609600" imgH="330200" progId="Equation.DSMT4">
                  <p:embed/>
                </p:oleObj>
              </mc:Choice>
              <mc:Fallback>
                <p:oleObj name="Equation" r:id="rId9" imgW="609600" imgH="330200" progId="Equation.DSMT4">
                  <p:embed/>
                  <p:pic>
                    <p:nvPicPr>
                      <p:cNvPr id="0" name="Object 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30600" y="3060700"/>
                        <a:ext cx="508000" cy="274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6.1- </a:t>
            </a:r>
            <a:fld id="{ADB977B8-463C-4A5F-96E7-CE3C8B56F034}" type="slidenum">
              <a:rPr lang="en-US" altLang="en-US" sz="1200">
                <a:latin typeface="Arial" panose="020B0604020202020204" pitchFamily="34" charset="0"/>
              </a:rPr>
              <a:pPr algn="r"/>
              <a:t>20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739333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" y="3657600"/>
            <a:ext cx="8229600" cy="2819400"/>
          </a:xfrm>
        </p:spPr>
        <p:txBody>
          <a:bodyPr/>
          <a:lstStyle/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By the law of cosines,</a:t>
            </a:r>
          </a:p>
          <a:p>
            <a:pPr eaLnBrk="1" hangingPunct="1"/>
            <a:endParaRPr lang="en-US" altLang="en-US" sz="2800" smtClean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smtClean="0"/>
              <a:t>	which can be rearranged to produce the equations on the next slide.</a:t>
            </a:r>
          </a:p>
        </p:txBody>
      </p:sp>
      <p:graphicFrame>
        <p:nvGraphicFramePr>
          <p:cNvPr id="739336" name="Object 8"/>
          <p:cNvGraphicFramePr>
            <a:graphicFrameLocks noChangeAspect="1"/>
          </p:cNvGraphicFramePr>
          <p:nvPr/>
        </p:nvGraphicFramePr>
        <p:xfrm>
          <a:off x="1828800" y="4648200"/>
          <a:ext cx="56642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31" name="Equation" r:id="rId3" imgW="5664200" imgH="622300" progId="Equation.DSMT4">
                  <p:embed/>
                </p:oleObj>
              </mc:Choice>
              <mc:Fallback>
                <p:oleObj name="Equation" r:id="rId3" imgW="5664200" imgH="6223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4648200"/>
                        <a:ext cx="5664200" cy="62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39339" name="Picture 11" descr="6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57400" y="1676400"/>
            <a:ext cx="5010150" cy="2286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Rectangle 2"/>
              <p:cNvSpPr>
                <a:spLocks noGrp="1" noChangeArrowheads="1"/>
              </p:cNvSpPr>
              <p:nvPr>
                <p:ph type="title"/>
              </p:nvPr>
            </p:nvSpPr>
            <p:spPr>
              <a:xfrm>
                <a:off x="457200" y="0"/>
                <a:ext cx="8229600" cy="1066800"/>
              </a:xfrm>
            </p:spPr>
            <p:txBody>
              <a:bodyPr/>
              <a:lstStyle/>
              <a:p>
                <a:pPr eaLnBrk="1" hangingPunct="1"/>
                <a:r>
                  <a:rPr lang="en-US" altLang="en-US" dirty="0" smtClean="0"/>
                  <a:t>ANGLES IN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en-US" dirty="0"/>
                  <a:t> </a:t>
                </a:r>
                <a:r>
                  <a:rPr lang="en-US" altLang="en-US" dirty="0" smtClean="0"/>
                  <a:t>AND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en-US" dirty="0" smtClean="0"/>
                  <a:t>(OPTIONAL</a:t>
                </a:r>
                <a:r>
                  <a:rPr lang="en-US" altLang="en-US" dirty="0" smtClean="0"/>
                  <a:t>)        </a:t>
                </a:r>
              </a:p>
            </p:txBody>
          </p:sp>
        </mc:Choice>
        <mc:Fallback>
          <p:sp>
            <p:nvSpPr>
              <p:cNvPr id="11" name="Rectang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457200" y="0"/>
                <a:ext cx="8229600" cy="1066800"/>
              </a:xfrm>
              <a:blipFill rotWithShape="0">
                <a:blip r:embed="rId6"/>
                <a:stretch>
                  <a:fillRect l="-1852" b="-188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6.1- </a:t>
            </a:r>
            <a:fld id="{73DFAD8E-5B99-4877-845B-2299377EFC0A}" type="slidenum">
              <a:rPr lang="en-US" altLang="en-US" sz="1200">
                <a:latin typeface="Arial" panose="020B0604020202020204" pitchFamily="34" charset="0"/>
              </a:rPr>
              <a:pPr algn="r"/>
              <a:t>21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41379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143000"/>
                <a:ext cx="8382000" cy="5410200"/>
              </a:xfrm>
            </p:spPr>
            <p:txBody>
              <a:bodyPr/>
              <a:lstStyle/>
              <a:p>
                <a:pPr eaLnBrk="1" hangingPunct="1">
                  <a:lnSpc>
                    <a:spcPct val="90000"/>
                  </a:lnSpc>
                </a:pPr>
                <a:endParaRPr lang="en-US" altLang="en-US" sz="2800" dirty="0" smtClean="0"/>
              </a:p>
              <a:p>
                <a:pPr eaLnBrk="1" hangingPunct="1">
                  <a:lnSpc>
                    <a:spcPct val="90000"/>
                  </a:lnSpc>
                </a:pPr>
                <a:endParaRPr lang="en-US" altLang="en-US" sz="2800" dirty="0" smtClean="0"/>
              </a:p>
              <a:p>
                <a:pPr eaLnBrk="1" hangingPunct="1">
                  <a:lnSpc>
                    <a:spcPct val="90000"/>
                  </a:lnSpc>
                </a:pPr>
                <a:endParaRPr lang="en-US" altLang="en-US" sz="2800" dirty="0" smtClean="0"/>
              </a:p>
              <a:p>
                <a:pPr eaLnBrk="1" hangingPunct="1">
                  <a:lnSpc>
                    <a:spcPct val="90000"/>
                  </a:lnSpc>
                </a:pPr>
                <a:endParaRPr lang="en-US" altLang="en-US" sz="2800" dirty="0" smtClean="0"/>
              </a:p>
              <a:p>
                <a:pPr eaLnBrk="1" hangingPunct="1">
                  <a:lnSpc>
                    <a:spcPct val="90000"/>
                  </a:lnSpc>
                </a:pPr>
                <a:endParaRPr lang="en-US" altLang="en-US" sz="2800" dirty="0" smtClean="0"/>
              </a:p>
              <a:p>
                <a:pPr eaLnBrk="1" hangingPunct="1">
                  <a:lnSpc>
                    <a:spcPct val="90000"/>
                  </a:lnSpc>
                </a:pPr>
                <a:endParaRPr lang="en-US" altLang="en-US" sz="2800" dirty="0" smtClean="0"/>
              </a:p>
              <a:p>
                <a:pPr eaLnBrk="1" hangingPunct="1">
                  <a:lnSpc>
                    <a:spcPct val="90000"/>
                  </a:lnSpc>
                </a:pPr>
                <a:r>
                  <a:rPr lang="en-US" altLang="en-US" sz="2800" dirty="0" smtClean="0"/>
                  <a:t>The verification </a:t>
                </a:r>
                <a:r>
                  <a:rPr lang="en-US" altLang="en-US" sz="2800" dirty="0" smtClean="0"/>
                  <a:t>for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 </a:t>
                </a:r>
                <a:r>
                  <a:rPr lang="en-US" altLang="en-US" sz="2800" dirty="0" smtClean="0"/>
                  <a:t>is </a:t>
                </a:r>
                <a:r>
                  <a:rPr lang="en-US" altLang="en-US" sz="2800" dirty="0" smtClean="0"/>
                  <a:t>similar.</a:t>
                </a:r>
              </a:p>
              <a:p>
                <a:pPr eaLnBrk="1" hangingPunct="1">
                  <a:lnSpc>
                    <a:spcPct val="90000"/>
                  </a:lnSpc>
                </a:pPr>
                <a:r>
                  <a:rPr lang="en-US" altLang="en-US" sz="2800" dirty="0" smtClean="0"/>
                  <a:t>When          , formula </a:t>
                </a:r>
                <a:r>
                  <a:rPr lang="en-US" altLang="en-US" sz="2800" dirty="0" smtClean="0"/>
                  <a:t>(2) </a:t>
                </a:r>
                <a:r>
                  <a:rPr lang="en-US" altLang="en-US" sz="2800" dirty="0" smtClean="0"/>
                  <a:t>may be used to </a:t>
                </a:r>
                <a:r>
                  <a:rPr lang="en-US" altLang="en-US" sz="2800" i="1" dirty="0" smtClean="0"/>
                  <a:t>define</a:t>
                </a:r>
                <a:r>
                  <a:rPr lang="en-US" altLang="en-US" sz="2800" dirty="0" smtClean="0"/>
                  <a:t> the angle between two vectors </a:t>
                </a:r>
                <a:r>
                  <a:rPr lang="en-US" altLang="en-US" sz="2800" dirty="0" smtClean="0"/>
                  <a:t>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.</a:t>
                </a:r>
                <a:endParaRPr lang="en-US" altLang="en-US" sz="2800" dirty="0" smtClean="0"/>
              </a:p>
              <a:p>
                <a:pPr eaLnBrk="1" hangingPunct="1">
                  <a:lnSpc>
                    <a:spcPct val="90000"/>
                  </a:lnSpc>
                </a:pPr>
                <a:r>
                  <a:rPr lang="en-US" altLang="en-US" sz="2800" dirty="0" smtClean="0"/>
                  <a:t>In statistics, the value of           defined by </a:t>
                </a:r>
                <a:r>
                  <a:rPr lang="en-US" altLang="en-US" sz="2800" dirty="0" smtClean="0"/>
                  <a:t>(2) </a:t>
                </a:r>
                <a:r>
                  <a:rPr lang="en-US" altLang="en-US" sz="2800" dirty="0" smtClean="0"/>
                  <a:t>for suitable vectors </a:t>
                </a:r>
                <a:r>
                  <a:rPr lang="en-US" altLang="en-US" sz="2800" b="1" dirty="0" smtClean="0"/>
                  <a:t>u</a:t>
                </a:r>
                <a:r>
                  <a:rPr lang="en-US" altLang="en-US" sz="2800" dirty="0" smtClean="0"/>
                  <a:t> and 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dirty="0" smtClean="0"/>
                  <a:t> is called a </a:t>
                </a:r>
                <a:r>
                  <a:rPr lang="en-US" altLang="en-US" sz="2800" i="1" dirty="0" smtClean="0"/>
                  <a:t>correlation coefficient</a:t>
                </a:r>
                <a:r>
                  <a:rPr lang="en-US" altLang="en-US" sz="2800" dirty="0" smtClean="0"/>
                  <a:t>.</a:t>
                </a:r>
              </a:p>
            </p:txBody>
          </p:sp>
        </mc:Choice>
        <mc:Fallback>
          <p:sp>
            <p:nvSpPr>
              <p:cNvPr id="741379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143000"/>
                <a:ext cx="8382000" cy="5410200"/>
              </a:xfrm>
              <a:blipFill rotWithShape="0">
                <a:blip r:embed="rId3"/>
                <a:stretch>
                  <a:fillRect l="-1236" b="-25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41382" name="Object 6"/>
          <p:cNvGraphicFramePr>
            <a:graphicFrameLocks noChangeAspect="1"/>
          </p:cNvGraphicFramePr>
          <p:nvPr/>
        </p:nvGraphicFramePr>
        <p:xfrm>
          <a:off x="546100" y="1092200"/>
          <a:ext cx="8229600" cy="290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00" name="Equation" r:id="rId4" imgW="8978900" imgH="3175000" progId="Equation.DSMT4">
                  <p:embed/>
                </p:oleObj>
              </mc:Choice>
              <mc:Fallback>
                <p:oleObj name="Equation" r:id="rId4" imgW="8978900" imgH="31750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6100" y="1092200"/>
                        <a:ext cx="8229600" cy="2909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1384" name="Object 8"/>
          <p:cNvGraphicFramePr>
            <a:graphicFrameLocks noChangeAspect="1"/>
          </p:cNvGraphicFramePr>
          <p:nvPr/>
        </p:nvGraphicFramePr>
        <p:xfrm>
          <a:off x="1828800" y="4483100"/>
          <a:ext cx="8128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01" name="Equation" r:id="rId6" imgW="812447" imgH="342751" progId="Equation.DSMT4">
                  <p:embed/>
                </p:oleObj>
              </mc:Choice>
              <mc:Fallback>
                <p:oleObj name="Equation" r:id="rId6" imgW="812447" imgH="342751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4483100"/>
                        <a:ext cx="8128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1386" name="Object 10"/>
          <p:cNvGraphicFramePr>
            <a:graphicFrameLocks noChangeAspect="1"/>
          </p:cNvGraphicFramePr>
          <p:nvPr/>
        </p:nvGraphicFramePr>
        <p:xfrm>
          <a:off x="4406900" y="5334000"/>
          <a:ext cx="8636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02" name="Equation" r:id="rId8" imgW="863225" imgH="342751" progId="Equation.DSMT4">
                  <p:embed/>
                </p:oleObj>
              </mc:Choice>
              <mc:Fallback>
                <p:oleObj name="Equation" r:id="rId8" imgW="863225" imgH="342751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06900" y="5334000"/>
                        <a:ext cx="8636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Rectangle 2"/>
              <p:cNvSpPr>
                <a:spLocks noGrp="1" noChangeArrowheads="1"/>
              </p:cNvSpPr>
              <p:nvPr>
                <p:ph type="title"/>
              </p:nvPr>
            </p:nvSpPr>
            <p:spPr>
              <a:xfrm>
                <a:off x="457200" y="0"/>
                <a:ext cx="8229600" cy="1066800"/>
              </a:xfrm>
            </p:spPr>
            <p:txBody>
              <a:bodyPr/>
              <a:lstStyle/>
              <a:p>
                <a:pPr eaLnBrk="1" hangingPunct="1"/>
                <a:r>
                  <a:rPr lang="en-US" altLang="en-US" dirty="0" smtClean="0"/>
                  <a:t>ANGLES IN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en-US" dirty="0"/>
                  <a:t> </a:t>
                </a:r>
                <a:r>
                  <a:rPr lang="en-US" altLang="en-US" dirty="0" smtClean="0"/>
                  <a:t>AND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en-US" dirty="0" smtClean="0"/>
                  <a:t>(OPTIONAL</a:t>
                </a:r>
                <a:r>
                  <a:rPr lang="en-US" altLang="en-US" dirty="0" smtClean="0"/>
                  <a:t>)        </a:t>
                </a:r>
              </a:p>
            </p:txBody>
          </p:sp>
        </mc:Choice>
        <mc:Fallback>
          <p:sp>
            <p:nvSpPr>
              <p:cNvPr id="14" name="Rectang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457200" y="0"/>
                <a:ext cx="8229600" cy="1066800"/>
              </a:xfrm>
              <a:blipFill rotWithShape="0">
                <a:blip r:embed="rId10"/>
                <a:stretch>
                  <a:fillRect l="-1852" b="-188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2514600" y="3505200"/>
                <a:ext cx="1053193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𝑢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𝑣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4600" y="3505200"/>
                <a:ext cx="1053193" cy="523220"/>
              </a:xfrm>
              <a:prstGeom prst="rect">
                <a:avLst/>
              </a:prstGeom>
              <a:blipFill rotWithShape="0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6.1- </a:t>
            </a:r>
            <a:fld id="{4D82D86C-F707-42FB-B5E0-D948825966EF}" type="slidenum">
              <a:rPr lang="en-US" altLang="en-US" sz="1200">
                <a:latin typeface="Arial" panose="020B0604020202020204" pitchFamily="34" charset="0"/>
              </a:rPr>
              <a:pPr algn="r"/>
              <a:t>3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INNER PRODUCT</a:t>
            </a:r>
          </a:p>
        </p:txBody>
      </p:sp>
      <p:sp>
        <p:nvSpPr>
          <p:cNvPr id="72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073650"/>
          </a:xfrm>
        </p:spPr>
        <p:txBody>
          <a:bodyPr/>
          <a:lstStyle/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If                and                , 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smtClean="0"/>
              <a:t>	then the inner product of </a:t>
            </a:r>
            <a:r>
              <a:rPr lang="en-US" altLang="en-US" sz="2800" b="1" smtClean="0"/>
              <a:t>u</a:t>
            </a:r>
            <a:r>
              <a:rPr lang="en-US" altLang="en-US" sz="2800" smtClean="0"/>
              <a:t> and </a:t>
            </a:r>
            <a:r>
              <a:rPr lang="en-US" altLang="en-US" sz="2800" b="1" smtClean="0"/>
              <a:t>v</a:t>
            </a:r>
            <a:r>
              <a:rPr lang="en-US" altLang="en-US" sz="2800" smtClean="0"/>
              <a:t> is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 smtClean="0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 smtClean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smtClean="0"/>
              <a:t>                                                                                   . </a:t>
            </a:r>
          </a:p>
        </p:txBody>
      </p:sp>
      <p:graphicFrame>
        <p:nvGraphicFramePr>
          <p:cNvPr id="720900" name="Object 4"/>
          <p:cNvGraphicFramePr>
            <a:graphicFrameLocks noChangeAspect="1"/>
          </p:cNvGraphicFramePr>
          <p:nvPr/>
        </p:nvGraphicFramePr>
        <p:xfrm>
          <a:off x="1219200" y="1333500"/>
          <a:ext cx="1231900" cy="238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1" name="Equation" r:id="rId3" imgW="1231900" imgH="2387600" progId="Equation.DSMT4">
                  <p:embed/>
                </p:oleObj>
              </mc:Choice>
              <mc:Fallback>
                <p:oleObj name="Equation" r:id="rId3" imgW="1231900" imgH="23876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1333500"/>
                        <a:ext cx="1231900" cy="238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0901" name="Object 5"/>
          <p:cNvGraphicFramePr>
            <a:graphicFrameLocks noChangeAspect="1"/>
          </p:cNvGraphicFramePr>
          <p:nvPr/>
        </p:nvGraphicFramePr>
        <p:xfrm>
          <a:off x="3162300" y="1333500"/>
          <a:ext cx="1333500" cy="238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2" name="Equation" r:id="rId5" imgW="1333500" imgH="2387600" progId="Equation.DSMT4">
                  <p:embed/>
                </p:oleObj>
              </mc:Choice>
              <mc:Fallback>
                <p:oleObj name="Equation" r:id="rId5" imgW="1333500" imgH="23876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62300" y="1333500"/>
                        <a:ext cx="1333500" cy="238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0902" name="Object 6"/>
          <p:cNvGraphicFramePr>
            <a:graphicFrameLocks noChangeAspect="1"/>
          </p:cNvGraphicFramePr>
          <p:nvPr/>
        </p:nvGraphicFramePr>
        <p:xfrm>
          <a:off x="838200" y="4406900"/>
          <a:ext cx="7112000" cy="238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3" name="Equation" r:id="rId7" imgW="7112000" imgH="2387600" progId="Equation.DSMT4">
                  <p:embed/>
                </p:oleObj>
              </mc:Choice>
              <mc:Fallback>
                <p:oleObj name="Equation" r:id="rId7" imgW="7112000" imgH="23876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4406900"/>
                        <a:ext cx="7112000" cy="238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6.1- </a:t>
            </a:r>
            <a:fld id="{243E42C0-629D-4718-93D4-0344EE46FCD3}" type="slidenum">
              <a:rPr lang="en-US" altLang="en-US" sz="1200">
                <a:latin typeface="Arial" panose="020B0604020202020204" pitchFamily="34" charset="0"/>
              </a:rPr>
              <a:pPr algn="r"/>
              <a:t>4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INNER PRODUCT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21923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295400"/>
                <a:ext cx="8229600" cy="5181600"/>
              </a:xfrm>
            </p:spPr>
            <p:txBody>
              <a:bodyPr/>
              <a:lstStyle/>
              <a:p>
                <a:pPr marL="609600" indent="-609600" eaLnBrk="1" hangingPunct="1"/>
                <a:r>
                  <a:rPr lang="en-US" altLang="en-US" sz="2800" b="1" dirty="0" smtClean="0">
                    <a:solidFill>
                      <a:srgbClr val="077C97"/>
                    </a:solidFill>
                  </a:rPr>
                  <a:t>Theorem 1</a:t>
                </a:r>
                <a:r>
                  <a:rPr lang="en-US" altLang="en-US" sz="2800" b="1" dirty="0" smtClean="0"/>
                  <a:t>:</a:t>
                </a:r>
                <a:r>
                  <a:rPr lang="en-US" altLang="en-US" sz="2800" dirty="0" smtClean="0"/>
                  <a:t> Let </a:t>
                </a:r>
                <a:r>
                  <a:rPr lang="en-US" altLang="en-US" sz="2800" b="1" dirty="0" smtClean="0"/>
                  <a:t>u</a:t>
                </a:r>
                <a:r>
                  <a:rPr lang="en-US" altLang="en-US" sz="2800" dirty="0" smtClean="0"/>
                  <a:t>, 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dirty="0" smtClean="0"/>
                  <a:t>, and </a:t>
                </a:r>
                <a:r>
                  <a:rPr lang="en-US" altLang="en-US" sz="2800" b="1" dirty="0" smtClean="0"/>
                  <a:t>w</a:t>
                </a:r>
                <a:r>
                  <a:rPr lang="en-US" altLang="en-US" sz="2800" dirty="0" smtClean="0"/>
                  <a:t> be vectors </a:t>
                </a:r>
                <a:r>
                  <a:rPr lang="en-US" altLang="en-US" sz="2800" dirty="0" smtClean="0"/>
                  <a:t>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, </a:t>
                </a:r>
                <a:r>
                  <a:rPr lang="en-US" altLang="en-US" sz="2800" dirty="0" smtClean="0"/>
                  <a:t>and let </a:t>
                </a:r>
                <a:r>
                  <a:rPr lang="en-US" altLang="en-US" sz="2800" i="1" dirty="0" smtClean="0"/>
                  <a:t>c</a:t>
                </a:r>
                <a:r>
                  <a:rPr lang="en-US" altLang="en-US" sz="2800" dirty="0" smtClean="0"/>
                  <a:t> be a scalar. Then</a:t>
                </a:r>
              </a:p>
              <a:p>
                <a:pPr marL="1371600" lvl="2" indent="-457200" eaLnBrk="1" hangingPunct="1">
                  <a:buFont typeface="Wingdings" panose="05000000000000000000" pitchFamily="2" charset="2"/>
                  <a:buAutoNum type="alphaLcPeriod"/>
                </a:pPr>
                <a:r>
                  <a:rPr lang="en-US" altLang="en-US" sz="2800" dirty="0" smtClean="0"/>
                  <a:t> </a:t>
                </a:r>
                <a14:m>
                  <m:oMath xmlns:m="http://schemas.openxmlformats.org/officeDocument/2006/math"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𝑢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𝑣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𝑣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𝑢</m:t>
                    </m:r>
                  </m:oMath>
                </a14:m>
                <a:r>
                  <a:rPr lang="en-US" altLang="en-US" sz="2800" dirty="0" smtClean="0"/>
                  <a:t>                      </a:t>
                </a:r>
                <a:endParaRPr lang="en-US" altLang="en-US" sz="2800" dirty="0" smtClean="0"/>
              </a:p>
              <a:p>
                <a:pPr marL="1371600" lvl="2" indent="-457200" eaLnBrk="1" hangingPunct="1">
                  <a:buFont typeface="Wingdings" panose="05000000000000000000" pitchFamily="2" charset="2"/>
                  <a:buAutoNum type="alphaLcPeriod"/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</m:d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𝑤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𝑢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𝑤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𝑣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𝑤</m:t>
                    </m:r>
                  </m:oMath>
                </a14:m>
                <a:r>
                  <a:rPr lang="en-US" altLang="en-US" sz="2800" dirty="0" smtClean="0"/>
                  <a:t> </a:t>
                </a:r>
                <a:endParaRPr lang="en-US" altLang="en-US" sz="2800" dirty="0" smtClean="0"/>
              </a:p>
              <a:p>
                <a:pPr marL="1371600" lvl="2" indent="-457200" eaLnBrk="1" hangingPunct="1">
                  <a:buFont typeface="Wingdings" panose="05000000000000000000" pitchFamily="2" charset="2"/>
                  <a:buAutoNum type="alphaLcPeriod"/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𝑐𝑢</m:t>
                        </m:r>
                      </m:e>
                    </m:d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𝑣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𝑐</m:t>
                    </m:r>
                    <m:d>
                      <m:d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𝑢</m:t>
                        </m:r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𝑣</m:t>
                        </m:r>
                      </m:e>
                    </m:d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𝑢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∙(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𝑐𝑣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altLang="en-US" sz="2800" dirty="0" smtClean="0"/>
                  <a:t>                        </a:t>
                </a:r>
                <a:endParaRPr lang="en-US" altLang="en-US" sz="2800" dirty="0" smtClean="0"/>
              </a:p>
              <a:p>
                <a:pPr marL="1371600" lvl="2" indent="-457200" eaLnBrk="1" hangingPunct="1">
                  <a:buFont typeface="Wingdings" panose="05000000000000000000" pitchFamily="2" charset="2"/>
                  <a:buAutoNum type="alphaLcPeriod"/>
                </a:pPr>
                <a:r>
                  <a:rPr lang="en-US" altLang="en-US" sz="2800" dirty="0" smtClean="0"/>
                  <a:t> </a:t>
                </a:r>
                <a14:m>
                  <m:oMath xmlns:m="http://schemas.openxmlformats.org/officeDocument/2006/math"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𝑢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𝑢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0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en-US" altLang="en-US" sz="2800" dirty="0" smtClean="0"/>
                  <a:t> and </a:t>
                </a:r>
                <a14:m>
                  <m:oMath xmlns:m="http://schemas.openxmlformats.org/officeDocument/2006/math"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𝑢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𝑢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US" altLang="en-US" sz="2800" dirty="0" smtClean="0"/>
                  <a:t> </a:t>
                </a:r>
                <a:r>
                  <a:rPr lang="en-US" altLang="en-US" sz="2800" dirty="0" smtClean="0"/>
                  <a:t>if and only </a:t>
                </a:r>
                <a:r>
                  <a:rPr lang="en-US" altLang="en-US" sz="2800" dirty="0" smtClean="0"/>
                  <a:t>if</a:t>
                </a:r>
                <a:endParaRPr lang="en-US" altLang="en-US" sz="2800" dirty="0" smtClean="0"/>
              </a:p>
              <a:p>
                <a:pPr marL="609600" indent="-609600" eaLnBrk="1" hangingPunct="1"/>
                <a:endParaRPr lang="en-US" altLang="en-US" sz="2800" dirty="0" smtClean="0"/>
              </a:p>
              <a:p>
                <a:pPr marL="609600" indent="-609600" eaLnBrk="1" hangingPunct="1"/>
                <a:r>
                  <a:rPr lang="en-US" altLang="en-US" sz="2800" dirty="0" smtClean="0"/>
                  <a:t>Properties (b) and (c) can be combined several times to produce the following useful ru</a:t>
                </a:r>
                <a14:m>
                  <m:oMath xmlns:m="http://schemas.openxmlformats.org/officeDocument/2006/math">
                    <m:r>
                      <a:rPr lang="en-US" altLang="en-US" sz="2600" b="0" i="1" smtClean="0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altLang="en-US" sz="2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6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en-US" sz="2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en-US" sz="2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600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en-US" sz="26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en-US" sz="2600" dirty="0" smtClean="0"/>
                  <a:t>+…+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sz="2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600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en-US" sz="2600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sSub>
                      <m:sSubPr>
                        <m:ctrlPr>
                          <a:rPr lang="en-US" altLang="en-US" sz="2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600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en-US" sz="2600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r>
                      <a:rPr lang="en-US" altLang="en-US" sz="2600" b="0" i="1" smtClean="0">
                        <a:latin typeface="Cambria Math" panose="02040503050406030204" pitchFamily="18" charset="0"/>
                      </a:rPr>
                      <m:t>)</m:t>
                    </m:r>
                    <m:r>
                      <a:rPr lang="en-US" altLang="en-US" sz="2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altLang="en-US" sz="2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𝑤</m:t>
                    </m:r>
                    <m:r>
                      <a:rPr lang="en-US" altLang="en-US" sz="2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en-US" sz="2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en-US" sz="2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  <m:d>
                      <m:dPr>
                        <m:ctrlPr>
                          <a:rPr lang="en-US" altLang="en-US" sz="2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en-US" sz="2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2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altLang="en-US" sz="2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en-US" sz="2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a:rPr lang="en-US" altLang="en-US" sz="2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𝑤</m:t>
                        </m:r>
                      </m:e>
                    </m:d>
                    <m:r>
                      <a:rPr lang="en-US" altLang="en-US" sz="2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+…+</m:t>
                    </m:r>
                    <m:sSub>
                      <m:sSubPr>
                        <m:ctrlPr>
                          <a:rPr lang="en-US" altLang="en-US" sz="2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en-US" sz="2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𝑝</m:t>
                        </m:r>
                      </m:sub>
                    </m:sSub>
                    <m:d>
                      <m:dPr>
                        <m:ctrlPr>
                          <a:rPr lang="en-US" altLang="en-US" sz="2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en-US" sz="2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2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altLang="en-US" sz="2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  <m:r>
                          <a:rPr lang="en-US" altLang="en-US" sz="2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a:rPr lang="en-US" altLang="en-US" sz="2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𝑤</m:t>
                        </m:r>
                      </m:e>
                    </m:d>
                  </m:oMath>
                </a14:m>
                <a:endParaRPr lang="en-US" altLang="en-US" sz="2600" dirty="0" smtClean="0"/>
              </a:p>
            </p:txBody>
          </p:sp>
        </mc:Choice>
        <mc:Fallback>
          <p:sp>
            <p:nvSpPr>
              <p:cNvPr id="72192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295400"/>
                <a:ext cx="8229600" cy="5181600"/>
              </a:xfrm>
              <a:blipFill rotWithShape="0">
                <a:blip r:embed="rId3"/>
                <a:stretch>
                  <a:fillRect l="-1259" t="-12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21930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7254155"/>
              </p:ext>
            </p:extLst>
          </p:nvPr>
        </p:nvGraphicFramePr>
        <p:xfrm>
          <a:off x="7543800" y="3886200"/>
          <a:ext cx="8509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7" name="Equation" r:id="rId4" imgW="850531" imgH="342751" progId="Equation.DSMT4">
                  <p:embed/>
                </p:oleObj>
              </mc:Choice>
              <mc:Fallback>
                <p:oleObj name="Equation" r:id="rId4" imgW="850531" imgH="342751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3800" y="3886200"/>
                        <a:ext cx="8509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6.1- </a:t>
            </a:r>
            <a:fld id="{8BF3E273-EBE2-435D-BB23-D5D6F1C601D7}" type="slidenum">
              <a:rPr lang="en-US" altLang="en-US" sz="1200">
                <a:latin typeface="Arial" panose="020B0604020202020204" pitchFamily="34" charset="0"/>
              </a:rPr>
              <a:pPr algn="r"/>
              <a:t>5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LENGTH OF A VECTOR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22947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447800"/>
                <a:ext cx="8229600" cy="4876800"/>
              </a:xfrm>
            </p:spPr>
            <p:txBody>
              <a:bodyPr/>
              <a:lstStyle/>
              <a:p>
                <a:pPr eaLnBrk="1" hangingPunct="1">
                  <a:lnSpc>
                    <a:spcPct val="90000"/>
                  </a:lnSpc>
                </a:pPr>
                <a:r>
                  <a:rPr lang="en-US" altLang="en-US" sz="2800" dirty="0" smtClean="0"/>
                  <a:t>If 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dirty="0" smtClean="0"/>
                  <a:t> is </a:t>
                </a:r>
                <a:r>
                  <a:rPr lang="en-US" altLang="en-US" sz="2800" dirty="0" smtClean="0"/>
                  <a:t>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, </a:t>
                </a:r>
                <a:r>
                  <a:rPr lang="en-US" altLang="en-US" sz="2800" dirty="0" smtClean="0"/>
                  <a:t>with entries </a:t>
                </a:r>
                <a:r>
                  <a:rPr lang="en-US" altLang="en-US" sz="2800" i="1" dirty="0" smtClean="0"/>
                  <a:t>v</a:t>
                </a:r>
                <a:r>
                  <a:rPr lang="en-US" altLang="en-US" sz="2800" baseline="-25000" dirty="0" smtClean="0"/>
                  <a:t>1</a:t>
                </a:r>
                <a:r>
                  <a:rPr lang="en-US" altLang="en-US" sz="2800" dirty="0" smtClean="0"/>
                  <a:t>, …, </a:t>
                </a:r>
                <a:r>
                  <a:rPr lang="en-US" altLang="en-US" sz="2800" i="1" dirty="0" err="1" smtClean="0"/>
                  <a:t>v</a:t>
                </a:r>
                <a:r>
                  <a:rPr lang="en-US" altLang="en-US" sz="2800" i="1" baseline="-25000" dirty="0" err="1" smtClean="0"/>
                  <a:t>n</a:t>
                </a:r>
                <a:r>
                  <a:rPr lang="en-US" altLang="en-US" sz="2800" dirty="0" smtClean="0"/>
                  <a:t>, then the square root </a:t>
                </a:r>
                <a:r>
                  <a:rPr lang="en-US" altLang="en-US" sz="2800" dirty="0" smtClean="0"/>
                  <a:t>of </a:t>
                </a:r>
                <a14:m>
                  <m:oMath xmlns:m="http://schemas.openxmlformats.org/officeDocument/2006/math"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𝑣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alt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𝑣</m:t>
                    </m:r>
                  </m:oMath>
                </a14:m>
                <a:r>
                  <a:rPr lang="en-US" altLang="en-US" sz="2800" dirty="0" smtClean="0"/>
                  <a:t> </a:t>
                </a:r>
                <a:r>
                  <a:rPr lang="en-US" altLang="en-US" sz="2800" dirty="0" smtClean="0"/>
                  <a:t>is defined because </a:t>
                </a:r>
                <a14:m>
                  <m:oMath xmlns:m="http://schemas.openxmlformats.org/officeDocument/2006/math">
                    <m:r>
                      <a:rPr lang="en-US" altLang="en-US" sz="2800" i="1">
                        <a:latin typeface="Cambria Math" panose="02040503050406030204" pitchFamily="18" charset="0"/>
                      </a:rPr>
                      <m:t>𝑣</m:t>
                    </m:r>
                    <m:r>
                      <a:rPr lang="en-US" alt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altLang="en-US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𝑣</m:t>
                    </m:r>
                  </m:oMath>
                </a14:m>
                <a:r>
                  <a:rPr lang="en-US" altLang="en-US" sz="2800" dirty="0" smtClean="0"/>
                  <a:t> </a:t>
                </a:r>
                <a:r>
                  <a:rPr lang="en-US" altLang="en-US" sz="2800" dirty="0" smtClean="0"/>
                  <a:t>is nonnegative.</a:t>
                </a:r>
              </a:p>
              <a:p>
                <a:pPr eaLnBrk="1" hangingPunct="1">
                  <a:lnSpc>
                    <a:spcPct val="90000"/>
                  </a:lnSpc>
                </a:pPr>
                <a:endParaRPr lang="en-US" altLang="en-US" sz="2800" dirty="0" smtClean="0"/>
              </a:p>
              <a:p>
                <a:pPr eaLnBrk="1" hangingPunct="1">
                  <a:lnSpc>
                    <a:spcPct val="90000"/>
                  </a:lnSpc>
                </a:pPr>
                <a:r>
                  <a:rPr lang="en-US" altLang="en-US" sz="2800" b="1" dirty="0" smtClean="0"/>
                  <a:t>Definition:</a:t>
                </a:r>
                <a:r>
                  <a:rPr lang="en-US" altLang="en-US" sz="2800" dirty="0" smtClean="0"/>
                  <a:t> The </a:t>
                </a:r>
                <a:r>
                  <a:rPr lang="en-US" altLang="en-US" sz="2800" b="1" dirty="0" smtClean="0"/>
                  <a:t>length</a:t>
                </a:r>
                <a:r>
                  <a:rPr lang="en-US" altLang="en-US" sz="2800" dirty="0" smtClean="0"/>
                  <a:t> (or </a:t>
                </a:r>
                <a:r>
                  <a:rPr lang="en-US" altLang="en-US" sz="2800" b="1" dirty="0" smtClean="0"/>
                  <a:t>norm</a:t>
                </a:r>
                <a:r>
                  <a:rPr lang="en-US" altLang="en-US" sz="2800" dirty="0" smtClean="0"/>
                  <a:t>) of 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dirty="0" smtClean="0"/>
                  <a:t> is the nonnegative scalar       defined </a:t>
                </a:r>
                <a:r>
                  <a:rPr lang="en-US" altLang="en-US" sz="2800" dirty="0" smtClean="0"/>
                  <a:t>by</a:t>
                </a:r>
              </a:p>
              <a:p>
                <a:pPr marL="0" indent="0" eaLnBrk="1" hangingPunct="1">
                  <a:lnSpc>
                    <a:spcPct val="90000"/>
                  </a:lnSpc>
                  <a:buNone/>
                </a:pPr>
                <a:endParaRPr lang="en-US" altLang="en-US" sz="2800" dirty="0"/>
              </a:p>
              <a:p>
                <a:pPr marL="0" indent="0" eaLnBrk="1" hangingPunct="1">
                  <a:lnSpc>
                    <a:spcPct val="90000"/>
                  </a:lnSpc>
                  <a:buNone/>
                </a:pPr>
                <a14:m>
                  <m:oMath xmlns:m="http://schemas.openxmlformats.org/officeDocument/2006/math">
                    <m:d>
                      <m:dPr>
                        <m:begChr m:val="‖"/>
                        <m:endChr m:val="‖"/>
                        <m:ctrlPr>
                          <a:rPr lang="en-US" altLang="en-US" sz="28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</m:d>
                  </m:oMath>
                </a14:m>
                <a:r>
                  <a:rPr lang="en-US" altLang="en-US" sz="2800" dirty="0" smtClean="0"/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en-US" sz="2800" i="1" dirty="0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en-US" sz="2800" b="0" i="1" dirty="0" smtClean="0">
                            <a:latin typeface="Cambria Math" panose="02040503050406030204" pitchFamily="18" charset="0"/>
                          </a:rPr>
                          <m:t>𝑣</m:t>
                        </m:r>
                        <m:r>
                          <a:rPr lang="en-US" altLang="en-US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a:rPr lang="en-US" altLang="en-US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𝑣</m:t>
                        </m:r>
                      </m:e>
                    </m:rad>
                    <m:r>
                      <a:rPr lang="en-US" altLang="en-US" sz="2800" b="0" i="1" dirty="0" smtClean="0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altLang="en-US" sz="2800" b="0" i="1" dirty="0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bSup>
                          <m:sSubSupPr>
                            <m:ctrlPr>
                              <a:rPr lang="en-US" altLang="en-US" sz="2800" b="0" i="1" dirty="0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altLang="en-US" sz="2800" b="0" i="1" dirty="0" smtClean="0"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en-US" altLang="en-US" sz="2800" b="0" i="1" dirty="0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  <m:sup>
                            <m:r>
                              <a:rPr lang="en-US" altLang="en-US" sz="2800" b="0" i="1" dirty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  <m:r>
                          <a:rPr lang="en-US" altLang="en-US" sz="2800" b="0" i="1" dirty="0" smtClean="0">
                            <a:latin typeface="Cambria Math" panose="02040503050406030204" pitchFamily="18" charset="0"/>
                          </a:rPr>
                          <m:t>+</m:t>
                        </m:r>
                        <m:sSubSup>
                          <m:sSubSupPr>
                            <m:ctrlPr>
                              <a:rPr lang="en-US" altLang="en-US" sz="2800" i="1" dirty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altLang="en-US" sz="2800" i="1" dirty="0"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en-US" altLang="en-US" sz="2800" b="0" i="1" dirty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  <m:sup>
                            <m:r>
                              <a:rPr lang="en-US" altLang="en-US" sz="2800" i="1" dirty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  <m:sSubSup>
                          <m:sSubSupPr>
                            <m:ctrlPr>
                              <a:rPr lang="en-US" altLang="en-US" sz="2800" i="1" dirty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altLang="en-US" sz="2800" b="0" i="1" dirty="0" smtClean="0">
                                <a:latin typeface="Cambria Math" panose="02040503050406030204" pitchFamily="18" charset="0"/>
                              </a:rPr>
                              <m:t>+…+</m:t>
                            </m:r>
                            <m:r>
                              <a:rPr lang="en-US" altLang="en-US" sz="2800" i="1" dirty="0"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en-US" altLang="en-US" sz="2800" b="0" i="1" dirty="0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  <m:sup>
                            <m:r>
                              <a:rPr lang="en-US" altLang="en-US" sz="2800" i="1" dirty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e>
                    </m:rad>
                  </m:oMath>
                </a14:m>
                <a:r>
                  <a:rPr lang="en-US" altLang="en-US" sz="2800" dirty="0" smtClean="0"/>
                  <a:t>, and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begChr m:val="‖"/>
                            <m:endChr m:val="‖"/>
                            <m:ctrlPr>
                              <a:rPr lang="en-US" altLang="en-US" sz="28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en-US" sz="2800" i="1"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</m:d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en-US" sz="2800" i="1" dirty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en-US" sz="2800" i="1" dirty="0">
                            <a:latin typeface="Cambria Math" panose="02040503050406030204" pitchFamily="18" charset="0"/>
                          </a:rPr>
                          <m:t>𝑣</m:t>
                        </m:r>
                        <m:r>
                          <a:rPr lang="en-US" altLang="en-US" sz="28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a:rPr lang="en-US" altLang="en-US" sz="28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𝑣</m:t>
                        </m:r>
                      </m:e>
                    </m:rad>
                  </m:oMath>
                </a14:m>
                <a:endParaRPr lang="en-US" altLang="en-US" sz="2800" dirty="0" smtClean="0"/>
              </a:p>
              <a:p>
                <a:pPr eaLnBrk="1" hangingPunct="1">
                  <a:lnSpc>
                    <a:spcPct val="90000"/>
                  </a:lnSpc>
                </a:pPr>
                <a:endParaRPr lang="en-US" altLang="en-US" sz="2800" dirty="0" smtClean="0"/>
              </a:p>
              <a:p>
                <a:pPr eaLnBrk="1" hangingPunct="1">
                  <a:lnSpc>
                    <a:spcPct val="90000"/>
                  </a:lnSpc>
                </a:pPr>
                <a:r>
                  <a:rPr lang="en-US" altLang="en-US" sz="2800" dirty="0" smtClean="0"/>
                  <a:t>Suppose 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dirty="0" smtClean="0"/>
                  <a:t> is </a:t>
                </a:r>
                <a:r>
                  <a:rPr lang="en-US" altLang="en-US" sz="2800" dirty="0" smtClean="0"/>
                  <a:t>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, </a:t>
                </a:r>
                <a:r>
                  <a:rPr lang="en-US" altLang="en-US" sz="2800" dirty="0" smtClean="0"/>
                  <a:t>say</a:t>
                </a:r>
                <a:r>
                  <a:rPr lang="en-US" altLang="en-US" sz="2800" dirty="0" smtClean="0"/>
                  <a:t>,</a:t>
                </a:r>
                <a:endParaRPr lang="en-US" altLang="en-US" sz="2800" dirty="0" smtClean="0"/>
              </a:p>
              <a:p>
                <a:pPr eaLnBrk="1" hangingPunct="1">
                  <a:lnSpc>
                    <a:spcPct val="90000"/>
                  </a:lnSpc>
                </a:pPr>
                <a:endParaRPr lang="en-US" altLang="en-US" sz="2800" dirty="0" smtClean="0"/>
              </a:p>
              <a:p>
                <a:pPr eaLnBrk="1" hangingPunct="1">
                  <a:lnSpc>
                    <a:spcPct val="90000"/>
                  </a:lnSpc>
                  <a:buFont typeface="Wingdings" panose="05000000000000000000" pitchFamily="2" charset="2"/>
                  <a:buNone/>
                </a:pPr>
                <a:endParaRPr lang="en-US" altLang="en-US" sz="2800" dirty="0" smtClean="0"/>
              </a:p>
            </p:txBody>
          </p:sp>
        </mc:Choice>
        <mc:Fallback>
          <p:sp>
            <p:nvSpPr>
              <p:cNvPr id="722947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447800"/>
                <a:ext cx="8229600" cy="4876800"/>
              </a:xfrm>
              <a:blipFill rotWithShape="0">
                <a:blip r:embed="rId3"/>
                <a:stretch>
                  <a:fillRect l="-1259" t="-22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22951" name="Object 7"/>
          <p:cNvGraphicFramePr>
            <a:graphicFrameLocks noChangeAspect="1"/>
          </p:cNvGraphicFramePr>
          <p:nvPr/>
        </p:nvGraphicFramePr>
        <p:xfrm>
          <a:off x="3581400" y="3124200"/>
          <a:ext cx="4953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4" name="Equation" r:id="rId4" imgW="495085" imgH="558558" progId="Equation.DSMT4">
                  <p:embed/>
                </p:oleObj>
              </mc:Choice>
              <mc:Fallback>
                <p:oleObj name="Equation" r:id="rId4" imgW="495085" imgH="558558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3124200"/>
                        <a:ext cx="4953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2955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8303184"/>
              </p:ext>
            </p:extLst>
          </p:nvPr>
        </p:nvGraphicFramePr>
        <p:xfrm>
          <a:off x="4406900" y="4840255"/>
          <a:ext cx="12319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5" name="Equation" r:id="rId6" imgW="1231900" imgH="1143000" progId="Equation.DSMT4">
                  <p:embed/>
                </p:oleObj>
              </mc:Choice>
              <mc:Fallback>
                <p:oleObj name="Equation" r:id="rId6" imgW="1231900" imgH="114300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06900" y="4840255"/>
                        <a:ext cx="123190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6.1- </a:t>
            </a:r>
            <a:fld id="{1E6CC1E5-FB2E-4F63-91C9-1415AC57562C}" type="slidenum">
              <a:rPr lang="en-US" altLang="en-US" sz="1200">
                <a:latin typeface="Arial" panose="020B0604020202020204" pitchFamily="34" charset="0"/>
              </a:rPr>
              <a:pPr algn="r"/>
              <a:t>6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LENGTH OF A VECTOR</a:t>
            </a:r>
          </a:p>
        </p:txBody>
      </p:sp>
      <p:sp>
        <p:nvSpPr>
          <p:cNvPr id="72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334000"/>
          </a:xfrm>
        </p:spPr>
        <p:txBody>
          <a:bodyPr/>
          <a:lstStyle/>
          <a:p>
            <a:pPr eaLnBrk="1" hangingPunct="1"/>
            <a:r>
              <a:rPr lang="en-US" altLang="en-US" sz="2800" smtClean="0"/>
              <a:t>If we identify </a:t>
            </a:r>
            <a:r>
              <a:rPr lang="en-US" altLang="en-US" sz="2800" b="1" smtClean="0"/>
              <a:t>v</a:t>
            </a:r>
            <a:r>
              <a:rPr lang="en-US" altLang="en-US" sz="2800" smtClean="0"/>
              <a:t> with a geometric point in the plane, as usual, then       coincides with the standard notion of the length of the line segment from the origin to </a:t>
            </a:r>
            <a:r>
              <a:rPr lang="en-US" altLang="en-US" sz="2800" b="1" smtClean="0"/>
              <a:t>v</a:t>
            </a:r>
            <a:r>
              <a:rPr lang="en-US" altLang="en-US" sz="2800" smtClean="0"/>
              <a:t>.</a:t>
            </a:r>
          </a:p>
          <a:p>
            <a:pPr eaLnBrk="1" hangingPunct="1"/>
            <a:r>
              <a:rPr lang="en-US" altLang="en-US" sz="2800" smtClean="0"/>
              <a:t>This follows from the Pythagorean Theorem applied to a triangle such as the one shown in the following figure.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For any scalar </a:t>
            </a:r>
            <a:r>
              <a:rPr lang="en-US" altLang="en-US" sz="2800" i="1" smtClean="0"/>
              <a:t>c</a:t>
            </a:r>
            <a:r>
              <a:rPr lang="en-US" altLang="en-US" sz="2800" smtClean="0"/>
              <a:t>, the length </a:t>
            </a:r>
            <a:r>
              <a:rPr lang="en-US" altLang="en-US" sz="2800" i="1" smtClean="0"/>
              <a:t>c</a:t>
            </a:r>
            <a:r>
              <a:rPr lang="en-US" altLang="en-US" sz="2800" b="1" smtClean="0"/>
              <a:t>v</a:t>
            </a:r>
            <a:r>
              <a:rPr lang="en-US" altLang="en-US" sz="2800" smtClean="0"/>
              <a:t> is     times the length of v. That is,</a:t>
            </a:r>
          </a:p>
        </p:txBody>
      </p:sp>
      <p:graphicFrame>
        <p:nvGraphicFramePr>
          <p:cNvPr id="723972" name="Object 4"/>
          <p:cNvGraphicFramePr>
            <a:graphicFrameLocks noChangeAspect="1"/>
          </p:cNvGraphicFramePr>
          <p:nvPr/>
        </p:nvGraphicFramePr>
        <p:xfrm>
          <a:off x="2882900" y="1574800"/>
          <a:ext cx="4953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4" name="Equation" r:id="rId3" imgW="495085" imgH="558558" progId="Equation.DSMT4">
                  <p:embed/>
                </p:oleObj>
              </mc:Choice>
              <mc:Fallback>
                <p:oleObj name="Equation" r:id="rId3" imgW="495085" imgH="558558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82900" y="1574800"/>
                        <a:ext cx="4953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3973" name="Object 5"/>
          <p:cNvGraphicFramePr>
            <a:graphicFrameLocks noChangeAspect="1"/>
          </p:cNvGraphicFramePr>
          <p:nvPr/>
        </p:nvGraphicFramePr>
        <p:xfrm>
          <a:off x="5524500" y="4902200"/>
          <a:ext cx="3429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5" name="Equation" r:id="rId5" imgW="342751" imgH="558558" progId="Equation.DSMT4">
                  <p:embed/>
                </p:oleObj>
              </mc:Choice>
              <mc:Fallback>
                <p:oleObj name="Equation" r:id="rId5" imgW="342751" imgH="558558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24500" y="4902200"/>
                        <a:ext cx="3429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3975" name="Object 7"/>
          <p:cNvGraphicFramePr>
            <a:graphicFrameLocks noChangeAspect="1"/>
          </p:cNvGraphicFramePr>
          <p:nvPr/>
        </p:nvGraphicFramePr>
        <p:xfrm>
          <a:off x="3352800" y="5562600"/>
          <a:ext cx="18669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6" name="Equation" r:id="rId7" imgW="1866900" imgH="558800" progId="Equation.DSMT4">
                  <p:embed/>
                </p:oleObj>
              </mc:Choice>
              <mc:Fallback>
                <p:oleObj name="Equation" r:id="rId7" imgW="1866900" imgH="5588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5562600"/>
                        <a:ext cx="18669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23977" name="Picture 9" descr="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3429000"/>
            <a:ext cx="2438400" cy="1506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2460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6.1- </a:t>
            </a:r>
            <a:fld id="{1F0BDCFC-044A-4E19-91DD-32BBE98FE78B}" type="slidenum">
              <a:rPr lang="en-US" altLang="en-US" sz="1200">
                <a:latin typeface="Arial" panose="020B0604020202020204" pitchFamily="34" charset="0"/>
              </a:rPr>
              <a:pPr algn="r"/>
              <a:t>7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LENGTH OF A VECTOR</a:t>
            </a:r>
          </a:p>
        </p:txBody>
      </p:sp>
      <p:sp>
        <p:nvSpPr>
          <p:cNvPr id="72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4953000"/>
          </a:xfrm>
        </p:spPr>
        <p:txBody>
          <a:bodyPr/>
          <a:lstStyle/>
          <a:p>
            <a:pPr eaLnBrk="1" hangingPunct="1"/>
            <a:r>
              <a:rPr lang="en-US" altLang="en-US" sz="2800" smtClean="0"/>
              <a:t>A vector whose length is 1 is called a </a:t>
            </a:r>
            <a:r>
              <a:rPr lang="en-US" altLang="en-US" sz="2800" b="1" smtClean="0"/>
              <a:t>unit vector</a:t>
            </a:r>
            <a:r>
              <a:rPr lang="en-US" altLang="en-US" sz="2800" smtClean="0"/>
              <a:t>.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If we </a:t>
            </a:r>
            <a:r>
              <a:rPr lang="en-US" altLang="en-US" sz="2800" i="1" smtClean="0"/>
              <a:t>divide</a:t>
            </a:r>
            <a:r>
              <a:rPr lang="en-US" altLang="en-US" sz="2800" smtClean="0"/>
              <a:t> a nonzero vector </a:t>
            </a:r>
            <a:r>
              <a:rPr lang="en-US" altLang="en-US" sz="2800" b="1" smtClean="0"/>
              <a:t>v</a:t>
            </a:r>
            <a:r>
              <a:rPr lang="en-US" altLang="en-US" sz="2800" smtClean="0"/>
              <a:t> by its length</a:t>
            </a:r>
            <a:r>
              <a:rPr lang="en-US" altLang="en-US" sz="2800" smtClean="0">
                <a:cs typeface="Times New Roman" panose="02020603050405020304" pitchFamily="18" charset="0"/>
              </a:rPr>
              <a:t>—that is, multiply by           —we obtain a unit vector </a:t>
            </a:r>
            <a:r>
              <a:rPr lang="en-US" altLang="en-US" sz="2800" b="1" smtClean="0">
                <a:cs typeface="Times New Roman" panose="02020603050405020304" pitchFamily="18" charset="0"/>
              </a:rPr>
              <a:t>u</a:t>
            </a:r>
            <a:r>
              <a:rPr lang="en-US" altLang="en-US" sz="2800" smtClean="0">
                <a:cs typeface="Times New Roman" panose="02020603050405020304" pitchFamily="18" charset="0"/>
              </a:rPr>
              <a:t> because the length of </a:t>
            </a:r>
            <a:r>
              <a:rPr lang="en-US" altLang="en-US" sz="2800" b="1" smtClean="0">
                <a:cs typeface="Times New Roman" panose="02020603050405020304" pitchFamily="18" charset="0"/>
              </a:rPr>
              <a:t>u</a:t>
            </a:r>
            <a:r>
              <a:rPr lang="en-US" altLang="en-US" sz="2800" smtClean="0">
                <a:cs typeface="Times New Roman" panose="02020603050405020304" pitchFamily="18" charset="0"/>
              </a:rPr>
              <a:t> is                    .</a:t>
            </a:r>
          </a:p>
          <a:p>
            <a:pPr eaLnBrk="1" hangingPunct="1"/>
            <a:endParaRPr lang="en-US" altLang="en-US" sz="280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2800" smtClean="0">
                <a:cs typeface="Times New Roman" panose="02020603050405020304" pitchFamily="18" charset="0"/>
              </a:rPr>
              <a:t>The process of creating </a:t>
            </a:r>
            <a:r>
              <a:rPr lang="en-US" altLang="en-US" sz="2800" b="1" smtClean="0">
                <a:cs typeface="Times New Roman" panose="02020603050405020304" pitchFamily="18" charset="0"/>
              </a:rPr>
              <a:t>u</a:t>
            </a:r>
            <a:r>
              <a:rPr lang="en-US" altLang="en-US" sz="2800" smtClean="0">
                <a:cs typeface="Times New Roman" panose="02020603050405020304" pitchFamily="18" charset="0"/>
              </a:rPr>
              <a:t> from </a:t>
            </a:r>
            <a:r>
              <a:rPr lang="en-US" altLang="en-US" sz="2800" b="1" smtClean="0">
                <a:cs typeface="Times New Roman" panose="02020603050405020304" pitchFamily="18" charset="0"/>
              </a:rPr>
              <a:t>v</a:t>
            </a:r>
            <a:r>
              <a:rPr lang="en-US" altLang="en-US" sz="2800" smtClean="0">
                <a:cs typeface="Times New Roman" panose="02020603050405020304" pitchFamily="18" charset="0"/>
              </a:rPr>
              <a:t> is sometimes called </a:t>
            </a:r>
            <a:r>
              <a:rPr lang="en-US" altLang="en-US" sz="2800" b="1" smtClean="0">
                <a:cs typeface="Times New Roman" panose="02020603050405020304" pitchFamily="18" charset="0"/>
              </a:rPr>
              <a:t>normalizing</a:t>
            </a:r>
            <a:r>
              <a:rPr lang="en-US" altLang="en-US" sz="2800" smtClean="0">
                <a:cs typeface="Times New Roman" panose="02020603050405020304" pitchFamily="18" charset="0"/>
              </a:rPr>
              <a:t> </a:t>
            </a:r>
            <a:r>
              <a:rPr lang="en-US" altLang="en-US" sz="2800" b="1" smtClean="0">
                <a:cs typeface="Times New Roman" panose="02020603050405020304" pitchFamily="18" charset="0"/>
              </a:rPr>
              <a:t>v</a:t>
            </a:r>
            <a:r>
              <a:rPr lang="en-US" altLang="en-US" sz="2800" smtClean="0">
                <a:cs typeface="Times New Roman" panose="02020603050405020304" pitchFamily="18" charset="0"/>
              </a:rPr>
              <a:t>, and we say that </a:t>
            </a:r>
            <a:r>
              <a:rPr lang="en-US" altLang="en-US" sz="2800" b="1" smtClean="0">
                <a:cs typeface="Times New Roman" panose="02020603050405020304" pitchFamily="18" charset="0"/>
              </a:rPr>
              <a:t>u</a:t>
            </a:r>
            <a:r>
              <a:rPr lang="en-US" altLang="en-US" sz="2800" smtClean="0">
                <a:cs typeface="Times New Roman" panose="02020603050405020304" pitchFamily="18" charset="0"/>
              </a:rPr>
              <a:t> is </a:t>
            </a:r>
            <a:r>
              <a:rPr lang="en-US" altLang="en-US" sz="2800" i="1" smtClean="0">
                <a:cs typeface="Times New Roman" panose="02020603050405020304" pitchFamily="18" charset="0"/>
              </a:rPr>
              <a:t>in the same direction</a:t>
            </a:r>
            <a:r>
              <a:rPr lang="en-US" altLang="en-US" sz="2800" smtClean="0">
                <a:cs typeface="Times New Roman" panose="02020603050405020304" pitchFamily="18" charset="0"/>
              </a:rPr>
              <a:t> as </a:t>
            </a:r>
            <a:r>
              <a:rPr lang="en-US" altLang="en-US" sz="2800" b="1" smtClean="0">
                <a:cs typeface="Times New Roman" panose="02020603050405020304" pitchFamily="18" charset="0"/>
              </a:rPr>
              <a:t>v</a:t>
            </a:r>
            <a:r>
              <a:rPr lang="en-US" altLang="en-US" sz="2800" smtClean="0"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724996" name="Object 4"/>
          <p:cNvGraphicFramePr>
            <a:graphicFrameLocks noChangeAspect="1"/>
          </p:cNvGraphicFramePr>
          <p:nvPr/>
        </p:nvGraphicFramePr>
        <p:xfrm>
          <a:off x="2603500" y="2832100"/>
          <a:ext cx="8890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6" name="Equation" r:id="rId3" imgW="889000" imgH="558800" progId="Equation.DSMT4">
                  <p:embed/>
                </p:oleObj>
              </mc:Choice>
              <mc:Fallback>
                <p:oleObj name="Equation" r:id="rId3" imgW="889000" imgH="5588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03500" y="2832100"/>
                        <a:ext cx="8890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4997" name="Object 5"/>
          <p:cNvGraphicFramePr>
            <a:graphicFrameLocks noChangeAspect="1"/>
          </p:cNvGraphicFramePr>
          <p:nvPr/>
        </p:nvGraphicFramePr>
        <p:xfrm>
          <a:off x="4597400" y="3251200"/>
          <a:ext cx="16637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7" name="Equation" r:id="rId5" imgW="1663700" imgH="558800" progId="Equation.DSMT4">
                  <p:embed/>
                </p:oleObj>
              </mc:Choice>
              <mc:Fallback>
                <p:oleObj name="Equation" r:id="rId5" imgW="1663700" imgH="5588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97400" y="3251200"/>
                        <a:ext cx="16637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6.1- </a:t>
            </a:r>
            <a:fld id="{AF244485-29D1-43B0-8ECD-B90B8C66A142}" type="slidenum">
              <a:rPr lang="en-US" altLang="en-US" sz="1200">
                <a:latin typeface="Arial" panose="020B0604020202020204" pitchFamily="34" charset="0"/>
              </a:rPr>
              <a:pPr algn="r"/>
              <a:t>8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33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LENGTH OF A VECTOR</a:t>
            </a:r>
          </a:p>
        </p:txBody>
      </p:sp>
      <p:sp>
        <p:nvSpPr>
          <p:cNvPr id="726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66800"/>
            <a:ext cx="8229600" cy="5791200"/>
          </a:xfrm>
        </p:spPr>
        <p:txBody>
          <a:bodyPr/>
          <a:lstStyle/>
          <a:p>
            <a:pPr eaLnBrk="1" hangingPunct="1"/>
            <a:r>
              <a:rPr lang="en-US" altLang="en-US" sz="2800" b="1" dirty="0" smtClean="0"/>
              <a:t>Example </a:t>
            </a:r>
            <a:r>
              <a:rPr lang="en-US" altLang="en-US" sz="2800" b="1" dirty="0" smtClean="0"/>
              <a:t>2:</a:t>
            </a:r>
            <a:r>
              <a:rPr lang="en-US" altLang="en-US" sz="2800" dirty="0" smtClean="0"/>
              <a:t> </a:t>
            </a:r>
            <a:r>
              <a:rPr lang="en-US" altLang="en-US" sz="2800" dirty="0" smtClean="0"/>
              <a:t>Let                         . Find a unit vector </a:t>
            </a:r>
            <a:r>
              <a:rPr lang="en-US" altLang="en-US" sz="2800" b="1" dirty="0" smtClean="0"/>
              <a:t>u</a:t>
            </a:r>
            <a:r>
              <a:rPr lang="en-US" altLang="en-US" sz="2800" dirty="0" smtClean="0"/>
              <a:t> in the same direction as </a:t>
            </a:r>
            <a:r>
              <a:rPr lang="en-US" altLang="en-US" sz="2800" b="1" dirty="0" smtClean="0"/>
              <a:t>v</a:t>
            </a:r>
            <a:r>
              <a:rPr lang="en-US" altLang="en-US" sz="2800" dirty="0" smtClean="0"/>
              <a:t>.</a:t>
            </a:r>
          </a:p>
          <a:p>
            <a:pPr eaLnBrk="1" hangingPunct="1"/>
            <a:r>
              <a:rPr lang="en-US" altLang="en-US" sz="2800" b="1" dirty="0" smtClean="0"/>
              <a:t>Solution:</a:t>
            </a:r>
            <a:r>
              <a:rPr lang="en-US" altLang="en-US" sz="2800" dirty="0" smtClean="0"/>
              <a:t> First, compute the length of </a:t>
            </a:r>
            <a:r>
              <a:rPr lang="en-US" altLang="en-US" sz="2800" b="1" dirty="0" smtClean="0"/>
              <a:t>v</a:t>
            </a:r>
            <a:r>
              <a:rPr lang="en-US" altLang="en-US" sz="2800" dirty="0" smtClean="0"/>
              <a:t>:</a:t>
            </a:r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r>
              <a:rPr lang="en-US" altLang="en-US" sz="2800" dirty="0" smtClean="0"/>
              <a:t>Then, multiply </a:t>
            </a:r>
            <a:r>
              <a:rPr lang="en-US" altLang="en-US" sz="2800" b="1" dirty="0" smtClean="0"/>
              <a:t>v</a:t>
            </a:r>
            <a:r>
              <a:rPr lang="en-US" altLang="en-US" sz="2800" dirty="0" smtClean="0"/>
              <a:t> by            to obtain</a:t>
            </a:r>
          </a:p>
        </p:txBody>
      </p:sp>
      <p:graphicFrame>
        <p:nvGraphicFramePr>
          <p:cNvPr id="726020" name="Object 4"/>
          <p:cNvGraphicFramePr>
            <a:graphicFrameLocks noChangeAspect="1"/>
          </p:cNvGraphicFramePr>
          <p:nvPr/>
        </p:nvGraphicFramePr>
        <p:xfrm>
          <a:off x="3263900" y="1143000"/>
          <a:ext cx="2133600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66" name="Equation" r:id="rId3" imgW="2286000" imgH="431800" progId="Equation.DSMT4">
                  <p:embed/>
                </p:oleObj>
              </mc:Choice>
              <mc:Fallback>
                <p:oleObj name="Equation" r:id="rId3" imgW="2286000" imgH="4318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63900" y="1143000"/>
                        <a:ext cx="2133600" cy="403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6021" name="Object 5"/>
          <p:cNvGraphicFramePr>
            <a:graphicFrameLocks noChangeAspect="1"/>
          </p:cNvGraphicFramePr>
          <p:nvPr/>
        </p:nvGraphicFramePr>
        <p:xfrm>
          <a:off x="1600200" y="2667000"/>
          <a:ext cx="6248400" cy="131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67" name="Equation" r:id="rId5" imgW="6375400" imgH="1346200" progId="Equation.DSMT4">
                  <p:embed/>
                </p:oleObj>
              </mc:Choice>
              <mc:Fallback>
                <p:oleObj name="Equation" r:id="rId5" imgW="6375400" imgH="13462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2667000"/>
                        <a:ext cx="6248400" cy="131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6022" name="Object 6"/>
          <p:cNvGraphicFramePr>
            <a:graphicFrameLocks noChangeAspect="1"/>
          </p:cNvGraphicFramePr>
          <p:nvPr/>
        </p:nvGraphicFramePr>
        <p:xfrm>
          <a:off x="3784600" y="4064000"/>
          <a:ext cx="8890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68" name="Equation" r:id="rId7" imgW="889000" imgH="558800" progId="Equation.DSMT4">
                  <p:embed/>
                </p:oleObj>
              </mc:Choice>
              <mc:Fallback>
                <p:oleObj name="Equation" r:id="rId7" imgW="889000" imgH="5588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84600" y="4064000"/>
                        <a:ext cx="8890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6023" name="Object 7"/>
          <p:cNvGraphicFramePr>
            <a:graphicFrameLocks noChangeAspect="1"/>
          </p:cNvGraphicFramePr>
          <p:nvPr/>
        </p:nvGraphicFramePr>
        <p:xfrm>
          <a:off x="1828800" y="4573588"/>
          <a:ext cx="5257800" cy="2284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69" name="Equation" r:id="rId9" imgW="5435600" imgH="2362200" progId="Equation.DSMT4">
                  <p:embed/>
                </p:oleObj>
              </mc:Choice>
              <mc:Fallback>
                <p:oleObj name="Equation" r:id="rId9" imgW="5435600" imgH="23622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4573588"/>
                        <a:ext cx="5257800" cy="2284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2438400" y="2693314"/>
                <a:ext cx="914400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𝑣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𝑣</m:t>
                      </m:r>
                    </m:oMath>
                  </m:oMathPara>
                </a14:m>
                <a:endParaRPr lang="en-US" sz="2800" dirty="0">
                  <a:latin typeface="+mn-lt"/>
                </a:endParaRP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38400" y="2693314"/>
                <a:ext cx="914400" cy="523220"/>
              </a:xfrm>
              <a:prstGeom prst="rect">
                <a:avLst/>
              </a:prstGeom>
              <a:blipFill rotWithShape="0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6.1- </a:t>
            </a:r>
            <a:fld id="{B0F287CF-20B3-4BF8-843B-E2A9AF2F8588}" type="slidenum">
              <a:rPr lang="en-US" altLang="en-US" sz="1200">
                <a:latin typeface="Arial" panose="020B0604020202020204" pitchFamily="34" charset="0"/>
              </a:rPr>
              <a:pPr algn="r"/>
              <a:t>9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340" name="Rectangle 2"/>
              <p:cNvSpPr>
                <a:spLocks noGrp="1" noChangeArrowheads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pPr eaLnBrk="1" hangingPunct="1"/>
                <a:r>
                  <a:rPr lang="en-US" altLang="en-US" dirty="0" smtClean="0"/>
                  <a:t>DISTANCE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dirty="0" smtClean="0"/>
                  <a:t> </a:t>
                </a:r>
                <a:endParaRPr lang="en-US" altLang="en-US" dirty="0" smtClean="0"/>
              </a:p>
            </p:txBody>
          </p:sp>
        </mc:Choice>
        <mc:Fallback>
          <p:sp>
            <p:nvSpPr>
              <p:cNvPr id="14340" name="Rectang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0">
                <a:blip r:embed="rId3"/>
                <a:stretch>
                  <a:fillRect l="-1852" b="-188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27043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228600" y="1219200"/>
                <a:ext cx="8686800" cy="53340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dirty="0" smtClean="0"/>
                  <a:t>To check that            , it suffices to show that              .</a:t>
                </a:r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/>
                <a:r>
                  <a:rPr lang="en-US" altLang="en-US" sz="2800" b="1" dirty="0" smtClean="0"/>
                  <a:t>Definition:</a:t>
                </a:r>
                <a:r>
                  <a:rPr lang="en-US" altLang="en-US" sz="2800" dirty="0" smtClean="0"/>
                  <a:t> For </a:t>
                </a:r>
                <a:r>
                  <a:rPr lang="en-US" altLang="en-US" sz="2800" b="1" dirty="0" smtClean="0"/>
                  <a:t>u</a:t>
                </a:r>
                <a:r>
                  <a:rPr lang="en-US" altLang="en-US" sz="2800" dirty="0" smtClean="0"/>
                  <a:t> and</a:t>
                </a:r>
                <a:r>
                  <a:rPr lang="en-US" altLang="en-US" sz="2800" b="1" dirty="0" smtClean="0"/>
                  <a:t> v</a:t>
                </a:r>
                <a:r>
                  <a:rPr lang="en-US" altLang="en-US" sz="2800" dirty="0" smtClean="0"/>
                  <a:t> </a:t>
                </a:r>
                <a:r>
                  <a:rPr lang="en-US" altLang="en-US" sz="2800" dirty="0" smtClean="0"/>
                  <a:t>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, </a:t>
                </a:r>
                <a:r>
                  <a:rPr lang="en-US" altLang="en-US" sz="2800" dirty="0" smtClean="0"/>
                  <a:t>the </a:t>
                </a:r>
                <a:r>
                  <a:rPr lang="en-US" altLang="en-US" sz="2800" b="1" dirty="0" smtClean="0"/>
                  <a:t>distance between u and v</a:t>
                </a:r>
                <a:r>
                  <a:rPr lang="en-US" altLang="en-US" sz="2800" dirty="0" smtClean="0"/>
                  <a:t>, written as </a:t>
                </a:r>
                <a:r>
                  <a:rPr lang="en-US" altLang="en-US" sz="2800" dirty="0" err="1" smtClean="0"/>
                  <a:t>dist</a:t>
                </a:r>
                <a:r>
                  <a:rPr lang="en-US" altLang="en-US" sz="2800" dirty="0" smtClean="0"/>
                  <a:t> (</a:t>
                </a:r>
                <a:r>
                  <a:rPr lang="en-US" altLang="en-US" sz="2800" b="1" dirty="0" smtClean="0"/>
                  <a:t>u</a:t>
                </a:r>
                <a:r>
                  <a:rPr lang="en-US" altLang="en-US" sz="2800" dirty="0" smtClean="0"/>
                  <a:t>, 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dirty="0" smtClean="0"/>
                  <a:t>), is </a:t>
                </a:r>
                <a:r>
                  <a:rPr lang="en-US" altLang="en-US" sz="2800" dirty="0" smtClean="0"/>
                  <a:t>the </a:t>
                </a:r>
                <a:r>
                  <a:rPr lang="en-US" altLang="en-US" sz="2800" dirty="0" smtClean="0"/>
                  <a:t>length of the vector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             . That is,              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                     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endParaRPr lang="en-US" altLang="en-US" sz="2800" dirty="0" smtClean="0"/>
              </a:p>
            </p:txBody>
          </p:sp>
        </mc:Choice>
        <mc:Fallback>
          <p:sp>
            <p:nvSpPr>
              <p:cNvPr id="72704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28600" y="1219200"/>
                <a:ext cx="8686800" cy="5334000"/>
              </a:xfrm>
              <a:blipFill rotWithShape="0">
                <a:blip r:embed="rId4"/>
                <a:stretch>
                  <a:fillRect l="-1263" t="-11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27044" name="Object 4"/>
          <p:cNvGraphicFramePr>
            <a:graphicFrameLocks noChangeAspect="1"/>
          </p:cNvGraphicFramePr>
          <p:nvPr/>
        </p:nvGraphicFramePr>
        <p:xfrm>
          <a:off x="2628900" y="1219200"/>
          <a:ext cx="10160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15" name="Equation" r:id="rId5" imgW="1016000" imgH="558800" progId="Equation.DSMT4">
                  <p:embed/>
                </p:oleObj>
              </mc:Choice>
              <mc:Fallback>
                <p:oleObj name="Equation" r:id="rId5" imgW="1016000" imgH="5588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8900" y="1219200"/>
                        <a:ext cx="10160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045" name="Object 5"/>
          <p:cNvGraphicFramePr>
            <a:graphicFrameLocks noChangeAspect="1"/>
          </p:cNvGraphicFramePr>
          <p:nvPr/>
        </p:nvGraphicFramePr>
        <p:xfrm>
          <a:off x="7124700" y="1155700"/>
          <a:ext cx="11811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16" name="Equation" r:id="rId7" imgW="1180588" imgH="622030" progId="Equation.DSMT4">
                  <p:embed/>
                </p:oleObj>
              </mc:Choice>
              <mc:Fallback>
                <p:oleObj name="Equation" r:id="rId7" imgW="1180588" imgH="62203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24700" y="1155700"/>
                        <a:ext cx="1181100" cy="62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046" name="Object 6"/>
          <p:cNvGraphicFramePr>
            <a:graphicFrameLocks noChangeAspect="1"/>
          </p:cNvGraphicFramePr>
          <p:nvPr/>
        </p:nvGraphicFramePr>
        <p:xfrm>
          <a:off x="1676400" y="1828800"/>
          <a:ext cx="6299200" cy="220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17" name="Equation" r:id="rId9" imgW="6299200" imgH="2209800" progId="Equation.DSMT4">
                  <p:embed/>
                </p:oleObj>
              </mc:Choice>
              <mc:Fallback>
                <p:oleObj name="Equation" r:id="rId9" imgW="6299200" imgH="22098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1828800"/>
                        <a:ext cx="6299200" cy="2209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048" name="Object 8"/>
          <p:cNvGraphicFramePr>
            <a:graphicFrameLocks noChangeAspect="1"/>
          </p:cNvGraphicFramePr>
          <p:nvPr/>
        </p:nvGraphicFramePr>
        <p:xfrm>
          <a:off x="635000" y="5422900"/>
          <a:ext cx="9017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18" name="Equation" r:id="rId11" imgW="901309" imgH="228501" progId="Equation.DSMT4">
                  <p:embed/>
                </p:oleObj>
              </mc:Choice>
              <mc:Fallback>
                <p:oleObj name="Equation" r:id="rId11" imgW="901309" imgH="228501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5000" y="5422900"/>
                        <a:ext cx="901700" cy="22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050" name="Object 10"/>
          <p:cNvGraphicFramePr>
            <a:graphicFrameLocks noChangeAspect="1"/>
          </p:cNvGraphicFramePr>
          <p:nvPr/>
        </p:nvGraphicFramePr>
        <p:xfrm>
          <a:off x="3048000" y="5638800"/>
          <a:ext cx="29337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19" name="Equation" r:id="rId13" imgW="2933700" imgH="558800" progId="Equation.DSMT4">
                  <p:embed/>
                </p:oleObj>
              </mc:Choice>
              <mc:Fallback>
                <p:oleObj name="Equation" r:id="rId13" imgW="2933700" imgH="55880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5638800"/>
                        <a:ext cx="29337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2514600" y="2133600"/>
                <a:ext cx="914400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𝑢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𝑢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4600" y="2133600"/>
                <a:ext cx="914400" cy="523220"/>
              </a:xfrm>
              <a:prstGeom prst="rect">
                <a:avLst/>
              </a:prstGeom>
              <a:blipFill rotWithShape="0"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ends">
  <a:themeElements>
    <a:clrScheme name="Blends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Arial Narrow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15335</TotalTime>
  <Words>848</Words>
  <Application>Microsoft Office PowerPoint</Application>
  <PresentationFormat>On-screen Show (4:3)</PresentationFormat>
  <Paragraphs>208</Paragraphs>
  <Slides>21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0" baseType="lpstr">
      <vt:lpstr>Arial</vt:lpstr>
      <vt:lpstr>Arial Narrow</vt:lpstr>
      <vt:lpstr>Bookshelf Symbol 2</vt:lpstr>
      <vt:lpstr>Cambria Math</vt:lpstr>
      <vt:lpstr>Symbol</vt:lpstr>
      <vt:lpstr>Times New Roman</vt:lpstr>
      <vt:lpstr>Wingdings</vt:lpstr>
      <vt:lpstr>Blends</vt:lpstr>
      <vt:lpstr>Equation</vt:lpstr>
      <vt:lpstr>Orthogonality and Least Squares</vt:lpstr>
      <vt:lpstr>INNER PRODUCT</vt:lpstr>
      <vt:lpstr>INNER PRODUCT</vt:lpstr>
      <vt:lpstr>INNER PRODUCT</vt:lpstr>
      <vt:lpstr>THE LENGTH OF A VECTOR</vt:lpstr>
      <vt:lpstr>THE LENGTH OF A VECTOR</vt:lpstr>
      <vt:lpstr>THE LENGTH OF A VECTOR</vt:lpstr>
      <vt:lpstr>THE LENGTH OF A VECTOR</vt:lpstr>
      <vt:lpstr>DISTANCE IN R^n </vt:lpstr>
      <vt:lpstr>DISTANCE IN R^n</vt:lpstr>
      <vt:lpstr>DISTANCE IN R^n</vt:lpstr>
      <vt:lpstr>ORTHOGONAL VECTORS</vt:lpstr>
      <vt:lpstr>ORTHOGONAL VECTORS</vt:lpstr>
      <vt:lpstr>ORTHOGONAL VECTORS</vt:lpstr>
      <vt:lpstr>THE PYTHOGOREAN THEOREM</vt:lpstr>
      <vt:lpstr>ORTHOGONAL COMPLEMENTS</vt:lpstr>
      <vt:lpstr>ORTHOGONAL COMPLEMENTS</vt:lpstr>
      <vt:lpstr>ORTHOGONAL COMPLEMENTS</vt:lpstr>
      <vt:lpstr>ANGLES IN  R^2 AND R^3(OPTIONAL)        </vt:lpstr>
      <vt:lpstr>ANGLES IN  R^2 AND R^3(OPTIONAL)        </vt:lpstr>
      <vt:lpstr>ANGLES IN  R^2 AND R^3(OPTIONAL)        </vt:lpstr>
    </vt:vector>
  </TitlesOfParts>
  <Company>© 2012 Pearson Education, Inc. All rights reserved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>Linear Algebra and Its Applications</dc:subject>
  <dc:creator>David C. Lay</dc:creator>
  <cp:lastModifiedBy>Kristen Arnold</cp:lastModifiedBy>
  <cp:revision>1345</cp:revision>
  <dcterms:created xsi:type="dcterms:W3CDTF">2005-10-22T18:34:54Z</dcterms:created>
  <dcterms:modified xsi:type="dcterms:W3CDTF">2015-05-20T11:43:09Z</dcterms:modified>
</cp:coreProperties>
</file>