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8"/>
  </p:notesMasterIdLst>
  <p:sldIdLst>
    <p:sldId id="424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96" autoAdjust="0"/>
    <p:restoredTop sz="99291" autoAdjust="0"/>
  </p:normalViewPr>
  <p:slideViewPr>
    <p:cSldViewPr>
      <p:cViewPr varScale="1">
        <p:scale>
          <a:sx n="55" d="100"/>
          <a:sy n="55" d="100"/>
        </p:scale>
        <p:origin x="66" y="48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FD2411-8FA4-4C26-96E3-ECA33EF721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3599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09AF2F8B-81BE-469D-BAD8-914F5C0541A1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595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6.5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969" y="2198286"/>
            <a:ext cx="3019661" cy="381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278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E476F107-9E1D-4743-B477-4BA7742F16B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3663454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532A6BE9-1EB6-4301-ABDD-B5B0E177645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9228828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041466B5-07DB-4F5B-BD74-77ADB5C487B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032350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2B659397-0025-4345-BBCC-4DF2E43989F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9099242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2366817F-7D30-45B0-9B3C-53D890071E1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94767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CBE58EC1-4088-4430-8FBA-6505DF0C725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502810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EF478FCC-8C2E-4F49-BF1C-26B049133C3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84548134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9CE04C36-6862-480B-8068-0B73CA8F07E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067375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EED61538-B609-4151-8616-807516BE341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78022024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06A504AF-B9BB-46AC-A25E-465DD2ECB38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45297804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6.5- </a:t>
            </a:r>
            <a:fld id="{C2822AB7-00DF-4737-8251-DA3E08465FE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3.wmf"/><Relationship Id="rId3" Type="http://schemas.openxmlformats.org/officeDocument/2006/relationships/image" Target="../media/image66.png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5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image" Target="../media/image79.wmf"/><Relationship Id="rId3" Type="http://schemas.openxmlformats.org/officeDocument/2006/relationships/image" Target="../media/image81.png"/><Relationship Id="rId7" Type="http://schemas.openxmlformats.org/officeDocument/2006/relationships/image" Target="../media/image76.wmf"/><Relationship Id="rId12" Type="http://schemas.openxmlformats.org/officeDocument/2006/relationships/oleObject" Target="../embeddings/oleObject6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78.wmf"/><Relationship Id="rId5" Type="http://schemas.openxmlformats.org/officeDocument/2006/relationships/image" Target="../media/image75.wmf"/><Relationship Id="rId15" Type="http://schemas.openxmlformats.org/officeDocument/2006/relationships/image" Target="../media/image80.wmf"/><Relationship Id="rId10" Type="http://schemas.openxmlformats.org/officeDocument/2006/relationships/oleObject" Target="../embeddings/oleObject68.bin"/><Relationship Id="rId4" Type="http://schemas.openxmlformats.org/officeDocument/2006/relationships/oleObject" Target="../embeddings/oleObject65.bin"/><Relationship Id="rId9" Type="http://schemas.openxmlformats.org/officeDocument/2006/relationships/image" Target="../media/image77.wmf"/><Relationship Id="rId14" Type="http://schemas.openxmlformats.org/officeDocument/2006/relationships/oleObject" Target="../embeddings/oleObject7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85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8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21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6.wmf"/><Relationship Id="rId3" Type="http://schemas.openxmlformats.org/officeDocument/2006/relationships/image" Target="../media/image27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4.wmf"/><Relationship Id="rId1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43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2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Orthogonality and Least Squares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LEAST-SQUARES PROBLEMS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B223CF2C-A076-470E-A3C5-DBEA2338AE9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the equation                        becomes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788484" name="Object 4"/>
          <p:cNvGraphicFramePr>
            <a:graphicFrameLocks noChangeAspect="1"/>
          </p:cNvGraphicFramePr>
          <p:nvPr/>
        </p:nvGraphicFramePr>
        <p:xfrm>
          <a:off x="1981200" y="1371600"/>
          <a:ext cx="45974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3" imgW="4597400" imgH="1778000" progId="Equation.DSMT4">
                  <p:embed/>
                </p:oleObj>
              </mc:Choice>
              <mc:Fallback>
                <p:oleObj name="Equation" r:id="rId3" imgW="45974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371600"/>
                        <a:ext cx="45974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Object 5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486" name="Object 6"/>
          <p:cNvGraphicFramePr>
            <a:graphicFrameLocks noChangeAspect="1"/>
          </p:cNvGraphicFramePr>
          <p:nvPr/>
        </p:nvGraphicFramePr>
        <p:xfrm>
          <a:off x="3505200" y="3721100"/>
          <a:ext cx="1993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8" name="Equation" r:id="rId7" imgW="1993035" imgH="406224" progId="Equation.DSMT4">
                  <p:embed/>
                </p:oleObj>
              </mc:Choice>
              <mc:Fallback>
                <p:oleObj name="Equation" r:id="rId7" imgW="1993035" imgH="40622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721100"/>
                        <a:ext cx="1993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487" name="Object 7"/>
          <p:cNvGraphicFramePr>
            <a:graphicFrameLocks noChangeAspect="1"/>
          </p:cNvGraphicFramePr>
          <p:nvPr/>
        </p:nvGraphicFramePr>
        <p:xfrm>
          <a:off x="2895600" y="4572000"/>
          <a:ext cx="3200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9" imgW="3200400" imgH="1143000" progId="Equation.DSMT4">
                  <p:embed/>
                </p:oleObj>
              </mc:Choice>
              <mc:Fallback>
                <p:oleObj name="Equation" r:id="rId9" imgW="32004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572000"/>
                        <a:ext cx="32004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EC05E5EE-E372-4C55-9C89-4A883505A03E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5181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Row operations can be used to solve the system on the previous slide, but since </a:t>
            </a:r>
            <a:r>
              <a:rPr lang="en-US" altLang="en-US" sz="2800" i="1" smtClean="0"/>
              <a:t>A</a:t>
            </a:r>
            <a:r>
              <a:rPr lang="en-US" altLang="en-US" sz="2800" i="1" baseline="30000" smtClean="0"/>
              <a:t>T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invertible and         , it is probably faster to compute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and then solve                        as</a:t>
            </a:r>
          </a:p>
        </p:txBody>
      </p:sp>
      <p:graphicFrame>
        <p:nvGraphicFramePr>
          <p:cNvPr id="789508" name="Object 4"/>
          <p:cNvGraphicFramePr>
            <a:graphicFrameLocks noChangeAspect="1"/>
          </p:cNvGraphicFramePr>
          <p:nvPr/>
        </p:nvGraphicFramePr>
        <p:xfrm>
          <a:off x="7442200" y="1841500"/>
          <a:ext cx="6858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Equation" r:id="rId3" imgW="761669" imgH="330057" progId="Equation.DSMT4">
                  <p:embed/>
                </p:oleObj>
              </mc:Choice>
              <mc:Fallback>
                <p:oleObj name="Equation" r:id="rId3" imgW="761669" imgH="33005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2200" y="1841500"/>
                        <a:ext cx="685800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509" name="Object 5"/>
          <p:cNvGraphicFramePr>
            <a:graphicFrameLocks noChangeAspect="1"/>
          </p:cNvGraphicFramePr>
          <p:nvPr/>
        </p:nvGraphicFramePr>
        <p:xfrm>
          <a:off x="2590800" y="2819400"/>
          <a:ext cx="36830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Equation" r:id="rId5" imgW="3683000" imgH="1143000" progId="Equation.DSMT4">
                  <p:embed/>
                </p:oleObj>
              </mc:Choice>
              <mc:Fallback>
                <p:oleObj name="Equation" r:id="rId5" imgW="36830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819400"/>
                        <a:ext cx="36830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510" name="Object 6"/>
          <p:cNvGraphicFramePr>
            <a:graphicFrameLocks noChangeAspect="1"/>
          </p:cNvGraphicFramePr>
          <p:nvPr/>
        </p:nvGraphicFramePr>
        <p:xfrm>
          <a:off x="2997200" y="4216400"/>
          <a:ext cx="1993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Equation" r:id="rId7" imgW="1993035" imgH="406224" progId="Equation.DSMT4">
                  <p:embed/>
                </p:oleObj>
              </mc:Choice>
              <mc:Fallback>
                <p:oleObj name="Equation" r:id="rId7" imgW="1993035" imgH="40622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4216400"/>
                        <a:ext cx="1993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9511" name="Object 7"/>
          <p:cNvGraphicFramePr>
            <a:graphicFrameLocks noChangeAspect="1"/>
          </p:cNvGraphicFramePr>
          <p:nvPr/>
        </p:nvGraphicFramePr>
        <p:xfrm>
          <a:off x="1828800" y="4724400"/>
          <a:ext cx="6197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Equation" r:id="rId9" imgW="6197600" imgH="1778000" progId="Equation.DSMT4">
                  <p:embed/>
                </p:oleObj>
              </mc:Choice>
              <mc:Fallback>
                <p:oleObj name="Equation" r:id="rId9" imgW="61976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724400"/>
                        <a:ext cx="6197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AFFE2C0-B959-4466-A878-7B91B3F1E0A8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9155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410200"/>
              </a:xfrm>
            </p:spPr>
            <p:txBody>
              <a:bodyPr/>
              <a:lstStyle/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14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be an           matrix. The following statements are logically equivalent: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The equation              has a unique least-squares solution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are linearly independent.</a:t>
                </a:r>
              </a:p>
              <a:p>
                <a:pPr marL="1371600" lvl="2" indent="-457200" eaLnBrk="1" hangingPunct="1">
                  <a:lnSpc>
                    <a:spcPct val="90000"/>
                  </a:lnSpc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The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i="1" baseline="30000" dirty="0" smtClean="0"/>
                  <a:t>T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invertible.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dirty="0" smtClean="0"/>
                  <a:t>	When these statements are true, the least-squares solution    is given by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dirty="0" smtClean="0"/>
                  <a:t>                                                                         </a:t>
                </a:r>
                <a:r>
                  <a:rPr lang="en-US" altLang="en-US" dirty="0"/>
                  <a:t> </a:t>
                </a:r>
                <a:r>
                  <a:rPr lang="en-US" altLang="en-US" dirty="0" smtClean="0"/>
                  <a:t>       </a:t>
                </a:r>
                <a:r>
                  <a:rPr lang="en-US" altLang="en-US" dirty="0" smtClean="0"/>
                  <a:t>(</a:t>
                </a:r>
                <a:r>
                  <a:rPr lang="en-US" altLang="en-US" dirty="0" smtClean="0"/>
                  <a:t>4)</a:t>
                </a:r>
              </a:p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When a least-squares solution    is used to produce      as an approximation to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, the distance from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to       is called the </a:t>
                </a:r>
                <a:r>
                  <a:rPr lang="en-US" altLang="en-US" sz="2800" b="1" dirty="0" smtClean="0"/>
                  <a:t>least-squares error</a:t>
                </a:r>
                <a:r>
                  <a:rPr lang="en-US" altLang="en-US" sz="2800" dirty="0" smtClean="0"/>
                  <a:t> of this approximation.</a:t>
                </a:r>
              </a:p>
            </p:txBody>
          </p:sp>
        </mc:Choice>
        <mc:Fallback>
          <p:sp>
            <p:nvSpPr>
              <p:cNvPr id="79155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410200"/>
              </a:xfrm>
              <a:blipFill rotWithShape="0">
                <a:blip r:embed="rId3"/>
                <a:stretch>
                  <a:fillRect l="-1203" t="-2029" r="-16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91556" name="Object 4"/>
          <p:cNvGraphicFramePr>
            <a:graphicFrameLocks noChangeAspect="1"/>
          </p:cNvGraphicFramePr>
          <p:nvPr/>
        </p:nvGraphicFramePr>
        <p:xfrm>
          <a:off x="4711700" y="12827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1700" y="12827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57" name="Object 5"/>
          <p:cNvGraphicFramePr>
            <a:graphicFrameLocks noChangeAspect="1"/>
          </p:cNvGraphicFramePr>
          <p:nvPr/>
        </p:nvGraphicFramePr>
        <p:xfrm>
          <a:off x="3670300" y="20320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5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20320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59" name="Object 7"/>
          <p:cNvGraphicFramePr>
            <a:graphicFrameLocks noChangeAspect="1"/>
          </p:cNvGraphicFramePr>
          <p:nvPr/>
        </p:nvGraphicFramePr>
        <p:xfrm>
          <a:off x="2590800" y="42037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Equation" r:id="rId8" imgW="253780" imgH="355292" progId="Equation.DSMT4">
                  <p:embed/>
                </p:oleObj>
              </mc:Choice>
              <mc:Fallback>
                <p:oleObj name="Equation" r:id="rId8" imgW="253780" imgH="355292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2037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0" name="Object 8"/>
          <p:cNvGraphicFramePr>
            <a:graphicFrameLocks noChangeAspect="1"/>
          </p:cNvGraphicFramePr>
          <p:nvPr/>
        </p:nvGraphicFramePr>
        <p:xfrm>
          <a:off x="3429000" y="4635500"/>
          <a:ext cx="2527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Equation" r:id="rId10" imgW="2527300" imgH="482600" progId="Equation.DSMT4">
                  <p:embed/>
                </p:oleObj>
              </mc:Choice>
              <mc:Fallback>
                <p:oleObj name="Equation" r:id="rId10" imgW="25273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635500"/>
                        <a:ext cx="2527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1" name="Object 9"/>
          <p:cNvGraphicFramePr>
            <a:graphicFrameLocks noChangeAspect="1"/>
          </p:cNvGraphicFramePr>
          <p:nvPr/>
        </p:nvGraphicFramePr>
        <p:xfrm>
          <a:off x="5321300" y="51435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8" name="Equation" r:id="rId12" imgW="253780" imgH="355292" progId="Equation.DSMT4">
                  <p:embed/>
                </p:oleObj>
              </mc:Choice>
              <mc:Fallback>
                <p:oleObj name="Equation" r:id="rId12" imgW="253780" imgH="355292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1300" y="51435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2" name="Object 10"/>
          <p:cNvGraphicFramePr>
            <a:graphicFrameLocks noChangeAspect="1"/>
          </p:cNvGraphicFramePr>
          <p:nvPr/>
        </p:nvGraphicFramePr>
        <p:xfrm>
          <a:off x="7861300" y="5524500"/>
          <a:ext cx="533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9" name="Equation" r:id="rId14" imgW="533169" imgH="355446" progId="Equation.DSMT4">
                  <p:embed/>
                </p:oleObj>
              </mc:Choice>
              <mc:Fallback>
                <p:oleObj name="Equation" r:id="rId14" imgW="533169" imgH="355446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1300" y="5524500"/>
                        <a:ext cx="533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63" name="Object 11"/>
          <p:cNvGraphicFramePr>
            <a:graphicFrameLocks noChangeAspect="1"/>
          </p:cNvGraphicFramePr>
          <p:nvPr/>
        </p:nvGraphicFramePr>
        <p:xfrm>
          <a:off x="8229600" y="5143500"/>
          <a:ext cx="533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0" name="Equation" r:id="rId16" imgW="533169" imgH="355446" progId="Equation.DSMT4">
                  <p:embed/>
                </p:oleObj>
              </mc:Choice>
              <mc:Fallback>
                <p:oleObj name="Equation" r:id="rId16" imgW="533169" imgH="355446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5143500"/>
                        <a:ext cx="533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0215B669-9F2C-4AF4-B518-DAF9F887F43B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ALTERNATIVE CALCULATIONS OF LEAST-SQUARES SOLUTIONS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925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066800"/>
                <a:ext cx="8610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4: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Find a least-squares solution of               for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Because the columns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a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are orthogonal, the orthogonal projection of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onto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given by</a:t>
                </a:r>
              </a:p>
              <a:p>
                <a:pPr eaLnBrk="1" hangingPunct="1">
                  <a:buNone/>
                </a:pP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3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  <m:r>
                      <a:rPr lang="en-US" altLang="en-US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3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en-US" sz="3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3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altLang="en-US" sz="36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n-US" altLang="en-US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36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en-US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en-US" sz="3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en-US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en-US" sz="36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altLang="en-US" sz="3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3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alt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3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3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3600" dirty="0" smtClean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3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45</m:t>
                        </m:r>
                      </m:num>
                      <m:den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sSub>
                      <m:sSubPr>
                        <m:ctrlPr>
                          <a:rPr lang="en-US" alt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36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3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3600" b="0" i="0" smtClean="0">
                        <a:latin typeface="Cambria Math" panose="02040503050406030204" pitchFamily="18" charset="0"/>
                      </a:rPr>
                      <m:t>           </m:t>
                    </m:r>
                  </m:oMath>
                </a14:m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5)</a:t>
                </a:r>
              </a:p>
            </p:txBody>
          </p:sp>
        </mc:Choice>
        <mc:Fallback>
          <p:sp>
            <p:nvSpPr>
              <p:cNvPr id="7925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066800"/>
                <a:ext cx="8610600" cy="5410200"/>
              </a:xfrm>
              <a:blipFill rotWithShape="0">
                <a:blip r:embed="rId3"/>
                <a:stretch>
                  <a:fillRect l="-1203" t="-1126" r="-1132" b="-1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92580" name="Object 4"/>
          <p:cNvGraphicFramePr>
            <a:graphicFrameLocks noChangeAspect="1"/>
          </p:cNvGraphicFramePr>
          <p:nvPr/>
        </p:nvGraphicFramePr>
        <p:xfrm>
          <a:off x="7073900" y="12065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4" imgW="1143000" imgH="355600" progId="Equation.DSMT4">
                  <p:embed/>
                </p:oleObj>
              </mc:Choice>
              <mc:Fallback>
                <p:oleObj name="Equation" r:id="rId4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12065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2581" name="Object 5"/>
          <p:cNvGraphicFramePr>
            <a:graphicFrameLocks noChangeAspect="1"/>
          </p:cNvGraphicFramePr>
          <p:nvPr/>
        </p:nvGraphicFramePr>
        <p:xfrm>
          <a:off x="2819400" y="1676400"/>
          <a:ext cx="35433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6" imgW="3543300" imgH="2362200" progId="Equation.DSMT4">
                  <p:embed/>
                </p:oleObj>
              </mc:Choice>
              <mc:Fallback>
                <p:oleObj name="Equation" r:id="rId6" imgW="3543300" imgH="2362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676400"/>
                        <a:ext cx="35433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858524F1-5175-4848-B031-AF86E3C6D63B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ALTERNATIVE CALCULATIONS OF LEAST-SQUARES SOLUTIONS</a:t>
            </a:r>
          </a:p>
        </p:txBody>
      </p:sp>
      <p:sp>
        <p:nvSpPr>
          <p:cNvPr id="79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Now that     is known, we can solve             .</a:t>
            </a:r>
          </a:p>
          <a:p>
            <a:pPr eaLnBrk="1" hangingPunct="1"/>
            <a:r>
              <a:rPr lang="en-US" altLang="en-US" sz="2800" smtClean="0"/>
              <a:t>But this is trivial, since we already know weights to place on the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to produce   .</a:t>
            </a:r>
          </a:p>
          <a:p>
            <a:pPr eaLnBrk="1" hangingPunct="1"/>
            <a:r>
              <a:rPr lang="en-US" altLang="en-US" sz="2800" smtClean="0"/>
              <a:t>It is clear from (5) that</a:t>
            </a:r>
          </a:p>
        </p:txBody>
      </p:sp>
      <p:graphicFrame>
        <p:nvGraphicFramePr>
          <p:cNvPr id="793604" name="Object 4"/>
          <p:cNvGraphicFramePr>
            <a:graphicFrameLocks noChangeAspect="1"/>
          </p:cNvGraphicFramePr>
          <p:nvPr/>
        </p:nvGraphicFramePr>
        <p:xfrm>
          <a:off x="2819400" y="1320800"/>
          <a:ext cx="3657600" cy="222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Equation" r:id="rId3" imgW="3886200" imgH="2362200" progId="Equation.DSMT4">
                  <p:embed/>
                </p:oleObj>
              </mc:Choice>
              <mc:Fallback>
                <p:oleObj name="Equation" r:id="rId3" imgW="38862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320800"/>
                        <a:ext cx="3657600" cy="222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5" name="Object 5"/>
          <p:cNvGraphicFramePr>
            <a:graphicFrameLocks noChangeAspect="1"/>
          </p:cNvGraphicFramePr>
          <p:nvPr/>
        </p:nvGraphicFramePr>
        <p:xfrm>
          <a:off x="2311400" y="36576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Equation" r:id="rId5" imgW="241195" imgH="469696" progId="Equation.DSMT4">
                  <p:embed/>
                </p:oleObj>
              </mc:Choice>
              <mc:Fallback>
                <p:oleObj name="Equation" r:id="rId5" imgW="241195" imgH="46969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0" y="36576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6" name="Object 6"/>
          <p:cNvGraphicFramePr>
            <a:graphicFrameLocks noChangeAspect="1"/>
          </p:cNvGraphicFramePr>
          <p:nvPr/>
        </p:nvGraphicFramePr>
        <p:xfrm>
          <a:off x="5994400" y="36576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7" imgW="1143000" imgH="469900" progId="Equation.DSMT4">
                  <p:embed/>
                </p:oleObj>
              </mc:Choice>
              <mc:Fallback>
                <p:oleObj name="Equation" r:id="rId7" imgW="1143000" imgH="4699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400" y="36576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7" name="Object 7"/>
          <p:cNvGraphicFramePr>
            <a:graphicFrameLocks noChangeAspect="1"/>
          </p:cNvGraphicFramePr>
          <p:nvPr/>
        </p:nvGraphicFramePr>
        <p:xfrm>
          <a:off x="6235700" y="45974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9" imgW="241195" imgH="469696" progId="Equation.DSMT4">
                  <p:embed/>
                </p:oleObj>
              </mc:Choice>
              <mc:Fallback>
                <p:oleObj name="Equation" r:id="rId9" imgW="241195" imgH="469696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45974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3608" name="Object 8"/>
          <p:cNvGraphicFramePr>
            <a:graphicFrameLocks noChangeAspect="1"/>
          </p:cNvGraphicFramePr>
          <p:nvPr/>
        </p:nvGraphicFramePr>
        <p:xfrm>
          <a:off x="2971800" y="5600700"/>
          <a:ext cx="32004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11" imgW="3429000" imgH="1143000" progId="Equation.DSMT4">
                  <p:embed/>
                </p:oleObj>
              </mc:Choice>
              <mc:Fallback>
                <p:oleObj name="Equation" r:id="rId11" imgW="3429000" imgH="1143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600700"/>
                        <a:ext cx="32004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951388B-7352-459D-B713-4734403A16F8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ALTERNATIVE CALCULATIONS OF LEAST-SQUARES SOLUTIONS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9462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600200"/>
                <a:ext cx="8686800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15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Given an 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with linearly independent columns, let                be a QR factorization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Then,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 equation                    has a unique least-squares solution, given by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</a:t>
                </a:r>
                <a:r>
                  <a:rPr lang="en-US" altLang="en-US" sz="2800" dirty="0" smtClean="0"/>
                  <a:t>       (</a:t>
                </a:r>
                <a:r>
                  <a:rPr lang="en-US" altLang="en-US" sz="2800" dirty="0" smtClean="0"/>
                  <a:t>6)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Let                     </a:t>
                </a:r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Then</a:t>
                </a:r>
              </a:p>
            </p:txBody>
          </p:sp>
        </mc:Choice>
        <mc:Fallback>
          <p:sp>
            <p:nvSpPr>
              <p:cNvPr id="79462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600200"/>
                <a:ext cx="8686800" cy="4572000"/>
              </a:xfrm>
              <a:blipFill rotWithShape="0">
                <a:blip r:embed="rId3"/>
                <a:stretch>
                  <a:fillRect l="-1263" t="-1467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94629" name="Object 5"/>
          <p:cNvGraphicFramePr>
            <a:graphicFrameLocks noChangeAspect="1"/>
          </p:cNvGraphicFramePr>
          <p:nvPr/>
        </p:nvGraphicFramePr>
        <p:xfrm>
          <a:off x="4038600" y="1765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765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0" name="Object 6"/>
          <p:cNvGraphicFramePr>
            <a:graphicFrameLocks noChangeAspect="1"/>
          </p:cNvGraphicFramePr>
          <p:nvPr/>
        </p:nvGraphicFramePr>
        <p:xfrm>
          <a:off x="4318000" y="2120900"/>
          <a:ext cx="12192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6" imgW="1244600" imgH="419100" progId="Equation.DSMT4">
                  <p:embed/>
                </p:oleObj>
              </mc:Choice>
              <mc:Fallback>
                <p:oleObj name="Equation" r:id="rId6" imgW="12446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0" y="2120900"/>
                        <a:ext cx="121920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2" name="Object 8"/>
          <p:cNvGraphicFramePr>
            <a:graphicFrameLocks noChangeAspect="1"/>
          </p:cNvGraphicFramePr>
          <p:nvPr/>
        </p:nvGraphicFramePr>
        <p:xfrm>
          <a:off x="6705600" y="25273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8" imgW="1143000" imgH="355600" progId="Equation.DSMT4">
                  <p:embed/>
                </p:oleObj>
              </mc:Choice>
              <mc:Fallback>
                <p:oleObj name="Equation" r:id="rId8" imgW="1143000" imgH="355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25273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3" name="Object 9"/>
          <p:cNvGraphicFramePr>
            <a:graphicFrameLocks noChangeAspect="1"/>
          </p:cNvGraphicFramePr>
          <p:nvPr/>
        </p:nvGraphicFramePr>
        <p:xfrm>
          <a:off x="3352800" y="3416300"/>
          <a:ext cx="181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10" imgW="1816100" imgH="482600" progId="Equation.DSMT4">
                  <p:embed/>
                </p:oleObj>
              </mc:Choice>
              <mc:Fallback>
                <p:oleObj name="Equation" r:id="rId10" imgW="18161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416300"/>
                        <a:ext cx="1816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4" name="Object 10"/>
          <p:cNvGraphicFramePr>
            <a:graphicFrameLocks noChangeAspect="1"/>
          </p:cNvGraphicFramePr>
          <p:nvPr/>
        </p:nvGraphicFramePr>
        <p:xfrm>
          <a:off x="2273300" y="4432300"/>
          <a:ext cx="181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4" name="Equation" r:id="rId12" imgW="1816100" imgH="482600" progId="Equation.DSMT4">
                  <p:embed/>
                </p:oleObj>
              </mc:Choice>
              <mc:Fallback>
                <p:oleObj name="Equation" r:id="rId12" imgW="1816100" imgH="482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4432300"/>
                        <a:ext cx="1816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46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230518"/>
              </p:ext>
            </p:extLst>
          </p:nvPr>
        </p:nvGraphicFramePr>
        <p:xfrm>
          <a:off x="2057400" y="5410200"/>
          <a:ext cx="509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Equation" r:id="rId14" imgW="5092700" imgH="482600" progId="Equation.DSMT4">
                  <p:embed/>
                </p:oleObj>
              </mc:Choice>
              <mc:Fallback>
                <p:oleObj name="Equation" r:id="rId14" imgW="5092700" imgH="482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410200"/>
                        <a:ext cx="509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6923D9B-E7C0-40B2-A790-9CABBFD9C260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ALTERNATIVE CALCULATIONS OF LEAST-SQUARES SOLUTIONS</a:t>
            </a:r>
          </a:p>
        </p:txBody>
      </p:sp>
      <p:sp>
        <p:nvSpPr>
          <p:cNvPr id="79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columns of </a:t>
            </a:r>
            <a:r>
              <a:rPr lang="en-US" altLang="en-US" sz="2800" i="1" smtClean="0"/>
              <a:t>Q</a:t>
            </a:r>
            <a:r>
              <a:rPr lang="en-US" altLang="en-US" sz="2800" smtClean="0"/>
              <a:t> form an orthonormal basis for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Hence, by Theorem 10, </a:t>
            </a:r>
            <a:r>
              <a:rPr lang="en-US" altLang="en-US" sz="2800" i="1" smtClean="0"/>
              <a:t>QQ</a:t>
            </a:r>
            <a:r>
              <a:rPr lang="en-US" altLang="en-US" sz="2800" i="1" baseline="30000" smtClean="0"/>
              <a:t>T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is the orthogonal projection     of 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onto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            , which shows that    is a least-squares solution of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uniqueness of     follows from Theorem 14.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795652" name="Object 4"/>
          <p:cNvGraphicFramePr>
            <a:graphicFrameLocks noChangeAspect="1"/>
          </p:cNvGraphicFramePr>
          <p:nvPr/>
        </p:nvGraphicFramePr>
        <p:xfrm>
          <a:off x="2273300" y="30099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3" imgW="241195" imgH="469696" progId="Equation.DSMT4">
                  <p:embed/>
                </p:oleObj>
              </mc:Choice>
              <mc:Fallback>
                <p:oleObj name="Equation" r:id="rId3" imgW="241195" imgH="46969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30099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3" name="Object 5"/>
          <p:cNvGraphicFramePr>
            <a:graphicFrameLocks noChangeAspect="1"/>
          </p:cNvGraphicFramePr>
          <p:nvPr/>
        </p:nvGraphicFramePr>
        <p:xfrm>
          <a:off x="1524000" y="40259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Equation" r:id="rId5" imgW="1143000" imgH="469900" progId="Equation.DSMT4">
                  <p:embed/>
                </p:oleObj>
              </mc:Choice>
              <mc:Fallback>
                <p:oleObj name="Equation" r:id="rId5" imgW="1143000" imgH="469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0259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4" name="Object 6"/>
          <p:cNvGraphicFramePr>
            <a:graphicFrameLocks noChangeAspect="1"/>
          </p:cNvGraphicFramePr>
          <p:nvPr/>
        </p:nvGraphicFramePr>
        <p:xfrm>
          <a:off x="5308600" y="41275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8" name="Equation" r:id="rId7" imgW="253780" imgH="355292" progId="Equation.DSMT4">
                  <p:embed/>
                </p:oleObj>
              </mc:Choice>
              <mc:Fallback>
                <p:oleObj name="Equation" r:id="rId7" imgW="253780" imgH="355292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8600" y="41275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5" name="Object 7"/>
          <p:cNvGraphicFramePr>
            <a:graphicFrameLocks noChangeAspect="1"/>
          </p:cNvGraphicFramePr>
          <p:nvPr/>
        </p:nvGraphicFramePr>
        <p:xfrm>
          <a:off x="2324100" y="45720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9" name="Equation" r:id="rId9" imgW="1143000" imgH="355600" progId="Equation.DSMT4">
                  <p:embed/>
                </p:oleObj>
              </mc:Choice>
              <mc:Fallback>
                <p:oleObj name="Equation" r:id="rId9" imgW="1143000" imgH="35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45720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5656" name="Object 8"/>
          <p:cNvGraphicFramePr>
            <a:graphicFrameLocks noChangeAspect="1"/>
          </p:cNvGraphicFramePr>
          <p:nvPr/>
        </p:nvGraphicFramePr>
        <p:xfrm>
          <a:off x="3441700" y="55880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0" name="Equation" r:id="rId11" imgW="253780" imgH="355292" progId="Equation.DSMT4">
                  <p:embed/>
                </p:oleObj>
              </mc:Choice>
              <mc:Fallback>
                <p:oleObj name="Equation" r:id="rId11" imgW="253780" imgH="355292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700" y="55880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9E44998C-E643-4BEA-9358-287CBCE4FAD7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LEAST-SQUARES PROBLEMS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288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Definition: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           and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least-squares solution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             is an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such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	for all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most important aspect of the least-squares problem is that no matter what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we select, the vector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will necessarily be in the column space, Col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So we seek an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that makes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the closest point in Col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to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See the figure on the next slide.</a:t>
                </a:r>
              </a:p>
            </p:txBody>
          </p:sp>
        </mc:Choice>
        <mc:Fallback>
          <p:sp>
            <p:nvSpPr>
              <p:cNvPr id="7628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  <a:blipFill rotWithShape="0">
                <a:blip r:embed="rId3"/>
                <a:stretch>
                  <a:fillRect l="-1259" t="-1143" r="-1333" b="-2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2899" name="Object 19"/>
          <p:cNvGraphicFramePr>
            <a:graphicFrameLocks noChangeAspect="1"/>
          </p:cNvGraphicFramePr>
          <p:nvPr/>
        </p:nvGraphicFramePr>
        <p:xfrm>
          <a:off x="3581400" y="1384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384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901" name="Object 21"/>
          <p:cNvGraphicFramePr>
            <a:graphicFrameLocks noChangeAspect="1"/>
          </p:cNvGraphicFramePr>
          <p:nvPr/>
        </p:nvGraphicFramePr>
        <p:xfrm>
          <a:off x="3797300" y="17145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17145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902" name="Object 22"/>
          <p:cNvGraphicFramePr>
            <a:graphicFrameLocks noChangeAspect="1"/>
          </p:cNvGraphicFramePr>
          <p:nvPr/>
        </p:nvGraphicFramePr>
        <p:xfrm>
          <a:off x="5715000" y="17018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8" imgW="253780" imgH="355292" progId="Equation.DSMT4">
                  <p:embed/>
                </p:oleObj>
              </mc:Choice>
              <mc:Fallback>
                <p:oleObj name="Equation" r:id="rId8" imgW="253780" imgH="355292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7018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905" name="Object 25"/>
          <p:cNvGraphicFramePr>
            <a:graphicFrameLocks noChangeAspect="1"/>
          </p:cNvGraphicFramePr>
          <p:nvPr/>
        </p:nvGraphicFramePr>
        <p:xfrm>
          <a:off x="3124200" y="2209800"/>
          <a:ext cx="3048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Equation" r:id="rId10" imgW="3048000" imgH="558800" progId="Equation.DSMT4">
                  <p:embed/>
                </p:oleObj>
              </mc:Choice>
              <mc:Fallback>
                <p:oleObj name="Equation" r:id="rId10" imgW="3048000" imgH="55880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209800"/>
                        <a:ext cx="3048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43CC0D3-6FEB-43F9-B720-9737E309417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LEAST-SQUARES PROBLEMS</a:t>
            </a:r>
          </a:p>
        </p:txBody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 of the General Least-Squares Problem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Given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b</a:t>
            </a:r>
            <a:r>
              <a:rPr lang="en-US" altLang="en-US" sz="2800" dirty="0" smtClean="0"/>
              <a:t>, apply the Best Approximation Theorem to the subspace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Let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81316" name="Object 4"/>
          <p:cNvGraphicFramePr>
            <a:graphicFrameLocks noChangeAspect="1"/>
          </p:cNvGraphicFramePr>
          <p:nvPr/>
        </p:nvGraphicFramePr>
        <p:xfrm>
          <a:off x="3276600" y="5791200"/>
          <a:ext cx="1968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3" imgW="1968500" imgH="571500" progId="Equation.DSMT4">
                  <p:embed/>
                </p:oleObj>
              </mc:Choice>
              <mc:Fallback>
                <p:oleObj name="Equation" r:id="rId3" imgW="1968500" imgH="571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791200"/>
                        <a:ext cx="1968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1317" name="Picture 5" descr="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19200"/>
            <a:ext cx="365760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6045D5B-EAA6-4F9B-874B-98A6716B0D3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233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86800" cy="4953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Because    is in the column space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the equation            </a:t>
                </a:r>
                <a:r>
                  <a:rPr lang="en-US" altLang="en-US" sz="2800" i="1" dirty="0" smtClean="0"/>
                  <a:t>is</a:t>
                </a:r>
                <a:r>
                  <a:rPr lang="en-US" altLang="en-US" sz="2800" dirty="0" smtClean="0"/>
                  <a:t> consistent, and there is an    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such </a:t>
                </a:r>
                <a:r>
                  <a:rPr lang="en-US" altLang="en-US" sz="2800" dirty="0" smtClean="0"/>
                  <a:t>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1) 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Since    is the closest point in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, a vector    is a least-squares solution of               if and only if     satisfies (1).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Such an    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is </a:t>
                </a:r>
                <a:r>
                  <a:rPr lang="en-US" altLang="en-US" sz="2800" dirty="0" smtClean="0"/>
                  <a:t>a list of weights that will build    out of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See the figure on the next slide.</a:t>
                </a:r>
              </a:p>
            </p:txBody>
          </p:sp>
        </mc:Choice>
        <mc:Fallback>
          <p:sp>
            <p:nvSpPr>
              <p:cNvPr id="7823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86800" cy="4953000"/>
              </a:xfrm>
              <a:blipFill rotWithShape="0">
                <a:blip r:embed="rId3"/>
                <a:stretch>
                  <a:fillRect l="-1263" t="-1230" r="-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82340" name="Object 4"/>
          <p:cNvGraphicFramePr>
            <a:graphicFrameLocks noChangeAspect="1"/>
          </p:cNvGraphicFramePr>
          <p:nvPr/>
        </p:nvGraphicFramePr>
        <p:xfrm>
          <a:off x="1879600" y="13208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2" name="Equation" r:id="rId4" imgW="241195" imgH="469696" progId="Equation.DSMT4">
                  <p:embed/>
                </p:oleObj>
              </mc:Choice>
              <mc:Fallback>
                <p:oleObj name="Equation" r:id="rId4" imgW="241195" imgH="46969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13208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1" name="Object 5"/>
          <p:cNvGraphicFramePr>
            <a:graphicFrameLocks noChangeAspect="1"/>
          </p:cNvGraphicFramePr>
          <p:nvPr/>
        </p:nvGraphicFramePr>
        <p:xfrm>
          <a:off x="7645400" y="13208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6" imgW="1143000" imgH="469900" progId="Equation.DSMT4">
                  <p:embed/>
                </p:oleObj>
              </mc:Choice>
              <mc:Fallback>
                <p:oleObj name="Equation" r:id="rId6" imgW="1143000" imgH="469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5400" y="13208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2" name="Object 6"/>
          <p:cNvGraphicFramePr>
            <a:graphicFrameLocks noChangeAspect="1"/>
          </p:cNvGraphicFramePr>
          <p:nvPr/>
        </p:nvGraphicFramePr>
        <p:xfrm>
          <a:off x="4724400" y="18542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8" imgW="253780" imgH="355292" progId="Equation.DSMT4">
                  <p:embed/>
                </p:oleObj>
              </mc:Choice>
              <mc:Fallback>
                <p:oleObj name="Equation" r:id="rId8" imgW="253780" imgH="355292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8542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4" name="Object 8"/>
          <p:cNvGraphicFramePr>
            <a:graphicFrameLocks noChangeAspect="1"/>
          </p:cNvGraphicFramePr>
          <p:nvPr/>
        </p:nvGraphicFramePr>
        <p:xfrm>
          <a:off x="3505200" y="22606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Equation" r:id="rId10" imgW="1143000" imgH="469900" progId="Equation.DSMT4">
                  <p:embed/>
                </p:oleObj>
              </mc:Choice>
              <mc:Fallback>
                <p:oleObj name="Equation" r:id="rId10" imgW="1143000" imgH="4699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2606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5" name="Object 9"/>
          <p:cNvGraphicFramePr>
            <a:graphicFrameLocks noChangeAspect="1"/>
          </p:cNvGraphicFramePr>
          <p:nvPr/>
        </p:nvGraphicFramePr>
        <p:xfrm>
          <a:off x="1498600" y="32893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6" name="Equation" r:id="rId12" imgW="241195" imgH="469696" progId="Equation.DSMT4">
                  <p:embed/>
                </p:oleObj>
              </mc:Choice>
              <mc:Fallback>
                <p:oleObj name="Equation" r:id="rId12" imgW="241195" imgH="469696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32893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6" name="Object 10"/>
          <p:cNvGraphicFramePr>
            <a:graphicFrameLocks noChangeAspect="1"/>
          </p:cNvGraphicFramePr>
          <p:nvPr/>
        </p:nvGraphicFramePr>
        <p:xfrm>
          <a:off x="7708900" y="33909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7" name="Equation" r:id="rId14" imgW="253780" imgH="355292" progId="Equation.DSMT4">
                  <p:embed/>
                </p:oleObj>
              </mc:Choice>
              <mc:Fallback>
                <p:oleObj name="Equation" r:id="rId14" imgW="253780" imgH="355292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8900" y="33909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7" name="Object 11"/>
          <p:cNvGraphicFramePr>
            <a:graphicFrameLocks noChangeAspect="1"/>
          </p:cNvGraphicFramePr>
          <p:nvPr/>
        </p:nvGraphicFramePr>
        <p:xfrm>
          <a:off x="4229100" y="38354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8" name="Equation" r:id="rId16" imgW="1143000" imgH="355600" progId="Equation.DSMT4">
                  <p:embed/>
                </p:oleObj>
              </mc:Choice>
              <mc:Fallback>
                <p:oleObj name="Equation" r:id="rId16" imgW="1143000" imgH="355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38354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8" name="Object 12"/>
          <p:cNvGraphicFramePr>
            <a:graphicFrameLocks noChangeAspect="1"/>
          </p:cNvGraphicFramePr>
          <p:nvPr/>
        </p:nvGraphicFramePr>
        <p:xfrm>
          <a:off x="7366000" y="38227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9" name="Equation" r:id="rId18" imgW="253780" imgH="355292" progId="Equation.DSMT4">
                  <p:embed/>
                </p:oleObj>
              </mc:Choice>
              <mc:Fallback>
                <p:oleObj name="Equation" r:id="rId18" imgW="253780" imgH="355292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0" y="38227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49" name="Object 13"/>
          <p:cNvGraphicFramePr>
            <a:graphicFrameLocks noChangeAspect="1"/>
          </p:cNvGraphicFramePr>
          <p:nvPr/>
        </p:nvGraphicFramePr>
        <p:xfrm>
          <a:off x="1892300" y="52705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0" name="Equation" r:id="rId20" imgW="253780" imgH="355292" progId="Equation.DSMT4">
                  <p:embed/>
                </p:oleObj>
              </mc:Choice>
              <mc:Fallback>
                <p:oleObj name="Equation" r:id="rId20" imgW="253780" imgH="355292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52705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2351" name="Object 15"/>
          <p:cNvGraphicFramePr>
            <a:graphicFrameLocks noChangeAspect="1"/>
          </p:cNvGraphicFramePr>
          <p:nvPr/>
        </p:nvGraphicFramePr>
        <p:xfrm>
          <a:off x="7874000" y="51689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1" name="Equation" r:id="rId22" imgW="241195" imgH="469696" progId="Equation.DSMT4">
                  <p:embed/>
                </p:oleObj>
              </mc:Choice>
              <mc:Fallback>
                <p:oleObj name="Equation" r:id="rId22" imgW="241195" imgH="469696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4000" y="51689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9AF44AFE-5865-4028-9694-661A5CCE9648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336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</p:spPr>
            <p:txBody>
              <a:bodyPr/>
              <a:lstStyle/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Suppose     satisfies             .</a:t>
                </a:r>
              </a:p>
              <a:p>
                <a:pPr eaLnBrk="1" hangingPunct="1"/>
                <a:r>
                  <a:rPr lang="en-US" altLang="en-US" sz="2800" dirty="0" smtClean="0"/>
                  <a:t>By the Orthogonal Decomposition Theorem, the projection     has the property that           is orthogonal to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so              is orthogonal to each column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b="1" dirty="0" err="1" smtClean="0"/>
                  <a:t>a</a:t>
                </a:r>
                <a:r>
                  <a:rPr lang="en-US" altLang="en-US" sz="2800" i="1" baseline="-25000" dirty="0" err="1" smtClean="0"/>
                  <a:t>j</a:t>
                </a:r>
                <a:r>
                  <a:rPr lang="en-US" altLang="en-US" sz="2800" dirty="0" smtClean="0"/>
                  <a:t> is any column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then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  <m:acc>
                          <m:accPr>
                            <m:chr m:val="̂"/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acc>
                          <m:accPr>
                            <m:chr m:val="̂"/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altLang="en-US" sz="2800" dirty="0" smtClean="0"/>
                  <a:t>                            </a:t>
                </a:r>
                <a:endParaRPr lang="en-US" altLang="en-US" sz="2800" dirty="0" smtClean="0"/>
              </a:p>
            </p:txBody>
          </p:sp>
        </mc:Choice>
        <mc:Fallback>
          <p:sp>
            <p:nvSpPr>
              <p:cNvPr id="7833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  <a:blipFill rotWithShape="0">
                <a:blip r:embed="rId3"/>
                <a:stretch>
                  <a:fillRect l="-1236" r="-1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83364" name="Object 4"/>
          <p:cNvGraphicFramePr>
            <a:graphicFrameLocks noChangeAspect="1"/>
          </p:cNvGraphicFramePr>
          <p:nvPr/>
        </p:nvGraphicFramePr>
        <p:xfrm>
          <a:off x="2197100" y="32512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Equation" r:id="rId4" imgW="253780" imgH="355292" progId="Equation.DSMT4">
                  <p:embed/>
                </p:oleObj>
              </mc:Choice>
              <mc:Fallback>
                <p:oleObj name="Equation" r:id="rId4" imgW="253780" imgH="355292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32512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3365" name="Object 5"/>
          <p:cNvGraphicFramePr>
            <a:graphicFrameLocks noChangeAspect="1"/>
          </p:cNvGraphicFramePr>
          <p:nvPr/>
        </p:nvGraphicFramePr>
        <p:xfrm>
          <a:off x="3733800" y="31496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6" imgW="1143000" imgH="469900" progId="Equation.DSMT4">
                  <p:embed/>
                </p:oleObj>
              </mc:Choice>
              <mc:Fallback>
                <p:oleObj name="Equation" r:id="rId6" imgW="1143000" imgH="469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1496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3366" name="Object 6"/>
          <p:cNvGraphicFramePr>
            <a:graphicFrameLocks noChangeAspect="1"/>
          </p:cNvGraphicFramePr>
          <p:nvPr/>
        </p:nvGraphicFramePr>
        <p:xfrm>
          <a:off x="2425700" y="4089400"/>
          <a:ext cx="24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8" imgW="241195" imgH="469696" progId="Equation.DSMT4">
                  <p:embed/>
                </p:oleObj>
              </mc:Choice>
              <mc:Fallback>
                <p:oleObj name="Equation" r:id="rId8" imgW="241195" imgH="469696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4089400"/>
                        <a:ext cx="241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3367" name="Object 7"/>
          <p:cNvGraphicFramePr>
            <a:graphicFrameLocks noChangeAspect="1"/>
          </p:cNvGraphicFramePr>
          <p:nvPr/>
        </p:nvGraphicFramePr>
        <p:xfrm>
          <a:off x="5753100" y="4089400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10" imgW="812447" imgH="469696" progId="Equation.DSMT4">
                  <p:embed/>
                </p:oleObj>
              </mc:Choice>
              <mc:Fallback>
                <p:oleObj name="Equation" r:id="rId10" imgW="812447" imgH="469696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4089400"/>
                        <a:ext cx="812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3368" name="Object 8"/>
          <p:cNvGraphicFramePr>
            <a:graphicFrameLocks noChangeAspect="1"/>
          </p:cNvGraphicFramePr>
          <p:nvPr/>
        </p:nvGraphicFramePr>
        <p:xfrm>
          <a:off x="2654300" y="4610100"/>
          <a:ext cx="1104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12" imgW="1104900" imgH="368300" progId="Equation.DSMT4">
                  <p:embed/>
                </p:oleObj>
              </mc:Choice>
              <mc:Fallback>
                <p:oleObj name="Equation" r:id="rId12" imgW="1104900" imgH="3683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4610100"/>
                        <a:ext cx="1104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3372" name="Picture 12" descr="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95400"/>
            <a:ext cx="365760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273B00FF-D9F4-47CA-AC18-039283446B18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each      is a row of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,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2)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Thus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These calculations show that each least-squares solution of              satisfies the equation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3)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matrix equation (3) represents a system of equations called the </a:t>
            </a:r>
            <a:r>
              <a:rPr lang="en-US" altLang="en-US" sz="2800" b="1" dirty="0" smtClean="0"/>
              <a:t>normal equations</a:t>
            </a:r>
            <a:r>
              <a:rPr lang="en-US" altLang="en-US" sz="2800" dirty="0" smtClean="0"/>
              <a:t> for  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A solution of (3) is often denoted by   .</a:t>
            </a:r>
          </a:p>
        </p:txBody>
      </p:sp>
      <p:graphicFrame>
        <p:nvGraphicFramePr>
          <p:cNvPr id="784388" name="Object 4"/>
          <p:cNvGraphicFramePr>
            <a:graphicFrameLocks noChangeAspect="1"/>
          </p:cNvGraphicFramePr>
          <p:nvPr/>
        </p:nvGraphicFramePr>
        <p:xfrm>
          <a:off x="2514600" y="1295400"/>
          <a:ext cx="381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Equation" r:id="rId3" imgW="380835" imgH="545863" progId="Equation.DSMT4">
                  <p:embed/>
                </p:oleObj>
              </mc:Choice>
              <mc:Fallback>
                <p:oleObj name="Equation" r:id="rId3" imgW="380835" imgH="54586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95400"/>
                        <a:ext cx="3810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89" name="Object 5"/>
          <p:cNvGraphicFramePr>
            <a:graphicFrameLocks noChangeAspect="1"/>
          </p:cNvGraphicFramePr>
          <p:nvPr/>
        </p:nvGraphicFramePr>
        <p:xfrm>
          <a:off x="3200400" y="1752600"/>
          <a:ext cx="2438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5" imgW="2438400" imgH="482600" progId="Equation.DSMT4">
                  <p:embed/>
                </p:oleObj>
              </mc:Choice>
              <mc:Fallback>
                <p:oleObj name="Equation" r:id="rId5" imgW="24384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752600"/>
                        <a:ext cx="2438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0" name="Object 6"/>
          <p:cNvGraphicFramePr>
            <a:graphicFrameLocks noChangeAspect="1"/>
          </p:cNvGraphicFramePr>
          <p:nvPr/>
        </p:nvGraphicFramePr>
        <p:xfrm>
          <a:off x="2895600" y="2514600"/>
          <a:ext cx="29845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Equation" r:id="rId7" imgW="2984500" imgH="1041400" progId="Equation.DSMT4">
                  <p:embed/>
                </p:oleObj>
              </mc:Choice>
              <mc:Fallback>
                <p:oleObj name="Equation" r:id="rId7" imgW="2984500" imgH="1041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514600"/>
                        <a:ext cx="2984500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1" name="Object 7"/>
          <p:cNvGraphicFramePr>
            <a:graphicFrameLocks noChangeAspect="1"/>
          </p:cNvGraphicFramePr>
          <p:nvPr/>
        </p:nvGraphicFramePr>
        <p:xfrm>
          <a:off x="2476500" y="40640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9" imgW="1143000" imgH="355600" progId="Equation.DSMT4">
                  <p:embed/>
                </p:oleObj>
              </mc:Choice>
              <mc:Fallback>
                <p:oleObj name="Equation" r:id="rId9" imgW="1143000" imgH="35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40640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2" name="Object 8"/>
          <p:cNvGraphicFramePr>
            <a:graphicFrameLocks noChangeAspect="1"/>
          </p:cNvGraphicFramePr>
          <p:nvPr/>
        </p:nvGraphicFramePr>
        <p:xfrm>
          <a:off x="3124200" y="4483100"/>
          <a:ext cx="1993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2" name="Equation" r:id="rId11" imgW="1993035" imgH="406224" progId="Equation.DSMT4">
                  <p:embed/>
                </p:oleObj>
              </mc:Choice>
              <mc:Fallback>
                <p:oleObj name="Equation" r:id="rId11" imgW="1993035" imgH="406224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483100"/>
                        <a:ext cx="1993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3" name="Object 9"/>
          <p:cNvGraphicFramePr>
            <a:graphicFrameLocks noChangeAspect="1"/>
          </p:cNvGraphicFramePr>
          <p:nvPr/>
        </p:nvGraphicFramePr>
        <p:xfrm>
          <a:off x="6985000" y="53848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3" name="Equation" r:id="rId13" imgW="1143000" imgH="355600" progId="Equation.DSMT4">
                  <p:embed/>
                </p:oleObj>
              </mc:Choice>
              <mc:Fallback>
                <p:oleObj name="Equation" r:id="rId13" imgW="1143000" imgH="355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0" y="53848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4394" name="Object 10"/>
          <p:cNvGraphicFramePr>
            <a:graphicFrameLocks noChangeAspect="1"/>
          </p:cNvGraphicFramePr>
          <p:nvPr/>
        </p:nvGraphicFramePr>
        <p:xfrm>
          <a:off x="6096000" y="58420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4" name="Equation" r:id="rId15" imgW="253780" imgH="355292" progId="Equation.DSMT4">
                  <p:embed/>
                </p:oleObj>
              </mc:Choice>
              <mc:Fallback>
                <p:oleObj name="Equation" r:id="rId15" imgW="253780" imgH="355292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58420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96CD84EA-5918-42F6-A19B-C0FC22DF31FE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8392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13:</a:t>
            </a:r>
            <a:r>
              <a:rPr lang="en-US" altLang="en-US" sz="2800" dirty="0" smtClean="0">
                <a:solidFill>
                  <a:srgbClr val="077C97"/>
                </a:solidFill>
              </a:rPr>
              <a:t> </a:t>
            </a:r>
            <a:r>
              <a:rPr lang="en-US" altLang="en-US" sz="2800" dirty="0" smtClean="0"/>
              <a:t>The set of least-squares solutions of         coincides with the nonempty set of solutions of the normal equation            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The set of least-squares solutions is nonempty and each least-squares solution     satisfies the normal equations.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Conversely, suppose    satisfies            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Then    satisfies (2), which shows that              is orthogonal to the rows of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 and hence is orthogonal to the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the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span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the vector              is orthogonal to all of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785412" name="Object 4"/>
          <p:cNvGraphicFramePr>
            <a:graphicFrameLocks noChangeAspect="1"/>
          </p:cNvGraphicFramePr>
          <p:nvPr/>
        </p:nvGraphicFramePr>
        <p:xfrm>
          <a:off x="7785100" y="14097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8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5100" y="14097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3" name="Object 5"/>
          <p:cNvGraphicFramePr>
            <a:graphicFrameLocks noChangeAspect="1"/>
          </p:cNvGraphicFramePr>
          <p:nvPr/>
        </p:nvGraphicFramePr>
        <p:xfrm>
          <a:off x="2971800" y="2120900"/>
          <a:ext cx="1993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9" name="Equation" r:id="rId5" imgW="1993035" imgH="406224" progId="Equation.DSMT4">
                  <p:embed/>
                </p:oleObj>
              </mc:Choice>
              <mc:Fallback>
                <p:oleObj name="Equation" r:id="rId5" imgW="1993035" imgH="40622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20900"/>
                        <a:ext cx="1993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4" name="Object 6"/>
          <p:cNvGraphicFramePr>
            <a:graphicFrameLocks noChangeAspect="1"/>
          </p:cNvGraphicFramePr>
          <p:nvPr/>
        </p:nvGraphicFramePr>
        <p:xfrm>
          <a:off x="4495800" y="30226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Equation" r:id="rId7" imgW="253780" imgH="355292" progId="Equation.DSMT4">
                  <p:embed/>
                </p:oleObj>
              </mc:Choice>
              <mc:Fallback>
                <p:oleObj name="Equation" r:id="rId7" imgW="253780" imgH="355292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0226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5" name="Object 7"/>
          <p:cNvGraphicFramePr>
            <a:graphicFrameLocks noChangeAspect="1"/>
          </p:cNvGraphicFramePr>
          <p:nvPr/>
        </p:nvGraphicFramePr>
        <p:xfrm>
          <a:off x="3568700" y="38735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Equation" r:id="rId9" imgW="253780" imgH="355292" progId="Equation.DSMT4">
                  <p:embed/>
                </p:oleObj>
              </mc:Choice>
              <mc:Fallback>
                <p:oleObj name="Equation" r:id="rId9" imgW="253780" imgH="355292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8700" y="38735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6" name="Object 8"/>
          <p:cNvGraphicFramePr>
            <a:graphicFrameLocks noChangeAspect="1"/>
          </p:cNvGraphicFramePr>
          <p:nvPr/>
        </p:nvGraphicFramePr>
        <p:xfrm>
          <a:off x="5080000" y="3835400"/>
          <a:ext cx="1993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Equation" r:id="rId11" imgW="1993035" imgH="406224" progId="Equation.DSMT4">
                  <p:embed/>
                </p:oleObj>
              </mc:Choice>
              <mc:Fallback>
                <p:oleObj name="Equation" r:id="rId11" imgW="1993035" imgH="406224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0" y="3835400"/>
                        <a:ext cx="1993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7" name="Object 9"/>
          <p:cNvGraphicFramePr>
            <a:graphicFrameLocks noChangeAspect="1"/>
          </p:cNvGraphicFramePr>
          <p:nvPr/>
        </p:nvGraphicFramePr>
        <p:xfrm>
          <a:off x="1371600" y="43434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3" name="Equation" r:id="rId13" imgW="253780" imgH="355292" progId="Equation.DSMT4">
                  <p:embed/>
                </p:oleObj>
              </mc:Choice>
              <mc:Fallback>
                <p:oleObj name="Equation" r:id="rId13" imgW="253780" imgH="355292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3434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8" name="Object 10"/>
          <p:cNvGraphicFramePr>
            <a:graphicFrameLocks noChangeAspect="1"/>
          </p:cNvGraphicFramePr>
          <p:nvPr/>
        </p:nvGraphicFramePr>
        <p:xfrm>
          <a:off x="6045200" y="4343400"/>
          <a:ext cx="1104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4" name="Equation" r:id="rId15" imgW="1104900" imgH="368300" progId="Equation.DSMT4">
                  <p:embed/>
                </p:oleObj>
              </mc:Choice>
              <mc:Fallback>
                <p:oleObj name="Equation" r:id="rId15" imgW="1104900" imgH="3683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5200" y="4343400"/>
                        <a:ext cx="1104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5419" name="Object 11"/>
          <p:cNvGraphicFramePr>
            <a:graphicFrameLocks noChangeAspect="1"/>
          </p:cNvGraphicFramePr>
          <p:nvPr/>
        </p:nvGraphicFramePr>
        <p:xfrm>
          <a:off x="7175500" y="5575300"/>
          <a:ext cx="1104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5" name="Equation" r:id="rId17" imgW="1104900" imgH="368300" progId="Equation.DSMT4">
                  <p:embed/>
                </p:oleObj>
              </mc:Choice>
              <mc:Fallback>
                <p:oleObj name="Equation" r:id="rId17" imgW="1104900" imgH="3683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5500" y="5575300"/>
                        <a:ext cx="11049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AFE33E1E-6FA7-402C-8885-CDC56683629C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58200" cy="4876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Hence the equation 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is a decomposition of 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into the sum of a vector in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a vector orthogonal to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By the uniqueness of the orthogonal decomposition,   must be the orthogonal projection of </a:t>
            </a:r>
            <a:r>
              <a:rPr lang="en-US" altLang="en-US" sz="2800" b="1" smtClean="0"/>
              <a:t>b</a:t>
            </a:r>
            <a:r>
              <a:rPr lang="en-US" altLang="en-US" sz="2800" smtClean="0"/>
              <a:t> onto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That is,              and     is a least-squares solution.</a:t>
            </a:r>
          </a:p>
        </p:txBody>
      </p:sp>
      <p:graphicFrame>
        <p:nvGraphicFramePr>
          <p:cNvPr id="786436" name="Object 4"/>
          <p:cNvGraphicFramePr>
            <a:graphicFrameLocks noChangeAspect="1"/>
          </p:cNvGraphicFramePr>
          <p:nvPr/>
        </p:nvGraphicFramePr>
        <p:xfrm>
          <a:off x="3276600" y="1981200"/>
          <a:ext cx="285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3" imgW="2857500" imgH="444500" progId="Equation.DSMT4">
                  <p:embed/>
                </p:oleObj>
              </mc:Choice>
              <mc:Fallback>
                <p:oleObj name="Equation" r:id="rId3" imgW="2857500" imgH="444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81200"/>
                        <a:ext cx="2857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6437" name="Object 5"/>
          <p:cNvGraphicFramePr>
            <a:graphicFrameLocks noChangeAspect="1"/>
          </p:cNvGraphicFramePr>
          <p:nvPr/>
        </p:nvGraphicFramePr>
        <p:xfrm>
          <a:off x="8331200" y="3975100"/>
          <a:ext cx="533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5" imgW="533169" imgH="355446" progId="Equation.DSMT4">
                  <p:embed/>
                </p:oleObj>
              </mc:Choice>
              <mc:Fallback>
                <p:oleObj name="Equation" r:id="rId5" imgW="533169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1200" y="3975100"/>
                        <a:ext cx="533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6438" name="Object 6"/>
          <p:cNvGraphicFramePr>
            <a:graphicFrameLocks noChangeAspect="1"/>
          </p:cNvGraphicFramePr>
          <p:nvPr/>
        </p:nvGraphicFramePr>
        <p:xfrm>
          <a:off x="1993900" y="5334000"/>
          <a:ext cx="1143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7" imgW="1143000" imgH="469900" progId="Equation.DSMT4">
                  <p:embed/>
                </p:oleObj>
              </mc:Choice>
              <mc:Fallback>
                <p:oleObj name="Equation" r:id="rId7" imgW="1143000" imgH="4699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5334000"/>
                        <a:ext cx="1143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6439" name="Object 7"/>
          <p:cNvGraphicFramePr>
            <a:graphicFrameLocks noChangeAspect="1"/>
          </p:cNvGraphicFramePr>
          <p:nvPr/>
        </p:nvGraphicFramePr>
        <p:xfrm>
          <a:off x="3810000" y="5435600"/>
          <a:ext cx="254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9" imgW="253780" imgH="355292" progId="Equation.DSMT4">
                  <p:embed/>
                </p:oleObj>
              </mc:Choice>
              <mc:Fallback>
                <p:oleObj name="Equation" r:id="rId9" imgW="253780" imgH="355292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5435600"/>
                        <a:ext cx="254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6.5- </a:t>
            </a:r>
            <a:fld id="{5DFAEF40-C171-4A64-BDF8-D618C3EBD97F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SOLUTION OF THE GENREAL LEAST-SQUARES PROBLEM</a:t>
            </a:r>
          </a:p>
        </p:txBody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Find a least-squares solution of the inconsistent system              for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To use normal equations (3), compute: </a:t>
            </a:r>
          </a:p>
        </p:txBody>
      </p:sp>
      <p:graphicFrame>
        <p:nvGraphicFramePr>
          <p:cNvPr id="787460" name="Object 4"/>
          <p:cNvGraphicFramePr>
            <a:graphicFrameLocks noChangeAspect="1"/>
          </p:cNvGraphicFramePr>
          <p:nvPr/>
        </p:nvGraphicFramePr>
        <p:xfrm>
          <a:off x="3695700" y="16383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Equation" r:id="rId3" imgW="1143000" imgH="355600" progId="Equation.DSMT4">
                  <p:embed/>
                </p:oleObj>
              </mc:Choice>
              <mc:Fallback>
                <p:oleObj name="Equation" r:id="rId3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5700" y="16383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461" name="Object 5"/>
          <p:cNvGraphicFramePr>
            <a:graphicFrameLocks noChangeAspect="1"/>
          </p:cNvGraphicFramePr>
          <p:nvPr/>
        </p:nvGraphicFramePr>
        <p:xfrm>
          <a:off x="2667000" y="2133600"/>
          <a:ext cx="3276600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7" name="Equation" r:id="rId5" imgW="3327400" imgH="1778000" progId="Equation.DSMT4">
                  <p:embed/>
                </p:oleObj>
              </mc:Choice>
              <mc:Fallback>
                <p:oleObj name="Equation" r:id="rId5" imgW="33274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133600"/>
                        <a:ext cx="3276600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7462" name="Object 6"/>
          <p:cNvGraphicFramePr>
            <a:graphicFrameLocks noChangeAspect="1"/>
          </p:cNvGraphicFramePr>
          <p:nvPr/>
        </p:nvGraphicFramePr>
        <p:xfrm>
          <a:off x="1828800" y="4724400"/>
          <a:ext cx="5689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8" name="Equation" r:id="rId7" imgW="5689600" imgH="1778000" progId="Equation.DSMT4">
                  <p:embed/>
                </p:oleObj>
              </mc:Choice>
              <mc:Fallback>
                <p:oleObj name="Equation" r:id="rId7" imgW="56896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724400"/>
                        <a:ext cx="5689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15933</TotalTime>
  <Words>720</Words>
  <Application>Microsoft Office PowerPoint</Application>
  <PresentationFormat>On-screen Show (4:3)</PresentationFormat>
  <Paragraphs>152</Paragraphs>
  <Slides>16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Orthogonality and Least Squares</vt:lpstr>
      <vt:lpstr>LEAST-SQUARES PROBLEMS</vt:lpstr>
      <vt:lpstr>LEAST-SQUARES PROBLEMS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SOLUTION OF THE GENREAL LEAST-SQUARES PROBLEM</vt:lpstr>
      <vt:lpstr>ALTERNATIVE CALCULATIONS OF LEAST-SQUARES SOLUTIONS</vt:lpstr>
      <vt:lpstr>ALTERNATIVE CALCULATIONS OF LEAST-SQUARES SOLUTIONS</vt:lpstr>
      <vt:lpstr>ALTERNATIVE CALCULATIONS OF LEAST-SQUARES SOLUTIONS</vt:lpstr>
      <vt:lpstr>ALTERNATIVE CALCULATIONS OF LEAST-SQUARES SOLUTIONS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1755</cp:revision>
  <dcterms:created xsi:type="dcterms:W3CDTF">2005-10-22T18:34:54Z</dcterms:created>
  <dcterms:modified xsi:type="dcterms:W3CDTF">2015-05-20T11:42:41Z</dcterms:modified>
</cp:coreProperties>
</file>