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1"/>
  </p:notesMasterIdLst>
  <p:sldIdLst>
    <p:sldId id="424" r:id="rId2"/>
    <p:sldId id="44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07" autoAdjust="0"/>
    <p:restoredTop sz="95833" autoAdjust="0"/>
  </p:normalViewPr>
  <p:slideViewPr>
    <p:cSldViewPr>
      <p:cViewPr varScale="1">
        <p:scale>
          <a:sx n="59" d="100"/>
          <a:sy n="59" d="100"/>
        </p:scale>
        <p:origin x="66" y="30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4" Type="http://schemas.openxmlformats.org/officeDocument/2006/relationships/image" Target="../media/image6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7" Type="http://schemas.openxmlformats.org/officeDocument/2006/relationships/image" Target="../media/image98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4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EDA8DED-CB7F-4E59-9856-CD670B9E03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60108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5E79F4A1-A312-4277-AAC5-6203493F8D78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3386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DA8DED-CB7F-4E59-9856-CD670B9E0369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412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6.2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274" y="2212471"/>
            <a:ext cx="2946526" cy="37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106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AAB4C0F8-AC12-41FC-9733-DF60C98CB40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8345193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3AC1D0FC-FBF1-4F44-9C41-D4E326ED943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0895004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2229ECA9-C6CC-46D9-97FC-5DED660A1BE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096591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139A3190-8443-48CE-9A01-63DFC19595F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60976858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BD9D84DE-1BE2-4FDC-94D4-564A1DBBE3E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816185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5B78199E-57B4-4A28-8AE6-BE4B7F098A8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0765863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5431B2EF-9752-46C4-BFF7-A85A3153CA7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0571426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97EF0476-866F-4177-A958-9AD2F74DC86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5601816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FC5BF111-B92A-4062-8DA4-845C3893B21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6999599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4E9968BA-8E57-4762-BFEE-B4CD80715B2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0010566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6C326128-98BE-424A-9EA2-E59C698EDB4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9519594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6.2- </a:t>
            </a:r>
            <a:fld id="{04A5AEC1-3509-4F93-90EF-5CFA8015541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oleObject" Target="../embeddings/oleObject25.bin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6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6.wmf"/><Relationship Id="rId11" Type="http://schemas.openxmlformats.org/officeDocument/2006/relationships/image" Target="../media/image69.png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70.wmf"/><Relationship Id="rId4" Type="http://schemas.openxmlformats.org/officeDocument/2006/relationships/oleObject" Target="../embeddings/oleObject3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79.png"/><Relationship Id="rId3" Type="http://schemas.openxmlformats.org/officeDocument/2006/relationships/image" Target="../media/image77.png"/><Relationship Id="rId7" Type="http://schemas.openxmlformats.org/officeDocument/2006/relationships/image" Target="../media/image74.wmf"/><Relationship Id="rId12" Type="http://schemas.openxmlformats.org/officeDocument/2006/relationships/image" Target="../media/image7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7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82.png"/><Relationship Id="rId7" Type="http://schemas.openxmlformats.org/officeDocument/2006/relationships/image" Target="../media/image8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80.wmf"/><Relationship Id="rId10" Type="http://schemas.openxmlformats.org/officeDocument/2006/relationships/image" Target="../media/image85.png"/><Relationship Id="rId4" Type="http://schemas.openxmlformats.org/officeDocument/2006/relationships/oleObject" Target="../embeddings/oleObject36.bin"/><Relationship Id="rId9" Type="http://schemas.openxmlformats.org/officeDocument/2006/relationships/image" Target="../media/image8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91.png"/><Relationship Id="rId7" Type="http://schemas.openxmlformats.org/officeDocument/2006/relationships/image" Target="../media/image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90.wmf"/><Relationship Id="rId5" Type="http://schemas.openxmlformats.org/officeDocument/2006/relationships/image" Target="../media/image87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8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96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8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95.wmf"/><Relationship Id="rId4" Type="http://schemas.openxmlformats.org/officeDocument/2006/relationships/image" Target="../media/image92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9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image" Target="../media/image102.png"/><Relationship Id="rId7" Type="http://schemas.openxmlformats.org/officeDocument/2006/relationships/image" Target="../media/image100.wmf"/><Relationship Id="rId12" Type="http://schemas.openxmlformats.org/officeDocument/2006/relationships/image" Target="../media/image10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101.wmf"/><Relationship Id="rId5" Type="http://schemas.openxmlformats.org/officeDocument/2006/relationships/image" Target="../media/image99.wmf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9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png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4.bin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7.wmf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22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4.png"/><Relationship Id="rId5" Type="http://schemas.openxmlformats.org/officeDocument/2006/relationships/image" Target="../media/image19.w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6.bin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26.wmf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0.png"/><Relationship Id="rId5" Type="http://schemas.openxmlformats.org/officeDocument/2006/relationships/image" Target="../media/image25.wmf"/><Relationship Id="rId10" Type="http://schemas.openxmlformats.org/officeDocument/2006/relationships/image" Target="../media/image29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5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46.png"/><Relationship Id="rId3" Type="http://schemas.openxmlformats.org/officeDocument/2006/relationships/oleObject" Target="../embeddings/oleObject14.bin"/><Relationship Id="rId21" Type="http://schemas.openxmlformats.org/officeDocument/2006/relationships/image" Target="../media/image49.png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41.wmf"/><Relationship Id="rId17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vmlDrawing" Target="../drawings/vmlDrawing6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40.wmf"/><Relationship Id="rId19" Type="http://schemas.openxmlformats.org/officeDocument/2006/relationships/image" Target="../media/image47.png"/><Relationship Id="rId4" Type="http://schemas.openxmlformats.org/officeDocument/2006/relationships/image" Target="../media/image37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42.wmf"/><Relationship Id="rId22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56.png"/><Relationship Id="rId4" Type="http://schemas.openxmlformats.org/officeDocument/2006/relationships/image" Target="../media/image52.wmf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oleObject" Target="../embeddings/oleObject23.bin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5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Orthogonality and Least Squares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SETS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A073B999-B0AC-4FA4-936D-5E03002D3447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orthogonal projection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onto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is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the component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orthogonal 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sum of these two vectors is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50596" name="Object 4"/>
          <p:cNvGraphicFramePr>
            <a:graphicFrameLocks noChangeAspect="1"/>
          </p:cNvGraphicFramePr>
          <p:nvPr/>
        </p:nvGraphicFramePr>
        <p:xfrm>
          <a:off x="2133600" y="1981200"/>
          <a:ext cx="48641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3" imgW="4864100" imgH="1143000" progId="Equation.DSMT4">
                  <p:embed/>
                </p:oleObj>
              </mc:Choice>
              <mc:Fallback>
                <p:oleObj name="Equation" r:id="rId3" imgW="48641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981200"/>
                        <a:ext cx="48641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0597" name="Object 5"/>
          <p:cNvGraphicFramePr>
            <a:graphicFrameLocks noChangeAspect="1"/>
          </p:cNvGraphicFramePr>
          <p:nvPr/>
        </p:nvGraphicFramePr>
        <p:xfrm>
          <a:off x="2590800" y="4191000"/>
          <a:ext cx="3886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Equation" r:id="rId5" imgW="3886200" imgH="1143000" progId="Equation.DSMT4">
                  <p:embed/>
                </p:oleObj>
              </mc:Choice>
              <mc:Fallback>
                <p:oleObj name="Equation" r:id="rId5" imgW="38862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191000"/>
                        <a:ext cx="3886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246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2590800" y="1981200"/>
                <a:ext cx="863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1981200"/>
                <a:ext cx="863600" cy="52322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2514600" y="2590800"/>
                <a:ext cx="9525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590800"/>
                <a:ext cx="952500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77B4DD96-7DA4-4290-8FE9-EAE8FC8A0D9B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That is,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decomposition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is illustrated in the following </a:t>
            </a:r>
            <a:r>
              <a:rPr lang="en-US" altLang="en-US" sz="2800" dirty="0" smtClean="0"/>
              <a:t>figure:</a:t>
            </a:r>
            <a:endParaRPr lang="en-US" altLang="en-US" sz="2800" dirty="0" smtClean="0"/>
          </a:p>
        </p:txBody>
      </p:sp>
      <p:graphicFrame>
        <p:nvGraphicFramePr>
          <p:cNvPr id="751620" name="Object 4"/>
          <p:cNvGraphicFramePr>
            <a:graphicFrameLocks noChangeAspect="1"/>
          </p:cNvGraphicFramePr>
          <p:nvPr/>
        </p:nvGraphicFramePr>
        <p:xfrm>
          <a:off x="3200400" y="1447800"/>
          <a:ext cx="2692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Equation" r:id="rId3" imgW="2692400" imgH="1143000" progId="Equation.DSMT4">
                  <p:embed/>
                </p:oleObj>
              </mc:Choice>
              <mc:Fallback>
                <p:oleObj name="Equation" r:id="rId3" imgW="26924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447800"/>
                        <a:ext cx="26924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1621" name="Line 5"/>
          <p:cNvSpPr>
            <a:spLocks noChangeShapeType="1"/>
          </p:cNvSpPr>
          <p:nvPr/>
        </p:nvSpPr>
        <p:spPr bwMode="auto">
          <a:xfrm flipV="1">
            <a:off x="3505200" y="26670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1622" name="Line 6"/>
          <p:cNvSpPr>
            <a:spLocks noChangeShapeType="1"/>
          </p:cNvSpPr>
          <p:nvPr/>
        </p:nvSpPr>
        <p:spPr bwMode="auto">
          <a:xfrm flipV="1">
            <a:off x="4495800" y="26670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1623" name="Line 7"/>
          <p:cNvSpPr>
            <a:spLocks noChangeShapeType="1"/>
          </p:cNvSpPr>
          <p:nvPr/>
        </p:nvSpPr>
        <p:spPr bwMode="auto">
          <a:xfrm flipV="1">
            <a:off x="5486400" y="2667000"/>
            <a:ext cx="0" cy="3810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751626" name="Object 10"/>
          <p:cNvGraphicFramePr>
            <a:graphicFrameLocks noChangeAspect="1"/>
          </p:cNvGraphicFramePr>
          <p:nvPr/>
        </p:nvGraphicFramePr>
        <p:xfrm>
          <a:off x="4394200" y="3098800"/>
          <a:ext cx="190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5" imgW="253780" imgH="444114" progId="Equation.DSMT4">
                  <p:embed/>
                </p:oleObj>
              </mc:Choice>
              <mc:Fallback>
                <p:oleObj name="Equation" r:id="rId5" imgW="253780" imgH="444114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3098800"/>
                        <a:ext cx="190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7" name="Object 11"/>
          <p:cNvGraphicFramePr>
            <a:graphicFrameLocks noChangeAspect="1"/>
          </p:cNvGraphicFramePr>
          <p:nvPr/>
        </p:nvGraphicFramePr>
        <p:xfrm>
          <a:off x="3403600" y="3124200"/>
          <a:ext cx="176213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8" name="Equation" r:id="rId7" imgW="253890" imgH="330057" progId="Equation.DSMT4">
                  <p:embed/>
                </p:oleObj>
              </mc:Choice>
              <mc:Fallback>
                <p:oleObj name="Equation" r:id="rId7" imgW="253890" imgH="330057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3124200"/>
                        <a:ext cx="176213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8" name="Object 12"/>
          <p:cNvGraphicFramePr>
            <a:graphicFrameLocks noChangeAspect="1"/>
          </p:cNvGraphicFramePr>
          <p:nvPr/>
        </p:nvGraphicFramePr>
        <p:xfrm>
          <a:off x="5092700" y="3048000"/>
          <a:ext cx="838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9" imgW="1117115" imgH="444307" progId="Equation.DSMT4">
                  <p:embed/>
                </p:oleObj>
              </mc:Choice>
              <mc:Fallback>
                <p:oleObj name="Equation" r:id="rId9" imgW="1117115" imgH="444307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3048000"/>
                        <a:ext cx="8382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51629" name="Picture 13" descr="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267200"/>
            <a:ext cx="373380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1B04164D-CD55-4372-A556-BE26A98E01A3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26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143000"/>
                <a:ext cx="87630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i="1" dirty="0" smtClean="0"/>
                  <a:t>Note:</a:t>
                </a:r>
                <a:r>
                  <a:rPr lang="en-US" altLang="en-US" sz="2800" dirty="0" smtClean="0"/>
                  <a:t> If the calculations above are correct, then                 will be an orthogonal set.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As a check, </a:t>
                </a:r>
                <a:r>
                  <a:rPr lang="en-US" altLang="en-US" sz="2800" dirty="0" smtClean="0"/>
                  <a:t>compute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alt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̂"/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eqArr>
                        </m:e>
                      </m:d>
                      <m:r>
                        <a:rPr lang="en-US" altLang="en-US" sz="2800" dirty="0"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=−8+8=0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Since the line segment in the figure on the previous slide between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altLang="en-US" sz="2800" dirty="0" smtClean="0"/>
                  <a:t>  is </a:t>
                </a:r>
                <a:r>
                  <a:rPr lang="en-US" altLang="en-US" sz="2800" dirty="0" smtClean="0"/>
                  <a:t>perpendicular to </a:t>
                </a:r>
                <a:r>
                  <a:rPr lang="en-US" altLang="en-US" sz="2800" i="1" dirty="0" smtClean="0"/>
                  <a:t>L</a:t>
                </a:r>
                <a:r>
                  <a:rPr lang="en-US" altLang="en-US" sz="2800" dirty="0" smtClean="0"/>
                  <a:t>, by construction  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 point identified with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is </a:t>
                </a:r>
                <a:r>
                  <a:rPr lang="en-US" altLang="en-US" sz="2800" dirty="0" smtClean="0"/>
                  <a:t>the closest point of </a:t>
                </a:r>
                <a:r>
                  <a:rPr lang="en-US" altLang="en-US" sz="2800" i="1" dirty="0" smtClean="0"/>
                  <a:t>L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>
          <p:sp>
            <p:nvSpPr>
              <p:cNvPr id="7526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143000"/>
                <a:ext cx="8763000" cy="5334000"/>
              </a:xfrm>
              <a:blipFill rotWithShape="0">
                <a:blip r:embed="rId3"/>
                <a:stretch>
                  <a:fillRect l="-1253" t="-1257" r="-16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52644" name="Object 4"/>
          <p:cNvGraphicFramePr>
            <a:graphicFrameLocks noChangeAspect="1"/>
          </p:cNvGraphicFramePr>
          <p:nvPr/>
        </p:nvGraphicFramePr>
        <p:xfrm>
          <a:off x="7467600" y="1193800"/>
          <a:ext cx="1485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4" imgW="1485255" imgH="444307" progId="Equation.DSMT4">
                  <p:embed/>
                </p:oleObj>
              </mc:Choice>
              <mc:Fallback>
                <p:oleObj name="Equation" r:id="rId4" imgW="1485255" imgH="44430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7600" y="1193800"/>
                        <a:ext cx="1485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90CDE4B2-B83C-4838-9A4C-60439265ED89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366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143000"/>
                <a:ext cx="84582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A set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p</a:t>
                </a:r>
                <a:r>
                  <a:rPr lang="en-US" altLang="en-US" sz="2800" dirty="0" smtClean="0"/>
                  <a:t>} is an </a:t>
                </a:r>
                <a:r>
                  <a:rPr lang="en-US" altLang="en-US" sz="2800" b="1" dirty="0" smtClean="0"/>
                  <a:t>orthonormal set</a:t>
                </a:r>
                <a:r>
                  <a:rPr lang="en-US" altLang="en-US" sz="2800" dirty="0" smtClean="0"/>
                  <a:t> if it is an orthogonal set of unit vectors.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the subspace spanned by such a set, then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p</a:t>
                </a:r>
                <a:r>
                  <a:rPr lang="en-US" altLang="en-US" sz="2800" dirty="0" smtClean="0"/>
                  <a:t>} is an </a:t>
                </a:r>
                <a:r>
                  <a:rPr lang="en-US" altLang="en-US" sz="2800" b="1" dirty="0" smtClean="0"/>
                  <a:t>orthonormal basis</a:t>
                </a:r>
                <a:r>
                  <a:rPr lang="en-US" altLang="en-US" sz="2800" dirty="0" smtClean="0"/>
                  <a:t> for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, since the set is automatically linearly independent, by Theorem 4.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simplest example of an orthonormal set is the standard basis {</a:t>
                </a:r>
                <a:r>
                  <a:rPr lang="en-US" altLang="en-US" sz="2800" b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err="1" smtClean="0"/>
                  <a:t>e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}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Any nonempty subset of {</a:t>
                </a:r>
                <a:r>
                  <a:rPr lang="en-US" altLang="en-US" sz="2800" b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err="1" smtClean="0"/>
                  <a:t>e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} is orthonormal, too.</a:t>
                </a:r>
              </a:p>
            </p:txBody>
          </p:sp>
        </mc:Choice>
        <mc:Fallback>
          <p:sp>
            <p:nvSpPr>
              <p:cNvPr id="7536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143000"/>
                <a:ext cx="8458200" cy="5410200"/>
              </a:xfrm>
              <a:blipFill rotWithShape="0">
                <a:blip r:embed="rId2"/>
                <a:stretch>
                  <a:fillRect l="-1298" t="-1240" r="-2451" b="-1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B0DB9A53-B303-4662-9667-E34612647753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469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Example 2:</a:t>
                </a:r>
                <a:r>
                  <a:rPr lang="en-US" altLang="en-US" sz="2800" dirty="0" smtClean="0"/>
                  <a:t> Show that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} is 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where</a:t>
                </a:r>
              </a:p>
              <a:p>
                <a:pPr marL="0" indent="0" eaLnBrk="1" hangingPunct="1">
                  <a:buNone/>
                </a:pPr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,                           ,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Compute</a:t>
                </a:r>
              </a:p>
            </p:txBody>
          </p:sp>
        </mc:Choice>
        <mc:Fallback>
          <p:sp>
            <p:nvSpPr>
              <p:cNvPr id="75469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  <a:blipFill rotWithShape="0">
                <a:blip r:embed="rId3"/>
                <a:stretch>
                  <a:fillRect l="-1259" t="-1257" r="-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54693" name="Object 5"/>
          <p:cNvGraphicFramePr>
            <a:graphicFrameLocks noChangeAspect="1"/>
          </p:cNvGraphicFramePr>
          <p:nvPr/>
        </p:nvGraphicFramePr>
        <p:xfrm>
          <a:off x="914400" y="2362200"/>
          <a:ext cx="2133600" cy="206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4" imgW="2209800" imgH="2133600" progId="Equation.DSMT4">
                  <p:embed/>
                </p:oleObj>
              </mc:Choice>
              <mc:Fallback>
                <p:oleObj name="Equation" r:id="rId4" imgW="2209800" imgH="2133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362200"/>
                        <a:ext cx="2133600" cy="206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694" name="Object 6"/>
          <p:cNvGraphicFramePr>
            <a:graphicFrameLocks noChangeAspect="1"/>
          </p:cNvGraphicFramePr>
          <p:nvPr/>
        </p:nvGraphicFramePr>
        <p:xfrm>
          <a:off x="3238500" y="2349500"/>
          <a:ext cx="2286000" cy="208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6" imgW="2336800" imgH="2133600" progId="Equation.DSMT4">
                  <p:embed/>
                </p:oleObj>
              </mc:Choice>
              <mc:Fallback>
                <p:oleObj name="Equation" r:id="rId6" imgW="2336800" imgH="2133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2349500"/>
                        <a:ext cx="2286000" cy="208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695" name="Object 7"/>
          <p:cNvGraphicFramePr>
            <a:graphicFrameLocks noChangeAspect="1"/>
          </p:cNvGraphicFramePr>
          <p:nvPr/>
        </p:nvGraphicFramePr>
        <p:xfrm>
          <a:off x="5753100" y="2374900"/>
          <a:ext cx="2438400" cy="203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8" imgW="2552700" imgH="2133600" progId="Equation.DSMT4">
                  <p:embed/>
                </p:oleObj>
              </mc:Choice>
              <mc:Fallback>
                <p:oleObj name="Equation" r:id="rId8" imgW="2552700" imgH="2133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2374900"/>
                        <a:ext cx="2438400" cy="203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4696" name="Object 8"/>
          <p:cNvGraphicFramePr>
            <a:graphicFrameLocks noChangeAspect="1"/>
          </p:cNvGraphicFramePr>
          <p:nvPr/>
        </p:nvGraphicFramePr>
        <p:xfrm>
          <a:off x="1295400" y="5105400"/>
          <a:ext cx="678180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10" imgW="6946900" imgH="1270000" progId="Equation.DSMT4">
                  <p:embed/>
                </p:oleObj>
              </mc:Choice>
              <mc:Fallback>
                <p:oleObj name="Equation" r:id="rId10" imgW="6946900" imgH="1270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105400"/>
                        <a:ext cx="6781800" cy="1239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1143000" y="5132362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5132362"/>
                <a:ext cx="1066800" cy="52322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1169158" y="5825430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158" y="5825430"/>
                <a:ext cx="1066800" cy="52322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FB0DAB5C-9A5E-4429-8A03-39A8940A91D4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571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Thus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} is an orthogonal set.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Also,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which shows that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 are unit vectors.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 Thus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3</a:t>
                </a:r>
                <a:r>
                  <a:rPr lang="en-US" altLang="en-US" sz="2800" dirty="0" smtClean="0"/>
                  <a:t>} is an orthonormal set.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Since the set is linearly independent, its three vectors form a basis </a:t>
                </a:r>
                <a:r>
                  <a:rPr lang="en-US" altLang="en-US" sz="2800" dirty="0" smtClean="0"/>
                  <a:t>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  <a:r>
                  <a:rPr lang="en-US" altLang="en-US" sz="2800" dirty="0" smtClean="0"/>
                  <a:t>See the figure on the next slide.  </a:t>
                </a:r>
              </a:p>
            </p:txBody>
          </p:sp>
        </mc:Choice>
        <mc:Fallback>
          <p:sp>
            <p:nvSpPr>
              <p:cNvPr id="7557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55716" name="Object 4"/>
          <p:cNvGraphicFramePr>
            <a:graphicFrameLocks noChangeAspect="1"/>
          </p:cNvGraphicFramePr>
          <p:nvPr/>
        </p:nvGraphicFramePr>
        <p:xfrm>
          <a:off x="990600" y="1295400"/>
          <a:ext cx="6642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Equation" r:id="rId4" imgW="6642100" imgH="571500" progId="Equation.DSMT4">
                  <p:embed/>
                </p:oleObj>
              </mc:Choice>
              <mc:Fallback>
                <p:oleObj name="Equation" r:id="rId4" imgW="6642100" imgH="5715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295400"/>
                        <a:ext cx="6642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5717" name="Object 5"/>
          <p:cNvGraphicFramePr>
            <a:graphicFrameLocks noChangeAspect="1"/>
          </p:cNvGraphicFramePr>
          <p:nvPr/>
        </p:nvGraphicFramePr>
        <p:xfrm>
          <a:off x="2057400" y="2590800"/>
          <a:ext cx="5410200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3" name="Equation" r:id="rId6" imgW="5461000" imgH="1727200" progId="Equation.DSMT4">
                  <p:embed/>
                </p:oleObj>
              </mc:Choice>
              <mc:Fallback>
                <p:oleObj name="Equation" r:id="rId6" imgW="5461000" imgH="1727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590800"/>
                        <a:ext cx="5410200" cy="171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1905000" y="2547005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547005"/>
                <a:ext cx="1066800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905000" y="3146425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3146425"/>
                <a:ext cx="1066800" cy="52322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1905000" y="3778905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3778905"/>
                <a:ext cx="1066800" cy="52322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7B646B25-46D0-4867-B9FB-A3DCA5944B00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p:sp>
        <p:nvSpPr>
          <p:cNvPr id="75674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038600"/>
            <a:ext cx="8229600" cy="2362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When the vectors in an orthogonal set of nonzero vectors are </a:t>
            </a:r>
            <a:r>
              <a:rPr lang="en-US" altLang="en-US" sz="2800" i="1" smtClean="0"/>
              <a:t>normalized</a:t>
            </a:r>
            <a:r>
              <a:rPr lang="en-US" altLang="en-US" sz="2800" smtClean="0"/>
              <a:t> to have unit length, the new vectors will still be orthogonal, and hence the new set will be an orthonormal set.</a:t>
            </a:r>
          </a:p>
        </p:txBody>
      </p:sp>
      <p:pic>
        <p:nvPicPr>
          <p:cNvPr id="756742" name="Picture 6" descr="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1447800"/>
            <a:ext cx="2895600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DDFE7FC0-7DE1-461E-9701-D787D15FCC9B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878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86800" cy="51816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6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An           matrix </a:t>
                </a:r>
                <a:r>
                  <a:rPr lang="en-US" altLang="en-US" sz="2800" i="1" dirty="0" smtClean="0"/>
                  <a:t>U</a:t>
                </a:r>
                <a:r>
                  <a:rPr lang="en-US" altLang="en-US" sz="2800" dirty="0" smtClean="0"/>
                  <a:t> has orthonormal columns if and only if                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To simplify notation, we suppose that </a:t>
                </a:r>
                <a:r>
                  <a:rPr lang="en-US" altLang="en-US" sz="2800" i="1" dirty="0" smtClean="0"/>
                  <a:t>U</a:t>
                </a:r>
                <a:r>
                  <a:rPr lang="en-US" altLang="en-US" sz="2800" dirty="0" smtClean="0"/>
                  <a:t> has only three columns, each a vector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Let                                   and compute 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     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     </a:t>
                </a:r>
                <a:r>
                  <a:rPr lang="en-US" altLang="en-US" sz="2800" dirty="0" smtClean="0"/>
                  <a:t>     (4)</a:t>
                </a:r>
                <a:endParaRPr lang="en-US" altLang="en-US" sz="2800" dirty="0" smtClean="0"/>
              </a:p>
            </p:txBody>
          </p:sp>
        </mc:Choice>
        <mc:Fallback>
          <p:sp>
            <p:nvSpPr>
              <p:cNvPr id="7587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86800" cy="5181600"/>
              </a:xfrm>
              <a:blipFill rotWithShape="0">
                <a:blip r:embed="rId3"/>
                <a:stretch>
                  <a:fillRect l="-1263" t="-2000" r="-7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58788" name="Object 4"/>
          <p:cNvGraphicFramePr>
            <a:graphicFrameLocks noChangeAspect="1"/>
          </p:cNvGraphicFramePr>
          <p:nvPr/>
        </p:nvGraphicFramePr>
        <p:xfrm>
          <a:off x="2997200" y="1511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4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1511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789" name="Object 5"/>
          <p:cNvGraphicFramePr>
            <a:graphicFrameLocks noChangeAspect="1"/>
          </p:cNvGraphicFramePr>
          <p:nvPr/>
        </p:nvGraphicFramePr>
        <p:xfrm>
          <a:off x="3886200" y="1739900"/>
          <a:ext cx="1397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5" name="Equation" r:id="rId6" imgW="1396394" imgH="406224" progId="Equation.DSMT4">
                  <p:embed/>
                </p:oleObj>
              </mc:Choice>
              <mc:Fallback>
                <p:oleObj name="Equation" r:id="rId6" imgW="1396394" imgH="40622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739900"/>
                        <a:ext cx="1397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791" name="Object 7"/>
          <p:cNvGraphicFramePr>
            <a:graphicFrameLocks noChangeAspect="1"/>
          </p:cNvGraphicFramePr>
          <p:nvPr/>
        </p:nvGraphicFramePr>
        <p:xfrm>
          <a:off x="1270000" y="3517900"/>
          <a:ext cx="2844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6" name="Equation" r:id="rId8" imgW="2844800" imgH="558800" progId="Equation.DSMT4">
                  <p:embed/>
                </p:oleObj>
              </mc:Choice>
              <mc:Fallback>
                <p:oleObj name="Equation" r:id="rId8" imgW="28448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0" y="3517900"/>
                        <a:ext cx="2844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792" name="Object 8"/>
          <p:cNvGraphicFramePr>
            <a:graphicFrameLocks noChangeAspect="1"/>
          </p:cNvGraphicFramePr>
          <p:nvPr/>
        </p:nvGraphicFramePr>
        <p:xfrm>
          <a:off x="457200" y="4191000"/>
          <a:ext cx="78486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7" name="Equation" r:id="rId10" imgW="7848600" imgH="1828800" progId="Equation.DSMT4">
                  <p:embed/>
                </p:oleObj>
              </mc:Choice>
              <mc:Fallback>
                <p:oleObj name="Equation" r:id="rId10" imgW="7848600" imgH="1828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191000"/>
                        <a:ext cx="784860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A743D1BC-0C1B-4BDF-86F2-E3BEB382782D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p:sp>
        <p:nvSpPr>
          <p:cNvPr id="75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entries in the matrix at the right are inner products, using transpose notation.</a:t>
            </a:r>
          </a:p>
          <a:p>
            <a:pPr eaLnBrk="1" hangingPunct="1"/>
            <a:r>
              <a:rPr lang="en-US" altLang="en-US" sz="2800" dirty="0" smtClean="0"/>
              <a:t>The columns of </a:t>
            </a:r>
            <a:r>
              <a:rPr lang="en-US" altLang="en-US" sz="2800" i="1" dirty="0" smtClean="0"/>
              <a:t>U</a:t>
            </a:r>
            <a:r>
              <a:rPr lang="en-US" altLang="en-US" sz="2800" dirty="0" smtClean="0"/>
              <a:t> are orthogonal if and only if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,         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</a:t>
            </a:r>
            <a:r>
              <a:rPr lang="en-US" altLang="en-US" sz="2800" dirty="0" smtClean="0"/>
              <a:t>     (</a:t>
            </a:r>
            <a:r>
              <a:rPr lang="en-US" altLang="en-US" sz="2800" dirty="0"/>
              <a:t>5</a:t>
            </a:r>
            <a:r>
              <a:rPr lang="en-US" altLang="en-US" sz="2800" dirty="0" smtClean="0"/>
              <a:t>)</a:t>
            </a: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columns of </a:t>
            </a:r>
            <a:r>
              <a:rPr lang="en-US" altLang="en-US" sz="2800" i="1" dirty="0" smtClean="0"/>
              <a:t>U</a:t>
            </a:r>
            <a:r>
              <a:rPr lang="en-US" altLang="en-US" sz="2800" dirty="0" smtClean="0"/>
              <a:t> all have unit length if and only if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,                ,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</a:t>
            </a:r>
            <a:r>
              <a:rPr lang="en-US" altLang="en-US" sz="2800" dirty="0" smtClean="0"/>
              <a:t>(6)</a:t>
            </a: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theorem follows immediately from </a:t>
            </a:r>
            <a:r>
              <a:rPr lang="en-US" altLang="en-US" sz="2800" dirty="0" smtClean="0"/>
              <a:t>(4)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–(</a:t>
            </a:r>
            <a:r>
              <a:rPr lang="en-US" altLang="en-US" sz="2800" dirty="0">
                <a:cs typeface="Times New Roman" panose="02020603050405020304" pitchFamily="18" charset="0"/>
              </a:rPr>
              <a:t>6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).</a:t>
            </a:r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59812" name="Object 4"/>
          <p:cNvGraphicFramePr>
            <a:graphicFrameLocks noChangeAspect="1"/>
          </p:cNvGraphicFramePr>
          <p:nvPr/>
        </p:nvGraphicFramePr>
        <p:xfrm>
          <a:off x="838200" y="2997200"/>
          <a:ext cx="2489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0" name="Equation" r:id="rId3" imgW="2489200" imgH="508000" progId="Equation.DSMT4">
                  <p:embed/>
                </p:oleObj>
              </mc:Choice>
              <mc:Fallback>
                <p:oleObj name="Equation" r:id="rId3" imgW="2489200" imgH="50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997200"/>
                        <a:ext cx="2489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5"/>
          <p:cNvGraphicFramePr>
            <a:graphicFrameLocks noChangeAspect="1"/>
          </p:cNvGraphicFramePr>
          <p:nvPr/>
        </p:nvGraphicFramePr>
        <p:xfrm>
          <a:off x="2959100" y="1917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1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1917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9814" name="Object 6"/>
          <p:cNvGraphicFramePr>
            <a:graphicFrameLocks noChangeAspect="1"/>
          </p:cNvGraphicFramePr>
          <p:nvPr/>
        </p:nvGraphicFramePr>
        <p:xfrm>
          <a:off x="3403600" y="2997200"/>
          <a:ext cx="2476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2" name="Equation" r:id="rId7" imgW="2476500" imgH="508000" progId="Equation.DSMT4">
                  <p:embed/>
                </p:oleObj>
              </mc:Choice>
              <mc:Fallback>
                <p:oleObj name="Equation" r:id="rId7" imgW="2476500" imgH="50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3600" y="2997200"/>
                        <a:ext cx="2476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9815" name="Object 7"/>
          <p:cNvGraphicFramePr>
            <a:graphicFrameLocks noChangeAspect="1"/>
          </p:cNvGraphicFramePr>
          <p:nvPr/>
        </p:nvGraphicFramePr>
        <p:xfrm>
          <a:off x="5981700" y="2997200"/>
          <a:ext cx="2514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3" name="Equation" r:id="rId9" imgW="2514600" imgH="508000" progId="Equation.DSMT4">
                  <p:embed/>
                </p:oleObj>
              </mc:Choice>
              <mc:Fallback>
                <p:oleObj name="Equation" r:id="rId9" imgW="2514600" imgH="50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2997200"/>
                        <a:ext cx="2514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9816" name="Object 8"/>
          <p:cNvGraphicFramePr>
            <a:graphicFrameLocks noChangeAspect="1"/>
          </p:cNvGraphicFramePr>
          <p:nvPr/>
        </p:nvGraphicFramePr>
        <p:xfrm>
          <a:off x="990600" y="4533900"/>
          <a:ext cx="1270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4" name="Equation" r:id="rId11" imgW="1270000" imgH="508000" progId="Equation.DSMT4">
                  <p:embed/>
                </p:oleObj>
              </mc:Choice>
              <mc:Fallback>
                <p:oleObj name="Equation" r:id="rId11" imgW="1270000" imgH="50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533900"/>
                        <a:ext cx="12700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9817" name="Object 9"/>
          <p:cNvGraphicFramePr>
            <a:graphicFrameLocks noChangeAspect="1"/>
          </p:cNvGraphicFramePr>
          <p:nvPr/>
        </p:nvGraphicFramePr>
        <p:xfrm>
          <a:off x="2438400" y="4533900"/>
          <a:ext cx="1308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5" name="Equation" r:id="rId13" imgW="1308100" imgH="508000" progId="Equation.DSMT4">
                  <p:embed/>
                </p:oleObj>
              </mc:Choice>
              <mc:Fallback>
                <p:oleObj name="Equation" r:id="rId13" imgW="1308100" imgH="50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533900"/>
                        <a:ext cx="13081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9818" name="Object 10"/>
          <p:cNvGraphicFramePr>
            <a:graphicFrameLocks noChangeAspect="1"/>
          </p:cNvGraphicFramePr>
          <p:nvPr/>
        </p:nvGraphicFramePr>
        <p:xfrm>
          <a:off x="3962400" y="4533900"/>
          <a:ext cx="1295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6" name="Equation" r:id="rId15" imgW="1295400" imgH="508000" progId="Equation.DSMT4">
                  <p:embed/>
                </p:oleObj>
              </mc:Choice>
              <mc:Fallback>
                <p:oleObj name="Equation" r:id="rId15" imgW="1295400" imgH="5080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533900"/>
                        <a:ext cx="1295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DFCAA7F4-E40C-46F2-9264-79CAD25975FC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ORTHONORMAL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083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b="1" dirty="0" smtClean="0"/>
                  <a:t>Theorem 7: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U</a:t>
                </a:r>
                <a:r>
                  <a:rPr lang="en-US" altLang="en-US" sz="2800" dirty="0" smtClean="0"/>
                  <a:t> be an           matrix with orthonormal columns, and let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be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marL="609600" indent="-609600"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Then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      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                          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𝑈𝑥</m:t>
                        </m:r>
                      </m:e>
                    </m:d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𝑈𝑦</m:t>
                        </m:r>
                      </m:e>
                    </m:d>
                  </m:oMath>
                </a14:m>
                <a:r>
                  <a:rPr lang="en-US" altLang="en-US" sz="2800" dirty="0" smtClean="0"/>
                  <a:t> if and only </a:t>
                </a:r>
                <a:r>
                  <a:rPr lang="en-US" altLang="en-US" sz="2800" dirty="0" smtClean="0"/>
                  <a:t>if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800" dirty="0" smtClean="0"/>
                  <a:t>=0</a:t>
                </a:r>
                <a:endParaRPr lang="en-US" altLang="en-US" sz="2800" dirty="0" smtClean="0"/>
              </a:p>
              <a:p>
                <a:pPr marL="609600" indent="-609600" eaLnBrk="1" hangingPunct="1"/>
                <a:endParaRPr lang="en-US" altLang="en-US" sz="2800" dirty="0" smtClean="0"/>
              </a:p>
              <a:p>
                <a:pPr marL="609600" indent="-609600" eaLnBrk="1" hangingPunct="1"/>
                <a:r>
                  <a:rPr lang="en-US" altLang="en-US" sz="2800" dirty="0" smtClean="0"/>
                  <a:t>Properties (a) and (c) say that the linear       mapping                 preserves lengths and orthogonality.      </a:t>
                </a:r>
              </a:p>
            </p:txBody>
          </p:sp>
        </mc:Choice>
        <mc:Fallback>
          <p:sp>
            <p:nvSpPr>
              <p:cNvPr id="7608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  <a:blipFill rotWithShape="0">
                <a:blip r:embed="rId3"/>
                <a:stretch>
                  <a:fillRect l="-1259" t="-1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0836" name="Object 4"/>
          <p:cNvGraphicFramePr>
            <a:graphicFrameLocks noChangeAspect="1"/>
          </p:cNvGraphicFramePr>
          <p:nvPr/>
        </p:nvGraphicFramePr>
        <p:xfrm>
          <a:off x="4737100" y="1384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6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1384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0838" name="Object 6"/>
          <p:cNvGraphicFramePr>
            <a:graphicFrameLocks noChangeAspect="1"/>
          </p:cNvGraphicFramePr>
          <p:nvPr/>
        </p:nvGraphicFramePr>
        <p:xfrm>
          <a:off x="1905000" y="2679700"/>
          <a:ext cx="1612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7" name="Equation" r:id="rId6" imgW="1612900" imgH="558800" progId="Equation.DSMT4">
                  <p:embed/>
                </p:oleObj>
              </mc:Choice>
              <mc:Fallback>
                <p:oleObj name="Equation" r:id="rId6" imgW="16129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679700"/>
                        <a:ext cx="16129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4" name="Object 11"/>
          <p:cNvGraphicFramePr>
            <a:graphicFrameLocks noChangeAspect="1"/>
          </p:cNvGraphicFramePr>
          <p:nvPr/>
        </p:nvGraphicFramePr>
        <p:xfrm>
          <a:off x="2959100" y="19177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8" name="Equation" r:id="rId8" imgW="475104" imgH="810471" progId="Equation.DSMT4">
                  <p:embed/>
                </p:oleObj>
              </mc:Choice>
              <mc:Fallback>
                <p:oleObj name="Equation" r:id="rId8" imgW="475104" imgH="81047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19177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0844" name="Object 12"/>
          <p:cNvGraphicFramePr>
            <a:graphicFrameLocks noChangeAspect="1"/>
          </p:cNvGraphicFramePr>
          <p:nvPr/>
        </p:nvGraphicFramePr>
        <p:xfrm>
          <a:off x="2489200" y="5232400"/>
          <a:ext cx="1320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19" name="Equation" r:id="rId10" imgW="1320227" imgH="342751" progId="Equation.DSMT4">
                  <p:embed/>
                </p:oleObj>
              </mc:Choice>
              <mc:Fallback>
                <p:oleObj name="Equation" r:id="rId10" imgW="1320227" imgH="342751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5232400"/>
                        <a:ext cx="1320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1816100" y="3200400"/>
                <a:ext cx="30607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𝑈𝑥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𝑈𝑦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6100" y="3200400"/>
                <a:ext cx="3060700" cy="52322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F5A75311-308D-4754-BF76-268BBC02EA58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62883" name="Rectangle 3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A set of vectors {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,…,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}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said to be an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orthogonal set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if each pair of distinct vectors from the set is orthogonal, that is,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whenever 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.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4: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If                      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an orthogonal set of nonzero vectors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linearly independent and hence is a basis for the subspace spanned by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628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0">
                <a:blip r:embed="rId4"/>
                <a:stretch>
                  <a:fillRect l="-1259" t="-1467"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62888" name="Object 8"/>
          <p:cNvGraphicFramePr>
            <a:graphicFrameLocks noChangeAspect="1"/>
          </p:cNvGraphicFramePr>
          <p:nvPr/>
        </p:nvGraphicFramePr>
        <p:xfrm>
          <a:off x="850900" y="3073400"/>
          <a:ext cx="762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5" imgW="761669" imgH="393529" progId="Equation.DSMT4">
                  <p:embed/>
                </p:oleObj>
              </mc:Choice>
              <mc:Fallback>
                <p:oleObj name="Equation" r:id="rId5" imgW="761669" imgH="39352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3073400"/>
                        <a:ext cx="7620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288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812063"/>
              </p:ext>
            </p:extLst>
          </p:nvPr>
        </p:nvGraphicFramePr>
        <p:xfrm>
          <a:off x="3124200" y="4114800"/>
          <a:ext cx="2057400" cy="45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Equation" r:id="rId7" imgW="2362200" imgH="520700" progId="Equation.DSMT4">
                  <p:embed/>
                </p:oleObj>
              </mc:Choice>
              <mc:Fallback>
                <p:oleObj name="Equation" r:id="rId7" imgW="2362200" imgH="520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114800"/>
                        <a:ext cx="2057400" cy="45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928E6CE8-B50A-4845-92D7-69B35D5B1A32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SETS</a:t>
            </a:r>
          </a:p>
        </p:txBody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If                                    for some scalars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i="1" dirty="0" err="1" smtClean="0"/>
              <a:t>c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, then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because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is orthogonal to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,…,</a:t>
            </a:r>
            <a:r>
              <a:rPr lang="en-US" altLang="en-US" sz="2800" b="1" dirty="0" smtClean="0"/>
              <a:t>u</a:t>
            </a:r>
            <a:r>
              <a:rPr lang="en-US" altLang="en-US" sz="2800" i="1" baseline="-25000" dirty="0" smtClean="0"/>
              <a:t>p</a:t>
            </a:r>
            <a:r>
              <a:rPr lang="en-US" altLang="en-US" sz="2800" dirty="0" smtClean="0"/>
              <a:t>. </a:t>
            </a:r>
          </a:p>
          <a:p>
            <a:pPr eaLnBrk="1" hangingPunct="1"/>
            <a:r>
              <a:rPr lang="en-US" altLang="en-US" sz="2800" dirty="0" smtClean="0"/>
              <a:t>Since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is nonzero,           </a:t>
            </a:r>
            <a:r>
              <a:rPr lang="en-US" altLang="en-US" sz="2800" dirty="0" smtClean="0"/>
              <a:t>   </a:t>
            </a:r>
            <a:r>
              <a:rPr lang="en-US" altLang="en-US" sz="2800" dirty="0" err="1" smtClean="0"/>
              <a:t>iis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not zero and so           </a:t>
            </a:r>
          </a:p>
          <a:p>
            <a:pPr eaLnBrk="1" hangingPunct="1"/>
            <a:r>
              <a:rPr lang="en-US" altLang="en-US" sz="2800" dirty="0" smtClean="0"/>
              <a:t>Similarly,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,…,</a:t>
            </a:r>
            <a:r>
              <a:rPr lang="en-US" altLang="en-US" sz="2800" i="1" dirty="0" err="1" smtClean="0"/>
              <a:t>c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 must be zero.</a:t>
            </a:r>
          </a:p>
        </p:txBody>
      </p:sp>
      <p:graphicFrame>
        <p:nvGraphicFramePr>
          <p:cNvPr id="743428" name="Object 4"/>
          <p:cNvGraphicFramePr>
            <a:graphicFrameLocks noChangeAspect="1"/>
          </p:cNvGraphicFramePr>
          <p:nvPr/>
        </p:nvGraphicFramePr>
        <p:xfrm>
          <a:off x="2311400" y="1257300"/>
          <a:ext cx="2984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3" imgW="2984500" imgH="520700" progId="Equation.DSMT4">
                  <p:embed/>
                </p:oleObj>
              </mc:Choice>
              <mc:Fallback>
                <p:oleObj name="Equation" r:id="rId3" imgW="29845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1400" y="1257300"/>
                        <a:ext cx="2984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29" name="Object 5"/>
          <p:cNvGraphicFramePr>
            <a:graphicFrameLocks noChangeAspect="1"/>
          </p:cNvGraphicFramePr>
          <p:nvPr/>
        </p:nvGraphicFramePr>
        <p:xfrm>
          <a:off x="1447800" y="2133600"/>
          <a:ext cx="6400800" cy="246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5" imgW="6400800" imgH="2463800" progId="Equation.DSMT4">
                  <p:embed/>
                </p:oleObj>
              </mc:Choice>
              <mc:Fallback>
                <p:oleObj name="Equation" r:id="rId5" imgW="6400800" imgH="246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133600"/>
                        <a:ext cx="6400800" cy="246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573855"/>
              </p:ext>
            </p:extLst>
          </p:nvPr>
        </p:nvGraphicFramePr>
        <p:xfrm>
          <a:off x="7696200" y="5283200"/>
          <a:ext cx="901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7" imgW="901309" imgH="482391" progId="Equation.DSMT4">
                  <p:embed/>
                </p:oleObj>
              </mc:Choice>
              <mc:Fallback>
                <p:oleObj name="Equation" r:id="rId7" imgW="901309" imgH="48239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5283200"/>
                        <a:ext cx="901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905000" y="2057400"/>
                <a:ext cx="10668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057400"/>
                <a:ext cx="1066800" cy="52322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6858000" y="213360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0" y="2133600"/>
                <a:ext cx="609600" cy="52322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2895600" y="277495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2774950"/>
                <a:ext cx="609600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648200" y="343918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3439180"/>
                <a:ext cx="609600" cy="523220"/>
              </a:xfrm>
              <a:prstGeom prst="rect">
                <a:avLst/>
              </a:prstGeom>
              <a:blipFill rotWithShape="0">
                <a:blip r:embed="rId12"/>
                <a:stretch>
                  <a:fillRect r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2743200" y="339216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392160"/>
                <a:ext cx="609600" cy="523220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7239000" y="3437316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9000" y="3437316"/>
                <a:ext cx="609600" cy="523220"/>
              </a:xfrm>
              <a:prstGeom prst="rect">
                <a:avLst/>
              </a:prstGeom>
              <a:blipFill rotWithShape="0">
                <a:blip r:embed="rId14"/>
                <a:stretch>
                  <a:fillRect r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819400" y="412498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4124980"/>
                <a:ext cx="609600" cy="523220"/>
              </a:xfrm>
              <a:prstGeom prst="rect">
                <a:avLst/>
              </a:prstGeom>
              <a:blipFill rotWithShape="0">
                <a:blip r:embed="rId15"/>
                <a:stretch>
                  <a:fillRect r="-23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4724400" y="277495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2774950"/>
                <a:ext cx="609600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7255329" y="2750810"/>
                <a:ext cx="609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5329" y="2750810"/>
                <a:ext cx="609600" cy="523220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803650" y="5198130"/>
                <a:ext cx="1289957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3650" y="5198130"/>
                <a:ext cx="1289957" cy="523220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C067F647-1C70-4709-A790-33D8FBF1231F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445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Thus </a:t>
                </a:r>
                <a:r>
                  <a:rPr lang="en-US" altLang="en-US" sz="2800" i="1" dirty="0" smtClean="0"/>
                  <a:t>S</a:t>
                </a:r>
                <a:r>
                  <a:rPr lang="en-US" altLang="en-US" sz="2800" dirty="0" smtClean="0"/>
                  <a:t> is linearly independent.</a:t>
                </a:r>
              </a:p>
              <a:p>
                <a:pPr eaLnBrk="1" hangingPunct="1"/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An </a:t>
                </a:r>
                <a:r>
                  <a:rPr lang="en-US" altLang="en-US" sz="2800" b="1" dirty="0" smtClean="0"/>
                  <a:t>orthogonal basis</a:t>
                </a:r>
                <a:r>
                  <a:rPr lang="en-US" altLang="en-US" sz="2800" dirty="0" smtClean="0"/>
                  <a:t> for a subspace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</a:t>
                </a:r>
                <a:r>
                  <a:rPr lang="en-US" altLang="en-US" sz="2800" dirty="0" smtClean="0"/>
                  <a:t>a basis for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that is also an orthogonal set.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5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} be an orthogonal basis for a subspace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of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  <a:r>
                  <a:rPr lang="en-US" altLang="en-US" sz="2800" dirty="0" smtClean="0"/>
                  <a:t>For each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, the weights in the linear combination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are given by</a:t>
                </a:r>
              </a:p>
            </p:txBody>
          </p:sp>
        </mc:Choice>
        <mc:Fallback>
          <p:sp>
            <p:nvSpPr>
              <p:cNvPr id="74445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371600"/>
                <a:ext cx="8686800" cy="5181600"/>
              </a:xfrm>
              <a:blipFill rotWithShape="0">
                <a:blip r:embed="rId3"/>
                <a:stretch>
                  <a:fillRect l="-119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4454" name="Object 6"/>
          <p:cNvGraphicFramePr>
            <a:graphicFrameLocks noChangeAspect="1"/>
          </p:cNvGraphicFramePr>
          <p:nvPr/>
        </p:nvGraphicFramePr>
        <p:xfrm>
          <a:off x="2895600" y="4724400"/>
          <a:ext cx="300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4" imgW="3009900" imgH="520700" progId="Equation.DSMT4">
                  <p:embed/>
                </p:oleObj>
              </mc:Choice>
              <mc:Fallback>
                <p:oleObj name="Equation" r:id="rId4" imgW="3009900" imgH="520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724400"/>
                        <a:ext cx="3009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5" name="Object 7"/>
          <p:cNvGraphicFramePr>
            <a:graphicFrameLocks noChangeAspect="1"/>
          </p:cNvGraphicFramePr>
          <p:nvPr/>
        </p:nvGraphicFramePr>
        <p:xfrm>
          <a:off x="2743200" y="5334000"/>
          <a:ext cx="17018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6" imgW="1701800" imgH="1130300" progId="Equation.DSMT4">
                  <p:embed/>
                </p:oleObj>
              </mc:Choice>
              <mc:Fallback>
                <p:oleObj name="Equation" r:id="rId6" imgW="1701800" imgH="11303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334000"/>
                        <a:ext cx="17018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6" name="Object 8"/>
          <p:cNvGraphicFramePr>
            <a:graphicFrameLocks noChangeAspect="1"/>
          </p:cNvGraphicFramePr>
          <p:nvPr/>
        </p:nvGraphicFramePr>
        <p:xfrm>
          <a:off x="4953000" y="5651500"/>
          <a:ext cx="1968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8" imgW="1968500" imgH="431800" progId="Equation.DSMT4">
                  <p:embed/>
                </p:oleObj>
              </mc:Choice>
              <mc:Fallback>
                <p:oleObj name="Equation" r:id="rId8" imgW="19685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651500"/>
                        <a:ext cx="1968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3376801" y="5334000"/>
                <a:ext cx="1195199" cy="49141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6801" y="5334000"/>
                <a:ext cx="1195199" cy="491417"/>
              </a:xfrm>
              <a:prstGeom prst="rect">
                <a:avLst/>
              </a:prstGeom>
              <a:blipFill rotWithShape="0">
                <a:blip r:embed="rId10"/>
                <a:stretch>
                  <a:fillRect b="-9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3429000" y="5943600"/>
                <a:ext cx="1143000" cy="49141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5943600"/>
                <a:ext cx="1143000" cy="491417"/>
              </a:xfrm>
              <a:prstGeom prst="rect">
                <a:avLst/>
              </a:prstGeom>
              <a:blipFill rotWithShape="0">
                <a:blip r:embed="rId11"/>
                <a:stretch>
                  <a:fillRect b="-9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EA7F0596-32B8-46DA-849D-37B31B05D7C8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SETS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547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7244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The orthogonality of {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,…,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p</a:t>
                </a:r>
                <a:r>
                  <a:rPr lang="en-US" altLang="en-US" sz="2800" dirty="0" smtClean="0"/>
                  <a:t>} shows that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Since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 is not zero, the equation above can be solved for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To find </a:t>
                </a:r>
                <a:r>
                  <a:rPr lang="en-US" altLang="en-US" sz="2800" i="1" dirty="0" err="1" smtClean="0"/>
                  <a:t>c</a:t>
                </a:r>
                <a:r>
                  <a:rPr lang="en-US" altLang="en-US" sz="2800" i="1" baseline="-25000" dirty="0" err="1" smtClean="0"/>
                  <a:t>j</a:t>
                </a:r>
                <a:r>
                  <a:rPr lang="en-US" altLang="en-US" sz="2800" dirty="0" smtClean="0"/>
                  <a:t> for                    , compute          and solve for </a:t>
                </a:r>
                <a:r>
                  <a:rPr lang="en-US" altLang="en-US" sz="2800" i="1" dirty="0" err="1" smtClean="0"/>
                  <a:t>c</a:t>
                </a:r>
                <a:r>
                  <a:rPr lang="en-US" altLang="en-US" sz="2800" i="1" baseline="-25000" dirty="0" err="1" smtClean="0"/>
                  <a:t>j</a:t>
                </a:r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</p:txBody>
          </p:sp>
        </mc:Choice>
        <mc:Fallback>
          <p:sp>
            <p:nvSpPr>
              <p:cNvPr id="74547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724400"/>
              </a:xfrm>
              <a:blipFill rotWithShape="0">
                <a:blip r:embed="rId3"/>
                <a:stretch>
                  <a:fillRect l="-1259" t="-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5476" name="Object 4"/>
          <p:cNvGraphicFramePr>
            <a:graphicFrameLocks noChangeAspect="1"/>
          </p:cNvGraphicFramePr>
          <p:nvPr/>
        </p:nvGraphicFramePr>
        <p:xfrm>
          <a:off x="1295400" y="2286000"/>
          <a:ext cx="7073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5" name="Equation" r:id="rId4" imgW="7073900" imgH="520700" progId="Equation.DSMT4">
                  <p:embed/>
                </p:oleObj>
              </mc:Choice>
              <mc:Fallback>
                <p:oleObj name="Equation" r:id="rId4" imgW="70739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86000"/>
                        <a:ext cx="7073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8" name="Object 6"/>
          <p:cNvGraphicFramePr>
            <a:graphicFrameLocks noChangeAspect="1"/>
          </p:cNvGraphicFramePr>
          <p:nvPr/>
        </p:nvGraphicFramePr>
        <p:xfrm>
          <a:off x="2806700" y="5105400"/>
          <a:ext cx="1765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" name="Equation" r:id="rId6" imgW="1765300" imgH="419100" progId="Equation.DSMT4">
                  <p:embed/>
                </p:oleObj>
              </mc:Choice>
              <mc:Fallback>
                <p:oleObj name="Equation" r:id="rId6" imgW="17653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5105400"/>
                        <a:ext cx="1765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9" name="Object 7"/>
          <p:cNvGraphicFramePr>
            <a:graphicFrameLocks noChangeAspect="1"/>
          </p:cNvGraphicFramePr>
          <p:nvPr/>
        </p:nvGraphicFramePr>
        <p:xfrm>
          <a:off x="6019800" y="5067300"/>
          <a:ext cx="736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7" name="Equation" r:id="rId8" imgW="736600" imgH="520700" progId="Equation.DSMT4">
                  <p:embed/>
                </p:oleObj>
              </mc:Choice>
              <mc:Fallback>
                <p:oleObj name="Equation" r:id="rId8" imgW="736600" imgH="520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067300"/>
                        <a:ext cx="736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5943600" y="5071183"/>
                <a:ext cx="838200" cy="49141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5071183"/>
                <a:ext cx="838200" cy="491417"/>
              </a:xfrm>
              <a:prstGeom prst="rect">
                <a:avLst/>
              </a:prstGeom>
              <a:blipFill rotWithShape="0">
                <a:blip r:embed="rId10"/>
                <a:stretch>
                  <a:fillRect l="-2174" r="-2899" b="-98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264693" y="2286000"/>
                <a:ext cx="8382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4693" y="2286000"/>
                <a:ext cx="838200" cy="461665"/>
              </a:xfrm>
              <a:prstGeom prst="rect">
                <a:avLst/>
              </a:prstGeom>
              <a:blipFill rotWithShape="0">
                <a:blip r:embed="rId11"/>
                <a:stretch>
                  <a:fillRect l="-2174" r="-2174" b="-118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7254421" y="2345035"/>
                <a:ext cx="8382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4421" y="2345035"/>
                <a:ext cx="838200" cy="461665"/>
              </a:xfrm>
              <a:prstGeom prst="rect">
                <a:avLst/>
              </a:prstGeom>
              <a:blipFill rotWithShape="0">
                <a:blip r:embed="rId12"/>
                <a:stretch>
                  <a:fillRect r="-18116"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6096000" y="2286000"/>
                <a:ext cx="5334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286000"/>
                <a:ext cx="533400" cy="461665"/>
              </a:xfrm>
              <a:prstGeom prst="rect">
                <a:avLst/>
              </a:prstGeom>
              <a:blipFill rotWithShape="0">
                <a:blip r:embed="rId13"/>
                <a:stretch>
                  <a:fillRect r="-14773"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303AAD3A-4941-463F-8553-5FA99BD8C63C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64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Given a nonzero vector</a:t>
                </a:r>
                <a:r>
                  <a:rPr lang="en-US" altLang="en-US" sz="2800" b="1" dirty="0" smtClean="0"/>
                  <a:t> u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consider the problem of decomposing a vector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into </a:t>
                </a:r>
                <a:r>
                  <a:rPr lang="en-US" altLang="en-US" sz="2800" dirty="0" smtClean="0"/>
                  <a:t>the sum of two vectors, one a multiple of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the other orthogonal to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We wish to write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1)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where              for some scalar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α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some vector orthogonal to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. See the following figure.</a:t>
                </a:r>
              </a:p>
            </p:txBody>
          </p:sp>
        </mc:Choice>
        <mc:Fallback>
          <p:sp>
            <p:nvSpPr>
              <p:cNvPr id="7464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  <a:blipFill rotWithShape="0">
                <a:blip r:embed="rId3"/>
                <a:stretch>
                  <a:fillRect l="-1259" t="-1257" r="-2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6502" name="Object 6"/>
          <p:cNvGraphicFramePr>
            <a:graphicFrameLocks noChangeAspect="1"/>
          </p:cNvGraphicFramePr>
          <p:nvPr/>
        </p:nvGraphicFramePr>
        <p:xfrm>
          <a:off x="3581400" y="3505200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4" imgW="1422400" imgH="444500" progId="Equation.DSMT4">
                  <p:embed/>
                </p:oleObj>
              </mc:Choice>
              <mc:Fallback>
                <p:oleObj name="Equation" r:id="rId4" imgW="1422400" imgH="4445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505200"/>
                        <a:ext cx="142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3" name="Object 7"/>
          <p:cNvGraphicFramePr>
            <a:graphicFrameLocks noChangeAspect="1"/>
          </p:cNvGraphicFramePr>
          <p:nvPr/>
        </p:nvGraphicFramePr>
        <p:xfrm>
          <a:off x="1790700" y="4013200"/>
          <a:ext cx="1143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6" imgW="1143000" imgH="444500" progId="Equation.DSMT4">
                  <p:embed/>
                </p:oleObj>
              </mc:Choice>
              <mc:Fallback>
                <p:oleObj name="Equation" r:id="rId6" imgW="1143000" imgH="4445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4013200"/>
                        <a:ext cx="1143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6506" name="Picture 10" descr="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76800"/>
            <a:ext cx="3733800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44F006C8-CD34-48E0-98D9-01599619820A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Given any scalar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α</a:t>
            </a:r>
            <a:r>
              <a:rPr lang="en-US" altLang="en-US" sz="2800" dirty="0" smtClean="0"/>
              <a:t>, let                    , so that (1) is satisfied.</a:t>
            </a:r>
          </a:p>
          <a:p>
            <a:pPr eaLnBrk="1" hangingPunct="1"/>
            <a:r>
              <a:rPr lang="en-US" altLang="en-US" sz="2800" dirty="0" smtClean="0"/>
              <a:t>Then           is orthogonal 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if an only if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That is, (1) is satisfied with </a:t>
            </a:r>
            <a:r>
              <a:rPr lang="en-US" altLang="en-US" sz="2800" b="1" dirty="0" smtClean="0"/>
              <a:t>z</a:t>
            </a:r>
            <a:r>
              <a:rPr lang="en-US" altLang="en-US" sz="2800" dirty="0" smtClean="0"/>
              <a:t> orthogonal 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if and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only if                  and                  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vector     is called the </a:t>
            </a:r>
            <a:r>
              <a:rPr lang="en-US" altLang="en-US" sz="2800" b="1" dirty="0" smtClean="0"/>
              <a:t>orthogonal projection of y onto u</a:t>
            </a:r>
            <a:r>
              <a:rPr lang="en-US" altLang="en-US" sz="2800" dirty="0" smtClean="0"/>
              <a:t>, and the vector </a:t>
            </a:r>
            <a:r>
              <a:rPr lang="en-US" altLang="en-US" sz="2800" b="1" dirty="0" smtClean="0"/>
              <a:t>z</a:t>
            </a:r>
            <a:r>
              <a:rPr lang="en-US" altLang="en-US" sz="2800" dirty="0" smtClean="0"/>
              <a:t> is called the </a:t>
            </a:r>
            <a:r>
              <a:rPr lang="en-US" altLang="en-US" sz="2800" b="1" dirty="0" smtClean="0"/>
              <a:t>component of y orthogonal to u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747525" name="Object 5"/>
          <p:cNvGraphicFramePr>
            <a:graphicFrameLocks noChangeAspect="1"/>
          </p:cNvGraphicFramePr>
          <p:nvPr/>
        </p:nvGraphicFramePr>
        <p:xfrm>
          <a:off x="4165600" y="1308100"/>
          <a:ext cx="1689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8" name="Equation" r:id="rId3" imgW="1689100" imgH="330200" progId="Equation.DSMT4">
                  <p:embed/>
                </p:oleObj>
              </mc:Choice>
              <mc:Fallback>
                <p:oleObj name="Equation" r:id="rId3" imgW="1689100" imgH="330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5600" y="1308100"/>
                        <a:ext cx="1689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6" name="Object 6"/>
          <p:cNvGraphicFramePr>
            <a:graphicFrameLocks noChangeAspect="1"/>
          </p:cNvGraphicFramePr>
          <p:nvPr/>
        </p:nvGraphicFramePr>
        <p:xfrm>
          <a:off x="1676400" y="2133600"/>
          <a:ext cx="838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9" name="Equation" r:id="rId5" imgW="837836" imgH="444307" progId="Equation.DSMT4">
                  <p:embed/>
                </p:oleObj>
              </mc:Choice>
              <mc:Fallback>
                <p:oleObj name="Equation" r:id="rId5" imgW="837836" imgH="444307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133600"/>
                        <a:ext cx="838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7" name="Object 7"/>
          <p:cNvGraphicFramePr>
            <a:graphicFrameLocks noChangeAspect="1"/>
          </p:cNvGraphicFramePr>
          <p:nvPr/>
        </p:nvGraphicFramePr>
        <p:xfrm>
          <a:off x="914400" y="2667000"/>
          <a:ext cx="7264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Equation" r:id="rId7" imgW="7264400" imgH="431800" progId="Equation.DSMT4">
                  <p:embed/>
                </p:oleObj>
              </mc:Choice>
              <mc:Fallback>
                <p:oleObj name="Equation" r:id="rId7" imgW="72644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667000"/>
                        <a:ext cx="7264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8" name="Object 8"/>
          <p:cNvGraphicFramePr>
            <a:graphicFrameLocks noChangeAspect="1"/>
          </p:cNvGraphicFramePr>
          <p:nvPr/>
        </p:nvGraphicFramePr>
        <p:xfrm>
          <a:off x="1917700" y="3924300"/>
          <a:ext cx="13462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Equation" r:id="rId9" imgW="1346200" imgH="952500" progId="Equation.DSMT4">
                  <p:embed/>
                </p:oleObj>
              </mc:Choice>
              <mc:Fallback>
                <p:oleObj name="Equation" r:id="rId9" imgW="1346200" imgH="9525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7700" y="3924300"/>
                        <a:ext cx="13462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9" name="Object 9"/>
          <p:cNvGraphicFramePr>
            <a:graphicFrameLocks noChangeAspect="1"/>
          </p:cNvGraphicFramePr>
          <p:nvPr/>
        </p:nvGraphicFramePr>
        <p:xfrm>
          <a:off x="4000500" y="3924300"/>
          <a:ext cx="15621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Equation" r:id="rId11" imgW="1562100" imgH="952500" progId="Equation.DSMT4">
                  <p:embed/>
                </p:oleObj>
              </mc:Choice>
              <mc:Fallback>
                <p:oleObj name="Equation" r:id="rId11" imgW="1562100" imgH="9525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3924300"/>
                        <a:ext cx="15621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30" name="Object 10"/>
          <p:cNvGraphicFramePr>
            <a:graphicFrameLocks noChangeAspect="1"/>
          </p:cNvGraphicFramePr>
          <p:nvPr/>
        </p:nvGraphicFramePr>
        <p:xfrm>
          <a:off x="2514600" y="51816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3" name="Equation" r:id="rId13" imgW="253780" imgH="444114" progId="Equation.DSMT4">
                  <p:embed/>
                </p:oleObj>
              </mc:Choice>
              <mc:Fallback>
                <p:oleObj name="Equation" r:id="rId13" imgW="253780" imgH="444114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1816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2870200" y="2652067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0200" y="2652067"/>
                <a:ext cx="482600" cy="461665"/>
              </a:xfrm>
              <a:prstGeom prst="rect">
                <a:avLst/>
              </a:prstGeom>
              <a:blipFill rotWithShape="0">
                <a:blip r:embed="rId15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3860800" y="2605385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800" y="2605385"/>
                <a:ext cx="482600" cy="461665"/>
              </a:xfrm>
              <a:prstGeom prst="rect">
                <a:avLst/>
              </a:prstGeom>
              <a:blipFill rotWithShape="0">
                <a:blip r:embed="rId16"/>
                <a:stretch>
                  <a:fillRect r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5308600" y="2605385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8600" y="2605385"/>
                <a:ext cx="482600" cy="461665"/>
              </a:xfrm>
              <a:prstGeom prst="rect">
                <a:avLst/>
              </a:prstGeom>
              <a:blipFill rotWithShape="0">
                <a:blip r:embed="rId17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6299200" y="2652067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200" y="2652067"/>
                <a:ext cx="482600" cy="461665"/>
              </a:xfrm>
              <a:prstGeom prst="rect">
                <a:avLst/>
              </a:prstGeom>
              <a:blipFill rotWithShape="0">
                <a:blip r:embed="rId18"/>
                <a:stretch>
                  <a:fillRect r="-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7620000" y="2637135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0" y="2637135"/>
                <a:ext cx="482600" cy="461665"/>
              </a:xfrm>
              <a:prstGeom prst="rect">
                <a:avLst/>
              </a:prstGeom>
              <a:blipFill rotWithShape="0">
                <a:blip r:embed="rId19"/>
                <a:stretch>
                  <a:fillRect r="-44304" b="-2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2819400" y="3880201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3880201"/>
                <a:ext cx="482600" cy="461665"/>
              </a:xfrm>
              <a:prstGeom prst="rect">
                <a:avLst/>
              </a:prstGeom>
              <a:blipFill rotWithShape="0">
                <a:blip r:embed="rId20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2864757" y="4471342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4757" y="4471342"/>
                <a:ext cx="482600" cy="461665"/>
              </a:xfrm>
              <a:prstGeom prst="rect">
                <a:avLst/>
              </a:prstGeom>
              <a:blipFill rotWithShape="0">
                <a:blip r:embed="rId21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/>
              <p:cNvSpPr/>
              <p:nvPr/>
            </p:nvSpPr>
            <p:spPr>
              <a:xfrm>
                <a:off x="4860471" y="3880201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471" y="3880201"/>
                <a:ext cx="482600" cy="461665"/>
              </a:xfrm>
              <a:prstGeom prst="rect">
                <a:avLst/>
              </a:prstGeom>
              <a:blipFill rotWithShape="0">
                <a:blip r:embed="rId22"/>
                <a:stretch>
                  <a:fillRect r="-3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4862285" y="4499045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2285" y="4499045"/>
                <a:ext cx="482600" cy="461665"/>
              </a:xfrm>
              <a:prstGeom prst="rect">
                <a:avLst/>
              </a:prstGeom>
              <a:blipFill rotWithShape="0">
                <a:blip r:embed="rId23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9E50BA03-E7DB-4EA3-A6EE-51898855B8BC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 is any nonzero scalar and if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is replaced by </a:t>
            </a:r>
            <a:r>
              <a:rPr lang="en-US" altLang="en-US" sz="2800" i="1" dirty="0" smtClean="0"/>
              <a:t>c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in the definition of    , then the orthogonal projection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onto </a:t>
            </a:r>
            <a:r>
              <a:rPr lang="en-US" altLang="en-US" sz="2800" i="1" dirty="0" smtClean="0"/>
              <a:t>c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is exactly the same as the orthogonal projection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onto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Hence this projection is determined by the </a:t>
            </a:r>
            <a:r>
              <a:rPr lang="en-US" altLang="en-US" sz="2800" i="1" dirty="0" smtClean="0"/>
              <a:t>subspace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L</a:t>
            </a:r>
            <a:r>
              <a:rPr lang="en-US" altLang="en-US" sz="2800" dirty="0" smtClean="0"/>
              <a:t> spanned by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(the line through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0</a:t>
            </a:r>
            <a:r>
              <a:rPr lang="en-US" altLang="en-US" sz="2800" dirty="0" smtClean="0"/>
              <a:t>).</a:t>
            </a:r>
          </a:p>
          <a:p>
            <a:pPr eaLnBrk="1" hangingPunct="1"/>
            <a:r>
              <a:rPr lang="en-US" altLang="en-US" sz="2800" dirty="0" smtClean="0"/>
              <a:t>Sometimes    is denoted by </a:t>
            </a:r>
            <a:r>
              <a:rPr lang="en-US" altLang="en-US" sz="2800" dirty="0" err="1" smtClean="0"/>
              <a:t>proj</a:t>
            </a:r>
            <a:r>
              <a:rPr lang="en-US" altLang="en-US" sz="2800" i="1" baseline="-25000" dirty="0" err="1" smtClean="0"/>
              <a:t>L</a:t>
            </a:r>
            <a:r>
              <a:rPr lang="en-US" altLang="en-US" sz="2800" b="1" dirty="0" err="1" smtClean="0"/>
              <a:t>y</a:t>
            </a:r>
            <a:r>
              <a:rPr lang="en-US" altLang="en-US" sz="2800" dirty="0" smtClean="0"/>
              <a:t> and is called the </a:t>
            </a:r>
            <a:r>
              <a:rPr lang="en-US" altLang="en-US" sz="2800" b="1" dirty="0" smtClean="0"/>
              <a:t>orthogonal projection of y onto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L</a:t>
            </a:r>
            <a:r>
              <a:rPr lang="en-US" altLang="en-US" sz="2800" dirty="0" smtClean="0"/>
              <a:t>. </a:t>
            </a:r>
          </a:p>
          <a:p>
            <a:pPr eaLnBrk="1" hangingPunct="1"/>
            <a:r>
              <a:rPr lang="en-US" altLang="en-US" sz="2800" dirty="0" smtClean="0"/>
              <a:t>That is,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2)</a:t>
            </a: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48548" name="Object 4"/>
          <p:cNvGraphicFramePr>
            <a:graphicFrameLocks noChangeAspect="1"/>
          </p:cNvGraphicFramePr>
          <p:nvPr/>
        </p:nvGraphicFramePr>
        <p:xfrm>
          <a:off x="3276600" y="18542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" name="Equation" r:id="rId3" imgW="253780" imgH="444114" progId="Equation.DSMT4">
                  <p:embed/>
                </p:oleObj>
              </mc:Choice>
              <mc:Fallback>
                <p:oleObj name="Equation" r:id="rId3" imgW="253780" imgH="44411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8542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8549" name="Object 5"/>
          <p:cNvGraphicFramePr>
            <a:graphicFrameLocks noChangeAspect="1"/>
          </p:cNvGraphicFramePr>
          <p:nvPr/>
        </p:nvGraphicFramePr>
        <p:xfrm>
          <a:off x="2501900" y="4178300"/>
          <a:ext cx="254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" name="Equation" r:id="rId5" imgW="253780" imgH="444114" progId="Equation.DSMT4">
                  <p:embed/>
                </p:oleObj>
              </mc:Choice>
              <mc:Fallback>
                <p:oleObj name="Equation" r:id="rId5" imgW="253780" imgH="44411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1900" y="4178300"/>
                        <a:ext cx="254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8550" name="Object 6"/>
          <p:cNvGraphicFramePr>
            <a:graphicFrameLocks noChangeAspect="1"/>
          </p:cNvGraphicFramePr>
          <p:nvPr/>
        </p:nvGraphicFramePr>
        <p:xfrm>
          <a:off x="3200400" y="5346700"/>
          <a:ext cx="29591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7" imgW="2959100" imgH="952500" progId="Equation.DSMT4">
                  <p:embed/>
                </p:oleObj>
              </mc:Choice>
              <mc:Fallback>
                <p:oleObj name="Equation" r:id="rId7" imgW="2959100" imgH="9525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346700"/>
                        <a:ext cx="29591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5029200" y="5346700"/>
                <a:ext cx="907143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5346700"/>
                <a:ext cx="907143" cy="461665"/>
              </a:xfrm>
              <a:prstGeom prst="rect">
                <a:avLst/>
              </a:prstGeom>
              <a:blipFill rotWithShape="0">
                <a:blip r:embed="rId9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5453743" y="5882332"/>
                <a:ext cx="4826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3743" y="5882332"/>
                <a:ext cx="482600" cy="461665"/>
              </a:xfrm>
              <a:prstGeom prst="rect">
                <a:avLst/>
              </a:prstGeom>
              <a:blipFill rotWithShape="0">
                <a:blip r:embed="rId10"/>
                <a:stretch>
                  <a:fillRect r="-2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6.2- </a:t>
            </a:r>
            <a:fld id="{A23B5D34-97EE-483F-8766-AD962CB0846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AN ORTHOGONAL PROJECTION</a:t>
            </a:r>
          </a:p>
        </p:txBody>
      </p:sp>
      <p:sp>
        <p:nvSpPr>
          <p:cNvPr id="74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3: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Let               and               . Find the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orthogonal projection of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onto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. Then write </a:t>
            </a:r>
            <a:r>
              <a:rPr lang="en-US" altLang="en-US" sz="2800" b="1" dirty="0" smtClean="0"/>
              <a:t>y</a:t>
            </a:r>
            <a:r>
              <a:rPr lang="en-US" altLang="en-US" sz="2800" dirty="0" smtClean="0"/>
              <a:t> as the sum of two orthogonal vectors, one in </a:t>
            </a:r>
            <a:r>
              <a:rPr lang="en-US" altLang="en-US" sz="2800" dirty="0" smtClean="0"/>
              <a:t>Span{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} and one orthogonal to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Compute</a:t>
            </a:r>
          </a:p>
        </p:txBody>
      </p:sp>
      <p:graphicFrame>
        <p:nvGraphicFramePr>
          <p:cNvPr id="749572" name="Object 4"/>
          <p:cNvGraphicFramePr>
            <a:graphicFrameLocks noChangeAspect="1"/>
          </p:cNvGraphicFramePr>
          <p:nvPr/>
        </p:nvGraphicFramePr>
        <p:xfrm>
          <a:off x="3200400" y="1384300"/>
          <a:ext cx="1219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3" imgW="1219200" imgH="1143000" progId="Equation.DSMT4">
                  <p:embed/>
                </p:oleObj>
              </mc:Choice>
              <mc:Fallback>
                <p:oleObj name="Equation" r:id="rId3" imgW="12192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384300"/>
                        <a:ext cx="1219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9573" name="Object 5"/>
          <p:cNvGraphicFramePr>
            <a:graphicFrameLocks noChangeAspect="1"/>
          </p:cNvGraphicFramePr>
          <p:nvPr/>
        </p:nvGraphicFramePr>
        <p:xfrm>
          <a:off x="5124450" y="1371600"/>
          <a:ext cx="1219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5" imgW="1219200" imgH="1143000" progId="Equation.DSMT4">
                  <p:embed/>
                </p:oleObj>
              </mc:Choice>
              <mc:Fallback>
                <p:oleObj name="Equation" r:id="rId5" imgW="12192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4450" y="1371600"/>
                        <a:ext cx="1219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246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angle 9"/>
              <p:cNvSpPr/>
              <p:nvPr/>
            </p:nvSpPr>
            <p:spPr>
              <a:xfrm>
                <a:off x="2349500" y="5504883"/>
                <a:ext cx="4432300" cy="80926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u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500" y="5504883"/>
                <a:ext cx="4432300" cy="80926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2355850" y="4724400"/>
                <a:ext cx="4432300" cy="80797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</m:eqAr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5850" y="4724400"/>
                <a:ext cx="4432300" cy="80797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14681</TotalTime>
  <Words>790</Words>
  <Application>Microsoft Office PowerPoint</Application>
  <PresentationFormat>On-screen Show (4:3)</PresentationFormat>
  <Paragraphs>213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Orthogonality and Least Squares</vt:lpstr>
      <vt:lpstr>ORTHOGONAL SETS</vt:lpstr>
      <vt:lpstr>ORTHOGONAL SETS</vt:lpstr>
      <vt:lpstr>ORTHOGONAL SETS</vt:lpstr>
      <vt:lpstr>ORTHOGONAL SETS</vt:lpstr>
      <vt:lpstr>AN ORTHOGONAL PROJECTION</vt:lpstr>
      <vt:lpstr>AN ORTHOGONAL PROJECTION</vt:lpstr>
      <vt:lpstr>AN ORTHOGONAL PROJECTION</vt:lpstr>
      <vt:lpstr>AN ORTHOGONAL PROJECTION</vt:lpstr>
      <vt:lpstr>AN ORTHOGONAL PROJECTION</vt:lpstr>
      <vt:lpstr>AN ORTHOGONAL PROJECTION</vt:lpstr>
      <vt:lpstr>AN ORTHOGONAL PROJECTION</vt:lpstr>
      <vt:lpstr>ORTHONORMAL SETS</vt:lpstr>
      <vt:lpstr>ORTHONORMAL SETS</vt:lpstr>
      <vt:lpstr>ORTHONORMAL SETS</vt:lpstr>
      <vt:lpstr>ORTHONORMAL SETS</vt:lpstr>
      <vt:lpstr>ORTHONORMAL SETS</vt:lpstr>
      <vt:lpstr>ORTHONORMAL SETS</vt:lpstr>
      <vt:lpstr>ORTHONORMAL SETS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1497</cp:revision>
  <dcterms:created xsi:type="dcterms:W3CDTF">2005-10-22T18:34:54Z</dcterms:created>
  <dcterms:modified xsi:type="dcterms:W3CDTF">2015-05-19T20:17:22Z</dcterms:modified>
</cp:coreProperties>
</file>