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2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0099FF"/>
    <a:srgbClr val="D7791B"/>
    <a:srgbClr val="4C7816"/>
    <a:srgbClr val="528218"/>
    <a:srgbClr val="B6CEAA"/>
    <a:srgbClr val="ADC8A0"/>
    <a:srgbClr val="CD8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47834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41745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1297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014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17956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53822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15095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60921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6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6.4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Orthogonality and Least Squares</a:t>
            </a:r>
            <a:endParaRPr lang="en-US" alt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GRAM-SCHMIDT PROCESS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QR FACTORIZATION OF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</p:spPr>
            <p:txBody>
              <a:bodyPr/>
              <a:lstStyle/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From the proof of Theorem 12,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some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To find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observe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because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orthonormal. Hence</a:t>
                </a:r>
              </a:p>
              <a:p>
                <a:pPr marL="0" indent="0" eaLnBrk="1" hangingPunct="1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altLang="en-US" sz="27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𝑄𝑇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𝑄𝑅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𝐼𝑅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𝑅</m:t>
                      </m:r>
                    </m:oMath>
                  </m:oMathPara>
                </a14:m>
                <a:endParaRPr lang="en-US" altLang="en-US" sz="2700" b="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</a:t>
                </a:r>
              </a:p>
              <a:p>
                <a:pPr marL="0" indent="0" eaLnBrk="1" hangingPunct="1">
                  <a:spcBef>
                    <a:spcPts val="0"/>
                  </a:spcBef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R 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1/2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1/2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</m:mr>
                        </m:m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</m:mr>
                          <m:mr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rad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spcBef>
                    <a:spcPts val="0"/>
                  </a:spcBef>
                  <a:buNone/>
                </a:pPr>
                <a:endParaRPr lang="en-US" altLang="en-US" sz="20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spcBef>
                    <a:spcPts val="0"/>
                  </a:spcBef>
                  <a:buNone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   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3/2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4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</m:mr>
                        </m:m>
                      </m:e>
                    </m:d>
                  </m:oMath>
                </a14:m>
                <a:endParaRPr lang="en-US" altLang="en-US" sz="24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spcBef>
                    <a:spcPts val="0"/>
                  </a:spcBef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spcBef>
                    <a:spcPts val="0"/>
                  </a:spcBef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  <a:blipFill rotWithShape="0">
                <a:blip r:embed="rId3"/>
                <a:stretch>
                  <a:fillRect l="-1333" t="-1176" r="-2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7350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GRAM-SCHMIDT PROCESS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143000"/>
                <a:ext cx="88392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11: 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The Gram-Schmidt Process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Given a basis {x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. . . 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for a nonzero subspace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define</a:t>
                </a:r>
                <a:endParaRPr lang="en-US" altLang="en-US" sz="2700" b="0" i="1" dirty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b="0" dirty="0" smtClean="0"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m:rPr>
                        <m:sty m:val="p"/>
                      </m:rP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700" b="0" i="0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m:rPr>
                        <m:sty m:val="p"/>
                      </m:rP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700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0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7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700" b="0" i="0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endParaRPr lang="en-US" altLang="en-US" sz="2700" baseline="-250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>
                      <a:rPr lang="en-US" alt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4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alt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𝑥𝑝</m:t>
                    </m:r>
                    <m:r>
                      <a:rPr lang="en-US" alt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  <m:r>
                      <m:rPr>
                        <m:sty m:val="p"/>
                      </m:rPr>
                      <a:rPr lang="en-US" alt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400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sty m:val="p"/>
                      </m:rPr>
                      <a:rPr lang="en-US" alt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400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4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 . . . − 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−1∙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altLang="en-US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  <m:r>
                      <m:rPr>
                        <m:sty m:val="p"/>
                      </m:rPr>
                      <a:rPr lang="en-US" altLang="en-US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4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altLang="en-US" sz="24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endParaRPr lang="en-US" altLang="en-US" sz="25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Then {v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is an orthogonal basis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In addition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Span{v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= Span{x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}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143000"/>
                <a:ext cx="8839200" cy="5181600"/>
              </a:xfrm>
              <a:blipFill rotWithShape="0">
                <a:blip r:embed="rId3"/>
                <a:stretch>
                  <a:fillRect l="-1103" t="-1176" r="-1931" b="-2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590800" y="4283471"/>
            <a:ext cx="381000" cy="517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"/>
              </a:lnSpc>
            </a:pPr>
            <a:r>
              <a:rPr lang="en-US" dirty="0" smtClean="0">
                <a:latin typeface="+mn-lt"/>
              </a:rPr>
              <a:t>.</a:t>
            </a:r>
          </a:p>
          <a:p>
            <a:pPr>
              <a:lnSpc>
                <a:spcPts val="1000"/>
              </a:lnSpc>
            </a:pPr>
            <a:r>
              <a:rPr lang="en-US" dirty="0" smtClean="0">
                <a:latin typeface="+mn-lt"/>
              </a:rPr>
              <a:t>.</a:t>
            </a:r>
          </a:p>
          <a:p>
            <a:pPr>
              <a:lnSpc>
                <a:spcPts val="1000"/>
              </a:lnSpc>
            </a:pPr>
            <a:r>
              <a:rPr lang="en-US" dirty="0">
                <a:latin typeface="+mn-lt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4143" y="5838932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(1)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THE GRAM-SCHMIDT PROCESS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19200"/>
                <a:ext cx="88392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500" b="1" dirty="0" smtClean="0">
                    <a:cs typeface="Times New Roman" panose="02020603050405020304" pitchFamily="18" charset="0"/>
                  </a:rPr>
                  <a:t>Proof  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US" altLang="en-US" sz="25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5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5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5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5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en-US" altLang="en-US" sz="2500" dirty="0" smtClean="0">
                    <a:cs typeface="Times New Roman" panose="02020603050405020304" pitchFamily="18" charset="0"/>
                  </a:rPr>
                  <a:t>, let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Span{x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, . . . , x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}. Set 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, so that Span{v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} = Span {x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}. Suppose, for some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&lt;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p, 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we have constructed 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, . . . , 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so that {v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, . . . , v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} 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is an orthogonal basis for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. Define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5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+1 = 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– proj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500" baseline="-44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</a:p>
              <a:p>
                <a:pPr eaLnBrk="1" hangingPunct="1"/>
                <a:r>
                  <a:rPr lang="en-US" altLang="en-US" sz="2500" dirty="0" smtClean="0">
                    <a:cs typeface="Times New Roman" panose="02020603050405020304" pitchFamily="18" charset="0"/>
                  </a:rPr>
                  <a:t>By the Orthogonal Decomposition Theorem, 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is orthogonal to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. Furthermore, 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≠ 0 because 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is not in W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Span{x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, . . . , x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}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eaLnBrk="1" hangingPunct="1"/>
                <a:r>
                  <a:rPr lang="en-US" altLang="en-US" sz="2500" dirty="0" smtClean="0">
                    <a:cs typeface="Times New Roman" panose="02020603050405020304" pitchFamily="18" charset="0"/>
                  </a:rPr>
                  <a:t>Hence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{v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 , . . . , v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} 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is an orthogonal set of nonzero vectors in the (k + 1)-dimensional space W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. By the Basis Theorem in Section 4.5, this set is an orthogonal basis for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. Hence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500" baseline="-25000" dirty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Span{v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5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k+1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}. When k + 1 =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, the process stops.</a:t>
                </a:r>
                <a:endParaRPr lang="en-US" altLang="en-US" sz="25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19200"/>
                <a:ext cx="8839200" cy="5181600"/>
              </a:xfrm>
              <a:blipFill rotWithShape="0">
                <a:blip r:embed="rId3"/>
                <a:stretch>
                  <a:fillRect l="-966" t="-941" r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8077200" y="28194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(2)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59831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ORTHONORMAL BASES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3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Example 1 constructed the orthogonal basis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 orthonormal basis is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6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d>
                          <m:dPr>
                            <m:begChr m:val="‖"/>
                            <m:endChr m:val="‖"/>
                            <m:ctrlPr>
                              <a:rPr lang="en-US" altLang="en-US" sz="2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  <m:r>
                              <a:rPr lang="en-US" altLang="en-US" sz="26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</m:den>
                    </m:f>
                    <m:r>
                      <m:rPr>
                        <m:sty m:val="p"/>
                      </m:rPr>
                      <a:rPr lang="en-US" altLang="en-US" sz="2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en-US" sz="2600" b="0" i="0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6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45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  <m:e>
                            <m:r>
                              <a:rPr lang="en-US" altLang="en-US" sz="26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4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1/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</m:rad>
                          </m:e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/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en-US" sz="24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</m:rad>
                          </m:e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                           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4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4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  <m:r>
                                <a:rPr lang="en-US" altLang="en-US" sz="24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d>
                        </m:den>
                      </m:f>
                      <m:r>
                        <m:rPr>
                          <m:sty m:val="p"/>
                        </m:rPr>
                        <a:rPr lang="en-US" altLang="en-US" sz="24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a:rPr lang="en-US" altLang="en-US" sz="2400" b="0" i="0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4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4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534400" cy="5181600"/>
              </a:xfrm>
              <a:blipFill rotWithShape="0">
                <a:blip r:embed="rId3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91635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QR FACTORIZATION OF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12: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The QR Factorization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an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r>
                      <a:rPr lang="en-US" altLang="en-US" sz="27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 with linearly independent columns, then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can be factored as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where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an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r>
                      <a:rPr lang="en-US" altLang="en-US" sz="27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 whose columns form an orthonormal basis for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US" altLang="en-US" sz="27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upper triangular invertible matrix with positive entries on its diagonal.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form a basis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{x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for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Construct an orthonormal basis {u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with property (1) in Theorem 11. This basis may be constructed by the Gram-Schmidt process or some other means. 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 r="-1714" b="-4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78404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QR FACTORIZATION OF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Let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𝑄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[</m:t>
                      </m:r>
                      <m:r>
                        <m:rPr>
                          <m:sty m:val="p"/>
                        </m:rP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u</m:t>
                      </m:r>
                      <m:r>
                        <a:rPr lang="en-US" altLang="en-US" sz="2700" b="0" i="0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</m:t>
                      </m:r>
                      <m:r>
                        <m:rPr>
                          <m:sty m:val="p"/>
                        </m:rP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u</m:t>
                      </m:r>
                      <m:r>
                        <a:rPr lang="en-US" altLang="en-US" sz="2700" b="0" i="0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  . . .   </m:t>
                      </m:r>
                      <m:r>
                        <m:rPr>
                          <m:sty m:val="p"/>
                        </m:rP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un</m:t>
                      </m:r>
                      <m:r>
                        <a:rPr lang="en-US" altLang="en-US" sz="2700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]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1 , . . . 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 Span{x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= Span{u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}. So there are constants, r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r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such that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𝑘𝑢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𝑟𝑘𝑘𝑢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+0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∙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𝑢𝑘</m:t>
                      </m:r>
                      <m:r>
                        <a:rPr lang="en-US" altLang="en-US" sz="2700" b="0" i="1" baseline="-16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+…+0∙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𝑢𝑛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We may assume that r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≥ 0. This shows that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linear combination of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using as weights the entries in the vector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19200"/>
                <a:ext cx="8534400" cy="5181600"/>
              </a:xfrm>
              <a:blipFill rotWithShape="0">
                <a:blip r:embed="rId3"/>
                <a:stretch>
                  <a:fillRect l="-1143" t="-1176" r="-16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61403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QR FACTORIZATION OF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</p:spPr>
            <p:txBody>
              <a:bodyPr/>
              <a:lstStyle/>
              <a:p>
                <a:pPr marL="0" indent="0" eaLnBrk="1" hangingPunct="1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𝑟𝑘</m:t>
                      </m:r>
                      <m:r>
                        <a:rPr lang="en-US" altLang="en-US" sz="20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0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𝑟𝑘𝑘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  <m:e>
                              <m:r>
                                <a:rPr lang="en-US" altLang="en-US" sz="20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0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500" dirty="0" smtClean="0">
                    <a:cs typeface="Times New Roman" panose="02020603050405020304" pitchFamily="18" charset="0"/>
                  </a:rPr>
                  <a:t>That is, 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Qr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for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1, . . . ,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. Let R = [r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. . . r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]. Then</a:t>
                </a:r>
              </a:p>
              <a:p>
                <a:pPr marL="0" indent="0" algn="ctr" eaLnBrk="1" hangingPunct="1">
                  <a:spcBef>
                    <a:spcPts val="0"/>
                  </a:spcBef>
                  <a:buNone/>
                </a:pP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= [x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. . . x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] = [Qr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. . . Qr</a:t>
                </a:r>
                <a:r>
                  <a:rPr lang="en-US" altLang="en-US" sz="25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] =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QR</a:t>
                </a:r>
                <a:endParaRPr lang="en-US" altLang="en-US" sz="2500" i="1" dirty="0">
                  <a:cs typeface="Times New Roman" panose="02020603050405020304" pitchFamily="18" charset="0"/>
                </a:endParaRP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500" dirty="0" smtClean="0">
                    <a:cs typeface="Times New Roman" panose="02020603050405020304" pitchFamily="18" charset="0"/>
                  </a:rPr>
                  <a:t>The fact that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is invertible follows easily from the fact that the columns of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are linearly independent. Since </a:t>
                </a:r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500" dirty="0" smtClean="0">
                    <a:cs typeface="Times New Roman" panose="02020603050405020304" pitchFamily="18" charset="0"/>
                  </a:rPr>
                  <a:t> is clearly upper triangular, its nonnegative diagonal entries must be positive.</a:t>
                </a:r>
                <a:endParaRPr lang="en-US" altLang="en-US" sz="25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  <a:blipFill rotWithShape="0">
                <a:blip r:embed="rId3"/>
                <a:stretch>
                  <a:fillRect l="-105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73093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QR FACTORIZATION OF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</p:spPr>
            <p:txBody>
              <a:bodyPr/>
              <a:lstStyle/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4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Find a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factorization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0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the vectors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Example 2. An orthogonal basis for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Span{x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x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was found in that example:</a:t>
                </a:r>
              </a:p>
              <a:p>
                <a:pPr eaLnBrk="1" hangingPunct="1">
                  <a:spcBef>
                    <a:spcPts val="0"/>
                  </a:spcBef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 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−2/3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1/3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1/3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  <a:blipFill rotWithShape="0">
                <a:blip r:embed="rId3"/>
                <a:stretch>
                  <a:fillRect l="-1193" r="-1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24255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>
                <a:latin typeface="Arial" panose="020B0604020202020204" pitchFamily="34" charset="0"/>
              </a:rPr>
              <a:t>6</a:t>
            </a:r>
            <a:r>
              <a:rPr lang="en-US" altLang="en-US" sz="1200" dirty="0" smtClean="0">
                <a:latin typeface="Arial" panose="020B0604020202020204" pitchFamily="34" charset="0"/>
              </a:rPr>
              <a:t>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QR FACTORIZATION OF MATRICES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</p:spPr>
            <p:txBody>
              <a:bodyPr/>
              <a:lstStyle/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To simplify the arithmetic that follows, scale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by letting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3v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Then normalize the three vectors to obtain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use these vectors as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</a:t>
                </a:r>
              </a:p>
              <a:p>
                <a:pPr eaLnBrk="1" hangingPunct="1">
                  <a:spcBef>
                    <a:spcPts val="0"/>
                  </a:spcBef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spcBef>
                    <a:spcPts val="0"/>
                  </a:spcBef>
                  <a:buNone/>
                </a:pP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1/2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1/2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12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rad>
                            </m:e>
                          </m:m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1/2</m:t>
                                  </m:r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1/2</m:t>
                                  </m:r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1/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en-US" sz="27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en-US" sz="27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12</m:t>
                                      </m:r>
                                    </m:e>
                                  </m:rad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1/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en-US" sz="27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en-US" sz="27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12</m:t>
                                      </m:r>
                                    </m:e>
                                  </m:rad>
                                </m:e>
                              </m:eqArr>
                            </m:e>
                            <m:e>
                              <m:eqArr>
                                <m:eqArrPr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en-US" sz="27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en-US" sz="2700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en-US" sz="2700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en-US" sz="2700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e>
                              </m:eqAr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0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algn="ctr" eaLnBrk="1" hangingPunct="1">
                  <a:spcBef>
                    <a:spcPts val="0"/>
                  </a:spcBef>
                  <a:buNone/>
                </a:pPr>
                <a:endParaRPr lang="en-US" altLang="en-US" sz="20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spcBef>
                    <a:spcPts val="0"/>
                  </a:spcBef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By construction, the first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an orthonormal basis of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Span{x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, . . . , x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}. 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181600"/>
              </a:xfrm>
              <a:blipFill rotWithShape="0">
                <a:blip r:embed="rId3"/>
                <a:stretch>
                  <a:fillRect l="-1193" t="-1176" r="-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19316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17208</TotalTime>
  <Words>690</Words>
  <Application>Microsoft Office PowerPoint</Application>
  <PresentationFormat>On-screen Show (4:3)</PresentationFormat>
  <Paragraphs>94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Orthogonality and Least Squares</vt:lpstr>
      <vt:lpstr>THE GRAM-SCHMIDT PROCESS</vt:lpstr>
      <vt:lpstr>THE GRAM-SCHMIDT PROCESS</vt:lpstr>
      <vt:lpstr>ORTHONORMAL BASES</vt:lpstr>
      <vt:lpstr>QR FACTORIZATION OF MATRICES</vt:lpstr>
      <vt:lpstr>QR FACTORIZATION OF MATRICES</vt:lpstr>
      <vt:lpstr>QR FACTORIZATION OF MATRICES</vt:lpstr>
      <vt:lpstr>QR FACTORIZATION OF MATRICES</vt:lpstr>
      <vt:lpstr>QR FACTORIZATION OF MATRICES</vt:lpstr>
      <vt:lpstr>QR FACTORIZATION OF MATRICES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1035</cp:revision>
  <dcterms:created xsi:type="dcterms:W3CDTF">2005-10-22T18:34:54Z</dcterms:created>
  <dcterms:modified xsi:type="dcterms:W3CDTF">2015-06-04T17:41:49Z</dcterms:modified>
</cp:coreProperties>
</file>