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9" r:id="rId1"/>
  </p:sldMasterIdLst>
  <p:notesMasterIdLst>
    <p:notesMasterId r:id="rId12"/>
  </p:notesMasterIdLst>
  <p:sldIdLst>
    <p:sldId id="424" r:id="rId2"/>
    <p:sldId id="362" r:id="rId3"/>
    <p:sldId id="425" r:id="rId4"/>
    <p:sldId id="426" r:id="rId5"/>
    <p:sldId id="427" r:id="rId6"/>
    <p:sldId id="428" r:id="rId7"/>
    <p:sldId id="429" r:id="rId8"/>
    <p:sldId id="430" r:id="rId9"/>
    <p:sldId id="431" r:id="rId10"/>
    <p:sldId id="432" r:id="rId11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Bookshelf Symbol 2" pitchFamily="2" charset="2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Bookshelf Symbol 2" pitchFamily="2" charset="2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Bookshelf Symbol 2" pitchFamily="2" charset="2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Bookshelf Symbol 2" pitchFamily="2" charset="2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Bookshelf Symbol 2" pitchFamily="2" charset="2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Bookshelf Symbol 2" pitchFamily="2" charset="2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Bookshelf Symbol 2" pitchFamily="2" charset="2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Bookshelf Symbol 2" pitchFamily="2" charset="2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Bookshelf Symbol 2" pitchFamily="2" charset="2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296">
          <p15:clr>
            <a:srgbClr val="A4A3A4"/>
          </p15:clr>
        </p15:guide>
        <p15:guide id="2" orient="horz" pos="3888">
          <p15:clr>
            <a:srgbClr val="A4A3A4"/>
          </p15:clr>
        </p15:guide>
        <p15:guide id="3" pos="288">
          <p15:clr>
            <a:srgbClr val="A4A3A4"/>
          </p15:clr>
        </p15:guide>
        <p15:guide id="4" pos="547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77C97"/>
    <a:srgbClr val="0099FF"/>
    <a:srgbClr val="D7791B"/>
    <a:srgbClr val="4C7816"/>
    <a:srgbClr val="528218"/>
    <a:srgbClr val="B6CEAA"/>
    <a:srgbClr val="ADC8A0"/>
    <a:srgbClr val="CD801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815" autoAdjust="0"/>
    <p:restoredTop sz="86413" autoAdjust="0"/>
  </p:normalViewPr>
  <p:slideViewPr>
    <p:cSldViewPr>
      <p:cViewPr varScale="1">
        <p:scale>
          <a:sx n="74" d="100"/>
          <a:sy n="74" d="100"/>
        </p:scale>
        <p:origin x="1458" y="72"/>
      </p:cViewPr>
      <p:guideLst>
        <p:guide orient="horz" pos="1296"/>
        <p:guide orient="horz" pos="3888"/>
        <p:guide pos="288"/>
        <p:guide pos="5472"/>
      </p:guideLst>
    </p:cSldViewPr>
  </p:slideViewPr>
  <p:outlineViewPr>
    <p:cViewPr>
      <p:scale>
        <a:sx n="33" d="100"/>
        <a:sy n="33" d="100"/>
      </p:scale>
      <p:origin x="0" y="-953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1" hangingPunct="1">
              <a:defRPr sz="1200" smtClean="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noProof="0" smtClean="0"/>
              <a:t>Click to edit Master text styles</a:t>
            </a:r>
          </a:p>
          <a:p>
            <a:pPr lvl="1"/>
            <a:r>
              <a:rPr lang="en-US" altLang="en-US" noProof="0" smtClean="0"/>
              <a:t>Second level</a:t>
            </a:r>
          </a:p>
          <a:p>
            <a:pPr lvl="2"/>
            <a:r>
              <a:rPr lang="en-US" altLang="en-US" noProof="0" smtClean="0"/>
              <a:t>Third level</a:t>
            </a:r>
          </a:p>
          <a:p>
            <a:pPr lvl="3"/>
            <a:r>
              <a:rPr lang="en-US" altLang="en-US" noProof="0" smtClean="0"/>
              <a:t>Fourth level</a:t>
            </a:r>
          </a:p>
          <a:p>
            <a:pPr lvl="4"/>
            <a:r>
              <a:rPr lang="en-US" altLang="en-US" noProof="0" smtClean="0"/>
              <a:t>Fifth level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1" hangingPunct="1">
              <a:defRPr sz="1200" smtClean="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3F54F01C-9DAE-4834-B3FA-3D4760BB0170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44047097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fld id="{A9C20A67-9360-415D-8A66-BED502C09899}" type="slidenum">
              <a:rPr lang="en-US" altLang="en-US" sz="1200">
                <a:latin typeface="Arial" panose="020B0604020202020204" pitchFamily="34" charset="0"/>
              </a:rPr>
              <a:pPr algn="r"/>
              <a:t>1</a:t>
            </a:fld>
            <a:endParaRPr lang="en-US" altLang="en-US" sz="1200" dirty="0">
              <a:latin typeface="Arial" panose="020B0604020202020204" pitchFamily="34" charset="0"/>
            </a:endParaRPr>
          </a:p>
        </p:txBody>
      </p:sp>
      <p:sp>
        <p:nvSpPr>
          <p:cNvPr id="51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</p:spPr>
        <p:txBody>
          <a:bodyPr/>
          <a:lstStyle/>
          <a:p>
            <a:pPr eaLnBrk="1" hangingPunct="1"/>
            <a:endParaRPr lang="en-US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367849516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fld id="{195455FB-0CCA-4344-9073-52441C2645F4}" type="slidenum">
              <a:rPr lang="en-US" altLang="en-US" sz="1200">
                <a:latin typeface="Arial" panose="020B0604020202020204" pitchFamily="34" charset="0"/>
              </a:rPr>
              <a:pPr algn="r"/>
              <a:t>10</a:t>
            </a:fld>
            <a:endParaRPr lang="en-US" altLang="en-US" sz="1200" dirty="0">
              <a:latin typeface="Arial" panose="020B0604020202020204" pitchFamily="34" charset="0"/>
            </a:endParaRPr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348860347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fld id="{195455FB-0CCA-4344-9073-52441C2645F4}" type="slidenum">
              <a:rPr lang="en-US" altLang="en-US" sz="1200">
                <a:latin typeface="Arial" panose="020B0604020202020204" pitchFamily="34" charset="0"/>
              </a:rPr>
              <a:pPr algn="r"/>
              <a:t>2</a:t>
            </a:fld>
            <a:endParaRPr lang="en-US" altLang="en-US" sz="1200" dirty="0">
              <a:latin typeface="Arial" panose="020B0604020202020204" pitchFamily="34" charset="0"/>
            </a:endParaRPr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342336495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fld id="{195455FB-0CCA-4344-9073-52441C2645F4}" type="slidenum">
              <a:rPr lang="en-US" altLang="en-US" sz="1200">
                <a:latin typeface="Arial" panose="020B0604020202020204" pitchFamily="34" charset="0"/>
              </a:rPr>
              <a:pPr algn="r"/>
              <a:t>3</a:t>
            </a:fld>
            <a:endParaRPr lang="en-US" altLang="en-US" sz="1200" dirty="0">
              <a:latin typeface="Arial" panose="020B0604020202020204" pitchFamily="34" charset="0"/>
            </a:endParaRPr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111453861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fld id="{195455FB-0CCA-4344-9073-52441C2645F4}" type="slidenum">
              <a:rPr lang="en-US" altLang="en-US" sz="1200">
                <a:latin typeface="Arial" panose="020B0604020202020204" pitchFamily="34" charset="0"/>
              </a:rPr>
              <a:pPr algn="r"/>
              <a:t>4</a:t>
            </a:fld>
            <a:endParaRPr lang="en-US" altLang="en-US" sz="1200" dirty="0">
              <a:latin typeface="Arial" panose="020B0604020202020204" pitchFamily="34" charset="0"/>
            </a:endParaRPr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319941543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fld id="{195455FB-0CCA-4344-9073-52441C2645F4}" type="slidenum">
              <a:rPr lang="en-US" altLang="en-US" sz="1200">
                <a:latin typeface="Arial" panose="020B0604020202020204" pitchFamily="34" charset="0"/>
              </a:rPr>
              <a:pPr algn="r"/>
              <a:t>5</a:t>
            </a:fld>
            <a:endParaRPr lang="en-US" altLang="en-US" sz="1200" dirty="0">
              <a:latin typeface="Arial" panose="020B0604020202020204" pitchFamily="34" charset="0"/>
            </a:endParaRPr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411776622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fld id="{195455FB-0CCA-4344-9073-52441C2645F4}" type="slidenum">
              <a:rPr lang="en-US" altLang="en-US" sz="1200">
                <a:latin typeface="Arial" panose="020B0604020202020204" pitchFamily="34" charset="0"/>
              </a:rPr>
              <a:pPr algn="r"/>
              <a:t>6</a:t>
            </a:fld>
            <a:endParaRPr lang="en-US" altLang="en-US" sz="1200" dirty="0">
              <a:latin typeface="Arial" panose="020B0604020202020204" pitchFamily="34" charset="0"/>
            </a:endParaRPr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275197490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fld id="{195455FB-0CCA-4344-9073-52441C2645F4}" type="slidenum">
              <a:rPr lang="en-US" altLang="en-US" sz="1200">
                <a:latin typeface="Arial" panose="020B0604020202020204" pitchFamily="34" charset="0"/>
              </a:rPr>
              <a:pPr algn="r"/>
              <a:t>7</a:t>
            </a:fld>
            <a:endParaRPr lang="en-US" altLang="en-US" sz="1200" dirty="0">
              <a:latin typeface="Arial" panose="020B0604020202020204" pitchFamily="34" charset="0"/>
            </a:endParaRPr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69527829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fld id="{195455FB-0CCA-4344-9073-52441C2645F4}" type="slidenum">
              <a:rPr lang="en-US" altLang="en-US" sz="1200">
                <a:latin typeface="Arial" panose="020B0604020202020204" pitchFamily="34" charset="0"/>
              </a:rPr>
              <a:pPr algn="r"/>
              <a:t>8</a:t>
            </a:fld>
            <a:endParaRPr lang="en-US" altLang="en-US" sz="1200" dirty="0">
              <a:latin typeface="Arial" panose="020B0604020202020204" pitchFamily="34" charset="0"/>
            </a:endParaRPr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108092962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fld id="{195455FB-0CCA-4344-9073-52441C2645F4}" type="slidenum">
              <a:rPr lang="en-US" altLang="en-US" sz="1200">
                <a:latin typeface="Arial" panose="020B0604020202020204" pitchFamily="34" charset="0"/>
              </a:rPr>
              <a:pPr algn="r"/>
              <a:t>9</a:t>
            </a:fld>
            <a:endParaRPr lang="en-US" altLang="en-US" sz="1200" dirty="0">
              <a:latin typeface="Arial" panose="020B0604020202020204" pitchFamily="34" charset="0"/>
            </a:endParaRPr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9508875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1" descr="pearson_ppt_logo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6292850"/>
            <a:ext cx="1295400" cy="48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Line 12"/>
          <p:cNvSpPr>
            <a:spLocks noChangeShapeType="1"/>
          </p:cNvSpPr>
          <p:nvPr userDrawn="1"/>
        </p:nvSpPr>
        <p:spPr bwMode="auto">
          <a:xfrm>
            <a:off x="0" y="2667000"/>
            <a:ext cx="4953000" cy="0"/>
          </a:xfrm>
          <a:prstGeom prst="line">
            <a:avLst/>
          </a:prstGeom>
          <a:noFill/>
          <a:ln w="12700">
            <a:solidFill>
              <a:srgbClr val="077C97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6" name="Text Box 14" descr="Pink tissue paper"/>
          <p:cNvSpPr txBox="1">
            <a:spLocks noChangeArrowheads="1"/>
          </p:cNvSpPr>
          <p:nvPr userDrawn="1"/>
        </p:nvSpPr>
        <p:spPr bwMode="auto">
          <a:xfrm>
            <a:off x="533400" y="304800"/>
            <a:ext cx="533400" cy="7318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 r:embed="rId3"/>
                  <a:srcRect/>
                  <a:tile tx="0" ty="0" sx="100000" sy="100000" flip="none" algn="tl"/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en-US" altLang="en-US" sz="4200" b="1" dirty="0" smtClean="0">
                <a:solidFill>
                  <a:srgbClr val="4C7816"/>
                </a:solidFill>
                <a:latin typeface="Arial" panose="020B0604020202020204" pitchFamily="34" charset="0"/>
              </a:rPr>
              <a:t>6</a:t>
            </a:r>
            <a:endParaRPr lang="en-US" altLang="en-US" sz="4200" b="1" dirty="0">
              <a:solidFill>
                <a:srgbClr val="4C7816"/>
              </a:solidFill>
              <a:latin typeface="Arial" panose="020B0604020202020204" pitchFamily="34" charset="0"/>
            </a:endParaRPr>
          </a:p>
        </p:txBody>
      </p:sp>
      <p:sp>
        <p:nvSpPr>
          <p:cNvPr id="7" name="Text Box 15" descr="Pink tissue paper"/>
          <p:cNvSpPr txBox="1">
            <a:spLocks noChangeArrowheads="1"/>
          </p:cNvSpPr>
          <p:nvPr userDrawn="1"/>
        </p:nvSpPr>
        <p:spPr bwMode="auto">
          <a:xfrm>
            <a:off x="304800" y="2057400"/>
            <a:ext cx="8382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 r:embed="rId3"/>
                  <a:srcRect/>
                  <a:tile tx="0" ty="0" sx="100000" sy="100000" flip="none" algn="tl"/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 eaLnBrk="1" hangingPunct="1">
              <a:spcBef>
                <a:spcPct val="50000"/>
              </a:spcBef>
            </a:pPr>
            <a:r>
              <a:rPr lang="en-US" altLang="en-US" sz="3200" b="1" dirty="0" smtClean="0">
                <a:solidFill>
                  <a:srgbClr val="CD8019"/>
                </a:solidFill>
                <a:latin typeface="Arial" panose="020B0604020202020204" pitchFamily="34" charset="0"/>
              </a:rPr>
              <a:t>6.7</a:t>
            </a:r>
            <a:endParaRPr lang="en-US" altLang="en-US" sz="3200" b="1" dirty="0">
              <a:solidFill>
                <a:srgbClr val="CD8019"/>
              </a:solidFill>
              <a:latin typeface="Arial" panose="020B0604020202020204" pitchFamily="34" charset="0"/>
            </a:endParaRPr>
          </a:p>
        </p:txBody>
      </p:sp>
      <p:sp>
        <p:nvSpPr>
          <p:cNvPr id="8" name="Line 21"/>
          <p:cNvSpPr>
            <a:spLocks noChangeShapeType="1"/>
          </p:cNvSpPr>
          <p:nvPr userDrawn="1"/>
        </p:nvSpPr>
        <p:spPr bwMode="auto">
          <a:xfrm rot="5400000" flipH="1">
            <a:off x="4572000" y="-4343400"/>
            <a:ext cx="0" cy="9144000"/>
          </a:xfrm>
          <a:prstGeom prst="line">
            <a:avLst/>
          </a:prstGeom>
          <a:noFill/>
          <a:ln w="63500">
            <a:solidFill>
              <a:srgbClr val="077C97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9" name="Line 23"/>
          <p:cNvSpPr>
            <a:spLocks noChangeShapeType="1"/>
          </p:cNvSpPr>
          <p:nvPr userDrawn="1"/>
        </p:nvSpPr>
        <p:spPr bwMode="auto">
          <a:xfrm rot="5400000" flipH="1">
            <a:off x="762000" y="701675"/>
            <a:ext cx="0" cy="609600"/>
          </a:xfrm>
          <a:prstGeom prst="line">
            <a:avLst/>
          </a:prstGeom>
          <a:noFill/>
          <a:ln w="38100">
            <a:solidFill>
              <a:srgbClr val="B6CEAA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0" name="Line 24"/>
          <p:cNvSpPr>
            <a:spLocks noChangeShapeType="1"/>
          </p:cNvSpPr>
          <p:nvPr userDrawn="1"/>
        </p:nvSpPr>
        <p:spPr bwMode="auto">
          <a:xfrm rot="16200000" flipH="1" flipV="1">
            <a:off x="-19050" y="495300"/>
            <a:ext cx="990600" cy="0"/>
          </a:xfrm>
          <a:prstGeom prst="line">
            <a:avLst/>
          </a:prstGeom>
          <a:noFill/>
          <a:ln w="38100">
            <a:solidFill>
              <a:srgbClr val="B6CEAA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2" name="Freeform 31"/>
          <p:cNvSpPr>
            <a:spLocks/>
          </p:cNvSpPr>
          <p:nvPr userDrawn="1"/>
        </p:nvSpPr>
        <p:spPr bwMode="auto">
          <a:xfrm>
            <a:off x="0" y="2057400"/>
            <a:ext cx="1143000" cy="609600"/>
          </a:xfrm>
          <a:custGeom>
            <a:avLst/>
            <a:gdLst>
              <a:gd name="T0" fmla="*/ 0 w 96"/>
              <a:gd name="T1" fmla="*/ 0 h 192"/>
              <a:gd name="T2" fmla="*/ 1143000 w 96"/>
              <a:gd name="T3" fmla="*/ 0 h 192"/>
              <a:gd name="T4" fmla="*/ 1143000 w 96"/>
              <a:gd name="T5" fmla="*/ 609600 h 192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96" h="192">
                <a:moveTo>
                  <a:pt x="0" y="0"/>
                </a:moveTo>
                <a:lnTo>
                  <a:pt x="96" y="0"/>
                </a:lnTo>
                <a:lnTo>
                  <a:pt x="96" y="192"/>
                </a:lnTo>
              </a:path>
            </a:pathLst>
          </a:custGeom>
          <a:noFill/>
          <a:ln w="12700" cap="flat" cmpd="sng">
            <a:solidFill>
              <a:srgbClr val="077C97"/>
            </a:solidFill>
            <a:prstDash val="solid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CCCC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605200" name="Rectangle 16"/>
          <p:cNvSpPr>
            <a:spLocks noGrp="1" noChangeArrowheads="1"/>
          </p:cNvSpPr>
          <p:nvPr>
            <p:ph type="ctrTitle" sz="quarter"/>
          </p:nvPr>
        </p:nvSpPr>
        <p:spPr>
          <a:xfrm>
            <a:off x="1219200" y="609600"/>
            <a:ext cx="5943600" cy="1295400"/>
          </a:xfrm>
        </p:spPr>
        <p:txBody>
          <a:bodyPr anchor="t"/>
          <a:lstStyle>
            <a:lvl1pPr>
              <a:defRPr sz="3600">
                <a:latin typeface="Times New Roman" panose="02020603050405020304" pitchFamily="18" charset="0"/>
              </a:defRPr>
            </a:lvl1pPr>
          </a:lstStyle>
          <a:p>
            <a:pPr lvl="0"/>
            <a:r>
              <a:rPr lang="en-US" altLang="en-US" noProof="0" smtClean="0"/>
              <a:t>Click to edit Master title style</a:t>
            </a:r>
          </a:p>
        </p:txBody>
      </p:sp>
      <p:sp>
        <p:nvSpPr>
          <p:cNvPr id="605201" name="Rectangle 17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457200" y="2819400"/>
            <a:ext cx="4495800" cy="3352800"/>
          </a:xfrm>
        </p:spPr>
        <p:txBody>
          <a:bodyPr/>
          <a:lstStyle>
            <a:lvl1pPr marL="0" indent="0">
              <a:buFont typeface="Wingdings" panose="05000000000000000000" pitchFamily="2" charset="2"/>
              <a:buNone/>
              <a:defRPr sz="2800">
                <a:solidFill>
                  <a:srgbClr val="077C97"/>
                </a:solidFill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altLang="en-US" noProof="0" smtClean="0"/>
              <a:t>Click to edit Master subtitle style</a:t>
            </a:r>
          </a:p>
        </p:txBody>
      </p:sp>
      <p:sp>
        <p:nvSpPr>
          <p:cNvPr id="13" name="Footer Placeholder 9"/>
          <p:cNvSpPr>
            <a:spLocks noGrp="1"/>
          </p:cNvSpPr>
          <p:nvPr>
            <p:ph type="ftr" sz="quarter" idx="10"/>
          </p:nvPr>
        </p:nvSpPr>
        <p:spPr>
          <a:xfrm>
            <a:off x="1752600" y="6305550"/>
            <a:ext cx="6934200" cy="47625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en-US" altLang="en-US" dirty="0"/>
              <a:t> © 2012 Pearson Education, Inc.</a:t>
            </a:r>
          </a:p>
        </p:txBody>
      </p: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5000" y="2248436"/>
            <a:ext cx="2971800" cy="37535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1487957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dirty="0"/>
              <a:t>Slide 2.2- </a:t>
            </a:r>
            <a:fld id="{666FB77A-CE67-40A9-945B-251200CD2367}" type="slidenum">
              <a:rPr lang="en-US" altLang="en-US"/>
              <a:pPr>
                <a:defRPr/>
              </a:pPr>
              <a:t>‹#›</a:t>
            </a:fld>
            <a:endParaRPr lang="en-CA" altLang="en-US" dirty="0"/>
          </a:p>
        </p:txBody>
      </p:sp>
      <p:sp>
        <p:nvSpPr>
          <p:cNvPr id="5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dirty="0"/>
              <a:t> © 2012 Pearson Education, Inc.</a:t>
            </a:r>
          </a:p>
        </p:txBody>
      </p:sp>
    </p:spTree>
    <p:extLst>
      <p:ext uri="{BB962C8B-B14F-4D97-AF65-F5344CB8AC3E}">
        <p14:creationId xmlns:p14="http://schemas.microsoft.com/office/powerpoint/2010/main" val="1077399800"/>
      </p:ext>
    </p:extLst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0"/>
            <a:ext cx="2057400" cy="61722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0"/>
            <a:ext cx="6019800" cy="61722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dirty="0"/>
              <a:t>Slide 2.2- </a:t>
            </a:r>
            <a:fld id="{C40906E5-C24C-4790-AE21-7B84BA83C02F}" type="slidenum">
              <a:rPr lang="en-US" altLang="en-US"/>
              <a:pPr>
                <a:defRPr/>
              </a:pPr>
              <a:t>‹#›</a:t>
            </a:fld>
            <a:endParaRPr lang="en-CA" altLang="en-US" dirty="0"/>
          </a:p>
        </p:txBody>
      </p:sp>
      <p:sp>
        <p:nvSpPr>
          <p:cNvPr id="5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dirty="0"/>
              <a:t> © 2012 Pearson Education, Inc.</a:t>
            </a:r>
          </a:p>
        </p:txBody>
      </p:sp>
    </p:spTree>
    <p:extLst>
      <p:ext uri="{BB962C8B-B14F-4D97-AF65-F5344CB8AC3E}">
        <p14:creationId xmlns:p14="http://schemas.microsoft.com/office/powerpoint/2010/main" val="2216291343"/>
      </p:ext>
    </p:extLst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dirty="0"/>
              <a:t>Slide 2.2- </a:t>
            </a:r>
            <a:fld id="{CE90E932-D1B3-4534-813D-FD4EBE5E39C2}" type="slidenum">
              <a:rPr lang="en-US" altLang="en-US"/>
              <a:pPr>
                <a:defRPr/>
              </a:pPr>
              <a:t>‹#›</a:t>
            </a:fld>
            <a:endParaRPr lang="en-CA" altLang="en-US" dirty="0"/>
          </a:p>
        </p:txBody>
      </p:sp>
      <p:sp>
        <p:nvSpPr>
          <p:cNvPr id="5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dirty="0"/>
              <a:t> © 2012 Pearson Education, Inc.</a:t>
            </a:r>
          </a:p>
        </p:txBody>
      </p:sp>
    </p:spTree>
    <p:extLst>
      <p:ext uri="{BB962C8B-B14F-4D97-AF65-F5344CB8AC3E}">
        <p14:creationId xmlns:p14="http://schemas.microsoft.com/office/powerpoint/2010/main" val="3268376967"/>
      </p:ext>
    </p:extLst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dirty="0"/>
              <a:t>Slide 2.2- </a:t>
            </a:r>
            <a:fld id="{611AF1AB-C2F6-4C2D-A675-8FAD64D2E68D}" type="slidenum">
              <a:rPr lang="en-US" altLang="en-US"/>
              <a:pPr>
                <a:defRPr/>
              </a:pPr>
              <a:t>‹#›</a:t>
            </a:fld>
            <a:endParaRPr lang="en-CA" altLang="en-US" dirty="0"/>
          </a:p>
        </p:txBody>
      </p:sp>
      <p:sp>
        <p:nvSpPr>
          <p:cNvPr id="5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dirty="0"/>
              <a:t> © 2012 Pearson Education, Inc.</a:t>
            </a:r>
          </a:p>
        </p:txBody>
      </p:sp>
    </p:spTree>
    <p:extLst>
      <p:ext uri="{BB962C8B-B14F-4D97-AF65-F5344CB8AC3E}">
        <p14:creationId xmlns:p14="http://schemas.microsoft.com/office/powerpoint/2010/main" val="2928262687"/>
      </p:ext>
    </p:extLst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72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72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dirty="0"/>
              <a:t>Slide 2.2- </a:t>
            </a:r>
            <a:fld id="{3986BFB6-CA82-4812-BE97-DA0F65491B7A}" type="slidenum">
              <a:rPr lang="en-US" altLang="en-US"/>
              <a:pPr>
                <a:defRPr/>
              </a:pPr>
              <a:t>‹#›</a:t>
            </a:fld>
            <a:endParaRPr lang="en-CA" altLang="en-US" dirty="0"/>
          </a:p>
        </p:txBody>
      </p:sp>
      <p:sp>
        <p:nvSpPr>
          <p:cNvPr id="6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dirty="0"/>
              <a:t> © 2012 Pearson Education, Inc.</a:t>
            </a:r>
          </a:p>
        </p:txBody>
      </p:sp>
    </p:spTree>
    <p:extLst>
      <p:ext uri="{BB962C8B-B14F-4D97-AF65-F5344CB8AC3E}">
        <p14:creationId xmlns:p14="http://schemas.microsoft.com/office/powerpoint/2010/main" val="2317108004"/>
      </p:ext>
    </p:extLst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dirty="0"/>
              <a:t>Slide 2.2- </a:t>
            </a:r>
            <a:fld id="{E6DAF540-46D9-4094-8FE8-0834E2370D1A}" type="slidenum">
              <a:rPr lang="en-US" altLang="en-US"/>
              <a:pPr>
                <a:defRPr/>
              </a:pPr>
              <a:t>‹#›</a:t>
            </a:fld>
            <a:endParaRPr lang="en-CA" altLang="en-US" dirty="0"/>
          </a:p>
        </p:txBody>
      </p:sp>
      <p:sp>
        <p:nvSpPr>
          <p:cNvPr id="8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dirty="0"/>
              <a:t> © 2012 Pearson Education, Inc.</a:t>
            </a:r>
          </a:p>
        </p:txBody>
      </p:sp>
    </p:spTree>
    <p:extLst>
      <p:ext uri="{BB962C8B-B14F-4D97-AF65-F5344CB8AC3E}">
        <p14:creationId xmlns:p14="http://schemas.microsoft.com/office/powerpoint/2010/main" val="3569669486"/>
      </p:ext>
    </p:extLst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dirty="0"/>
              <a:t>Slide 2.2- </a:t>
            </a:r>
            <a:fld id="{487CA900-6A0F-4284-BBF9-FA441424FECD}" type="slidenum">
              <a:rPr lang="en-US" altLang="en-US"/>
              <a:pPr>
                <a:defRPr/>
              </a:pPr>
              <a:t>‹#›</a:t>
            </a:fld>
            <a:endParaRPr lang="en-CA" altLang="en-US" dirty="0"/>
          </a:p>
        </p:txBody>
      </p:sp>
      <p:sp>
        <p:nvSpPr>
          <p:cNvPr id="4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dirty="0"/>
              <a:t> © 2012 Pearson Education, Inc.</a:t>
            </a:r>
          </a:p>
        </p:txBody>
      </p:sp>
    </p:spTree>
    <p:extLst>
      <p:ext uri="{BB962C8B-B14F-4D97-AF65-F5344CB8AC3E}">
        <p14:creationId xmlns:p14="http://schemas.microsoft.com/office/powerpoint/2010/main" val="1567146354"/>
      </p:ext>
    </p:extLst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dirty="0"/>
              <a:t>Slide 2.2- </a:t>
            </a:r>
            <a:fld id="{D08BDEBC-B0EE-4876-A910-04FE4D7A43BC}" type="slidenum">
              <a:rPr lang="en-US" altLang="en-US"/>
              <a:pPr>
                <a:defRPr/>
              </a:pPr>
              <a:t>‹#›</a:t>
            </a:fld>
            <a:endParaRPr lang="en-CA" altLang="en-US" dirty="0"/>
          </a:p>
        </p:txBody>
      </p:sp>
      <p:sp>
        <p:nvSpPr>
          <p:cNvPr id="3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dirty="0"/>
              <a:t> © 2012 Pearson Education, Inc.</a:t>
            </a:r>
          </a:p>
        </p:txBody>
      </p:sp>
    </p:spTree>
    <p:extLst>
      <p:ext uri="{BB962C8B-B14F-4D97-AF65-F5344CB8AC3E}">
        <p14:creationId xmlns:p14="http://schemas.microsoft.com/office/powerpoint/2010/main" val="1594439869"/>
      </p:ext>
    </p:extLst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dirty="0"/>
              <a:t>Slide 2.2- </a:t>
            </a:r>
            <a:fld id="{8667CB26-4B9D-4316-91C7-62ACA1D37795}" type="slidenum">
              <a:rPr lang="en-US" altLang="en-US"/>
              <a:pPr>
                <a:defRPr/>
              </a:pPr>
              <a:t>‹#›</a:t>
            </a:fld>
            <a:endParaRPr lang="en-CA" altLang="en-US" dirty="0"/>
          </a:p>
        </p:txBody>
      </p:sp>
      <p:sp>
        <p:nvSpPr>
          <p:cNvPr id="6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dirty="0"/>
              <a:t> © 2012 Pearson Education, Inc.</a:t>
            </a:r>
          </a:p>
        </p:txBody>
      </p:sp>
    </p:spTree>
    <p:extLst>
      <p:ext uri="{BB962C8B-B14F-4D97-AF65-F5344CB8AC3E}">
        <p14:creationId xmlns:p14="http://schemas.microsoft.com/office/powerpoint/2010/main" val="1050847700"/>
      </p:ext>
    </p:extLst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dirty="0"/>
              <a:t>Slide 2.2- </a:t>
            </a:r>
            <a:fld id="{C3411FFC-3F1F-41E6-A5CD-496F1593754C}" type="slidenum">
              <a:rPr lang="en-US" altLang="en-US"/>
              <a:pPr>
                <a:defRPr/>
              </a:pPr>
              <a:t>‹#›</a:t>
            </a:fld>
            <a:endParaRPr lang="en-CA" altLang="en-US" dirty="0"/>
          </a:p>
        </p:txBody>
      </p:sp>
      <p:sp>
        <p:nvSpPr>
          <p:cNvPr id="6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dirty="0"/>
              <a:t> © 2012 Pearson Education, Inc.</a:t>
            </a:r>
          </a:p>
        </p:txBody>
      </p:sp>
    </p:spTree>
    <p:extLst>
      <p:ext uri="{BB962C8B-B14F-4D97-AF65-F5344CB8AC3E}">
        <p14:creationId xmlns:p14="http://schemas.microsoft.com/office/powerpoint/2010/main" val="1870732600"/>
      </p:ext>
    </p:extLst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1586" name="Rectangle 2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81800" y="6307138"/>
            <a:ext cx="1905000" cy="4746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b="1" smtClean="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r>
              <a:rPr lang="en-US" altLang="en-US" dirty="0"/>
              <a:t>Slide 2.2- </a:t>
            </a:r>
            <a:fld id="{CE7008AD-6ACD-4396-A6D7-C548241CE52C}" type="slidenum">
              <a:rPr lang="en-US" altLang="en-US"/>
              <a:pPr>
                <a:defRPr/>
              </a:pPr>
              <a:t>‹#›</a:t>
            </a:fld>
            <a:endParaRPr lang="en-CA" altLang="en-US" dirty="0"/>
          </a:p>
        </p:txBody>
      </p:sp>
      <p:sp>
        <p:nvSpPr>
          <p:cNvPr id="1027" name="Rectangle 5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0"/>
            <a:ext cx="8229600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8" name="Rectangle 6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7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3"/>
          </p:nvPr>
        </p:nvSpPr>
        <p:spPr>
          <a:xfrm>
            <a:off x="457200" y="6305550"/>
            <a:ext cx="6324600" cy="47625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1" hangingPunct="1">
              <a:buFont typeface="Symbol" panose="05050102010706020507" pitchFamily="18" charset="2"/>
              <a:buNone/>
              <a:defRPr sz="1200" smtClean="0">
                <a:latin typeface="Arial" panose="020B0604020202020204" pitchFamily="34" charset="0"/>
                <a:sym typeface="Symbol" panose="05050102010706020507" pitchFamily="18" charset="2"/>
              </a:defRPr>
            </a:lvl1pPr>
          </a:lstStyle>
          <a:p>
            <a:pPr>
              <a:defRPr/>
            </a:pPr>
            <a:r>
              <a:rPr lang="en-US" altLang="en-US" dirty="0"/>
              <a:t> © 2012 Pearson Education, Inc.</a:t>
            </a:r>
          </a:p>
        </p:txBody>
      </p:sp>
      <p:sp>
        <p:nvSpPr>
          <p:cNvPr id="1030" name="Line 13"/>
          <p:cNvSpPr>
            <a:spLocks noChangeShapeType="1"/>
          </p:cNvSpPr>
          <p:nvPr userDrawn="1"/>
        </p:nvSpPr>
        <p:spPr bwMode="auto">
          <a:xfrm rot="5400000" flipH="1">
            <a:off x="4572000" y="-3505200"/>
            <a:ext cx="0" cy="9144000"/>
          </a:xfrm>
          <a:prstGeom prst="line">
            <a:avLst/>
          </a:prstGeom>
          <a:noFill/>
          <a:ln w="63500">
            <a:solidFill>
              <a:srgbClr val="077C97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6" r:id="rId1"/>
    <p:sldLayoutId id="2147483726" r:id="rId2"/>
    <p:sldLayoutId id="2147483727" r:id="rId3"/>
    <p:sldLayoutId id="2147483728" r:id="rId4"/>
    <p:sldLayoutId id="2147483729" r:id="rId5"/>
    <p:sldLayoutId id="2147483730" r:id="rId6"/>
    <p:sldLayoutId id="2147483731" r:id="rId7"/>
    <p:sldLayoutId id="2147483732" r:id="rId8"/>
    <p:sldLayoutId id="2147483733" r:id="rId9"/>
    <p:sldLayoutId id="2147483734" r:id="rId10"/>
    <p:sldLayoutId id="2147483735" r:id="rId11"/>
  </p:sldLayoutIdLst>
  <p:transition spd="med"/>
  <p:timing>
    <p:tnLst>
      <p:par>
        <p:cTn id="1" dur="indefinite" restart="never" nodeType="tmRoot"/>
      </p:par>
    </p:tnLst>
  </p:timing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kern="1200">
          <a:solidFill>
            <a:srgbClr val="077C97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077C97"/>
          </a:solidFill>
          <a:latin typeface="Arial Narrow" panose="020B0606020202030204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077C97"/>
          </a:solidFill>
          <a:latin typeface="Arial Narrow" panose="020B0606020202030204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077C97"/>
          </a:solidFill>
          <a:latin typeface="Arial Narrow" panose="020B0606020202030204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077C97"/>
          </a:solidFill>
          <a:latin typeface="Arial Narrow" panose="020B0606020202030204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200">
          <a:solidFill>
            <a:srgbClr val="077C97"/>
          </a:solidFill>
          <a:latin typeface="Arial Narrow" panose="020B0606020202030204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200">
          <a:solidFill>
            <a:srgbClr val="077C97"/>
          </a:solidFill>
          <a:latin typeface="Arial Narrow" panose="020B0606020202030204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200">
          <a:solidFill>
            <a:srgbClr val="077C97"/>
          </a:solidFill>
          <a:latin typeface="Arial Narrow" panose="020B0606020202030204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200">
          <a:solidFill>
            <a:srgbClr val="077C97"/>
          </a:solidFill>
          <a:latin typeface="Arial Narrow" panose="020B0606020202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077C97"/>
        </a:buClr>
        <a:buFont typeface="Wingdings" panose="05000000000000000000" pitchFamily="2" charset="2"/>
        <a:buChar char="§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077C97"/>
        </a:buClr>
        <a:buFont typeface="Wingdings" panose="05000000000000000000" pitchFamily="2" charset="2"/>
        <a:buChar char="§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rgbClr val="077C97"/>
        </a:buClr>
        <a:buFont typeface="Wingdings" panose="05000000000000000000" pitchFamily="2" charset="2"/>
        <a:buChar char="§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rgbClr val="077C97"/>
        </a:buClr>
        <a:buFont typeface="Wingdings" panose="05000000000000000000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rgbClr val="077C97"/>
        </a:buClr>
        <a:buFont typeface="Wingdings" panose="05000000000000000000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Footer Placeholder 9"/>
          <p:cNvSpPr>
            <a:spLocks noGrp="1"/>
          </p:cNvSpPr>
          <p:nvPr>
            <p:ph type="ftr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US" altLang="en-US" dirty="0" smtClean="0"/>
              <a:t>Orthogonality and Least Squares</a:t>
            </a:r>
          </a:p>
        </p:txBody>
      </p:sp>
      <p:sp>
        <p:nvSpPr>
          <p:cNvPr id="4100" name="Rectangle 4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r>
              <a:rPr lang="en-US" altLang="en-US" dirty="0" smtClean="0"/>
              <a:t>THE GRAM-SCHMIDT PROCESS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 dirty="0">
                <a:latin typeface="Arial" panose="020B0604020202020204" pitchFamily="34" charset="0"/>
              </a:rPr>
              <a:t>Slide </a:t>
            </a:r>
            <a:r>
              <a:rPr lang="en-US" altLang="en-US" sz="1200" dirty="0" smtClean="0">
                <a:latin typeface="Arial" panose="020B0604020202020204" pitchFamily="34" charset="0"/>
              </a:rPr>
              <a:t>6.7- </a:t>
            </a:r>
            <a:fld id="{13CCF1D0-3A87-4DC6-85CD-0E9CC5054675}" type="slidenum">
              <a:rPr lang="en-US" altLang="en-US" sz="1200">
                <a:latin typeface="Arial" panose="020B0604020202020204" pitchFamily="34" charset="0"/>
              </a:rPr>
              <a:pPr algn="r"/>
              <a:t>10</a:t>
            </a:fld>
            <a:endParaRPr lang="en-CA" altLang="en-US" sz="1200" dirty="0">
              <a:latin typeface="Arial" panose="020B0604020202020204" pitchFamily="34" charset="0"/>
            </a:endParaRPr>
          </a:p>
        </p:txBody>
      </p:sp>
      <p:sp>
        <p:nvSpPr>
          <p:cNvPr id="6147" name="Footer Placeholder 4"/>
          <p:cNvSpPr>
            <a:spLocks noGrp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  <p:sp>
        <p:nvSpPr>
          <p:cNvPr id="614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 smtClean="0"/>
              <a:t>TWO INEQUALITIES</a:t>
            </a:r>
            <a:endParaRPr lang="en-US" altLang="en-US" dirty="0" smtClean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16424" name="Rectangle 8"/>
              <p:cNvSpPr>
                <a:spLocks noGrp="1" noChangeArrowheads="1"/>
              </p:cNvSpPr>
              <p:nvPr>
                <p:ph type="body" idx="1"/>
              </p:nvPr>
            </p:nvSpPr>
            <p:spPr>
              <a:xfrm>
                <a:off x="304800" y="1295400"/>
                <a:ext cx="8534400" cy="5181600"/>
              </a:xfrm>
            </p:spPr>
            <p:txBody>
              <a:bodyPr/>
              <a:lstStyle/>
              <a:p>
                <a:pPr eaLnBrk="1" hangingPunct="1"/>
                <a:r>
                  <a:rPr lang="en-US" altLang="en-US" sz="2700" b="1" dirty="0" smtClean="0">
                    <a:solidFill>
                      <a:srgbClr val="077C97"/>
                    </a:solidFill>
                    <a:cs typeface="Times New Roman" panose="02020603050405020304" pitchFamily="18" charset="0"/>
                  </a:rPr>
                  <a:t>Theorem 17  </a:t>
                </a:r>
                <a:r>
                  <a:rPr lang="en-US" altLang="en-US" sz="2700" b="1" dirty="0" smtClean="0">
                    <a:cs typeface="Times New Roman" panose="02020603050405020304" pitchFamily="18" charset="0"/>
                  </a:rPr>
                  <a:t>The Triangle Inequality:</a:t>
                </a:r>
                <a:r>
                  <a:rPr lang="en-US" altLang="en-US" sz="2700" dirty="0">
                    <a:cs typeface="Times New Roman" panose="02020603050405020304" pitchFamily="18" charset="0"/>
                  </a:rPr>
                  <a:t> 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For all u, v in </a:t>
                </a:r>
                <a:r>
                  <a:rPr lang="en-US" altLang="en-US" sz="2700" i="1" dirty="0" smtClean="0">
                    <a:cs typeface="Times New Roman" panose="02020603050405020304" pitchFamily="18" charset="0"/>
                  </a:rPr>
                  <a:t>V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,</a:t>
                </a:r>
              </a:p>
              <a:p>
                <a:pPr eaLnBrk="1" hangingPunct="1"/>
                <a:endParaRPr lang="en-US" altLang="en-US" sz="2700" dirty="0">
                  <a:cs typeface="Times New Roman" panose="02020603050405020304" pitchFamily="18" charset="0"/>
                </a:endParaRPr>
              </a:p>
              <a:p>
                <a:pPr marL="0" indent="0" eaLnBrk="1" hangingPunct="1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‖"/>
                          <m:endChr m:val="‖"/>
                          <m:ctrlPr>
                            <a:rPr lang="en-US" altLang="en-US" sz="270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altLang="en-US" sz="2700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𝑢</m:t>
                          </m:r>
                          <m:r>
                            <a:rPr lang="en-US" altLang="en-US" sz="2700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+</m:t>
                          </m:r>
                          <m:r>
                            <a:rPr lang="en-US" altLang="en-US" sz="2700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𝑣</m:t>
                          </m:r>
                        </m:e>
                      </m:d>
                      <m:r>
                        <a:rPr lang="en-US" altLang="en-US" sz="2700" i="1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≤</m:t>
                      </m:r>
                      <m:d>
                        <m:dPr>
                          <m:begChr m:val="‖"/>
                          <m:endChr m:val="‖"/>
                          <m:ctrlPr>
                            <a:rPr lang="en-US" altLang="en-US" sz="27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altLang="en-US" sz="27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𝑢</m:t>
                          </m:r>
                        </m:e>
                      </m:d>
                      <m:r>
                        <a:rPr lang="en-US" altLang="en-US" sz="27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+</m:t>
                      </m:r>
                      <m:d>
                        <m:dPr>
                          <m:begChr m:val="‖"/>
                          <m:endChr m:val="‖"/>
                          <m:ctrlPr>
                            <a:rPr lang="en-US" altLang="en-US" sz="27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altLang="en-US" sz="27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𝑣</m:t>
                          </m:r>
                        </m:e>
                      </m:d>
                    </m:oMath>
                  </m:oMathPara>
                </a14:m>
                <a:endParaRPr lang="en-US" altLang="en-US" sz="2700" dirty="0" smtClean="0">
                  <a:cs typeface="Times New Roman" panose="02020603050405020304" pitchFamily="18" charset="0"/>
                </a:endParaRPr>
              </a:p>
              <a:p>
                <a:pPr marL="0" indent="0" eaLnBrk="1" hangingPunct="1">
                  <a:buNone/>
                </a:pPr>
                <a:endParaRPr lang="en-US" altLang="en-US" sz="2700" dirty="0">
                  <a:cs typeface="Times New Roman" panose="02020603050405020304" pitchFamily="18" charset="0"/>
                </a:endParaRPr>
              </a:p>
              <a:p>
                <a:pPr eaLnBrk="1" hangingPunct="1"/>
                <a:r>
                  <a:rPr lang="en-US" altLang="en-US" sz="2700" b="1" dirty="0" smtClean="0">
                    <a:cs typeface="Times New Roman" panose="02020603050405020304" pitchFamily="18" charset="0"/>
                  </a:rPr>
                  <a:t>Proof</a:t>
                </a:r>
                <a14:m>
                  <m:oMath xmlns:m="http://schemas.openxmlformats.org/officeDocument/2006/math">
                    <m:r>
                      <a:rPr lang="en-US" altLang="en-US" sz="2600" b="1" i="0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   </m:t>
                    </m:r>
                    <m:d>
                      <m:dPr>
                        <m:begChr m:val="‖"/>
                        <m:endChr m:val="‖"/>
                        <m:ctrlPr>
                          <a:rPr lang="en-US" altLang="en-US" sz="26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altLang="en-US" sz="26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𝑢</m:t>
                        </m:r>
                        <m:r>
                          <a:rPr lang="en-US" altLang="en-US" sz="26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altLang="en-US" sz="26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𝑣</m:t>
                        </m:r>
                      </m:e>
                    </m:d>
                  </m:oMath>
                </a14:m>
                <a:r>
                  <a:rPr lang="en-US" altLang="en-US" sz="2600" baseline="30000" dirty="0" smtClean="0">
                    <a:cs typeface="Times New Roman" panose="02020603050405020304" pitchFamily="18" charset="0"/>
                  </a:rPr>
                  <a:t>2</a:t>
                </a:r>
                <a:r>
                  <a:rPr lang="en-US" altLang="en-US" sz="2600" dirty="0" smtClean="0">
                    <a:cs typeface="Times New Roman" panose="02020603050405020304" pitchFamily="18" charset="0"/>
                  </a:rPr>
                  <a:t> = </a:t>
                </a:r>
                <a14:m>
                  <m:oMath xmlns:m="http://schemas.openxmlformats.org/officeDocument/2006/math">
                    <m:d>
                      <m:dPr>
                        <m:begChr m:val="⟨"/>
                        <m:endChr m:val="⟩"/>
                        <m:ctrlPr>
                          <a:rPr lang="en-US" altLang="en-US" sz="26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m:rPr>
                            <m:sty m:val="p"/>
                          </m:rPr>
                          <a:rPr lang="en-US" altLang="en-US" sz="260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u</m:t>
                        </m:r>
                        <m:r>
                          <a:rPr lang="en-US" altLang="en-US" sz="260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m:rPr>
                            <m:sty m:val="p"/>
                          </m:rPr>
                          <a:rPr lang="en-US" altLang="en-US" sz="260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v</m:t>
                        </m:r>
                        <m:r>
                          <a:rPr lang="en-US" altLang="en-US" sz="260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, </m:t>
                        </m:r>
                        <m:r>
                          <m:rPr>
                            <m:sty m:val="p"/>
                          </m:rPr>
                          <a:rPr lang="en-US" altLang="en-US" sz="2600" b="0" i="0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u</m:t>
                        </m:r>
                        <m:r>
                          <a:rPr lang="en-US" altLang="en-US" sz="26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altLang="en-US" sz="26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𝑣</m:t>
                        </m:r>
                      </m:e>
                    </m:d>
                    <m:r>
                      <a:rPr lang="en-US" altLang="en-US" sz="26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d>
                      <m:dPr>
                        <m:begChr m:val="⟨"/>
                        <m:endChr m:val="⟩"/>
                        <m:ctrlPr>
                          <a:rPr lang="en-US" altLang="en-US" sz="26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m:rPr>
                            <m:sty m:val="p"/>
                          </m:rPr>
                          <a:rPr lang="en-US" altLang="en-US" sz="2600" b="0" i="0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u</m:t>
                        </m:r>
                        <m:r>
                          <a:rPr lang="en-US" altLang="en-US" sz="2600" b="0" i="0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, </m:t>
                        </m:r>
                        <m:r>
                          <m:rPr>
                            <m:sty m:val="p"/>
                          </m:rPr>
                          <a:rPr lang="en-US" altLang="en-US" sz="2600" b="0" i="0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v</m:t>
                        </m:r>
                      </m:e>
                    </m:d>
                    <m:r>
                      <a:rPr lang="en-US" altLang="en-US" sz="26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+2</m:t>
                    </m:r>
                    <m:d>
                      <m:dPr>
                        <m:begChr m:val="⟨"/>
                        <m:endChr m:val="⟩"/>
                        <m:ctrlPr>
                          <a:rPr lang="en-US" altLang="en-US" sz="26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m:rPr>
                            <m:sty m:val="p"/>
                          </m:rPr>
                          <a:rPr lang="en-US" altLang="en-US" sz="260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u</m:t>
                        </m:r>
                        <m:r>
                          <a:rPr lang="en-US" altLang="en-US" sz="260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, </m:t>
                        </m:r>
                        <m:r>
                          <m:rPr>
                            <m:sty m:val="p"/>
                          </m:rPr>
                          <a:rPr lang="en-US" altLang="en-US" sz="260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v</m:t>
                        </m:r>
                      </m:e>
                    </m:d>
                    <m:r>
                      <a:rPr lang="en-US" altLang="en-US" sz="26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+</m:t>
                    </m:r>
                    <m:d>
                      <m:dPr>
                        <m:begChr m:val="⟨"/>
                        <m:endChr m:val="⟩"/>
                        <m:ctrlPr>
                          <a:rPr lang="en-US" altLang="en-US" sz="260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m:rPr>
                            <m:sty m:val="p"/>
                          </m:rPr>
                          <a:rPr lang="en-US" altLang="en-US" sz="2600" b="0" i="0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v</m:t>
                        </m:r>
                        <m:r>
                          <a:rPr lang="en-US" altLang="en-US" sz="2600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, </m:t>
                        </m:r>
                        <m:r>
                          <m:rPr>
                            <m:sty m:val="p"/>
                          </m:rPr>
                          <a:rPr lang="en-US" altLang="en-US" sz="260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v</m:t>
                        </m:r>
                      </m:e>
                    </m:d>
                  </m:oMath>
                </a14:m>
                <a:endParaRPr lang="en-US" altLang="en-US" sz="2600" dirty="0" smtClean="0">
                  <a:cs typeface="Times New Roman" panose="02020603050405020304" pitchFamily="18" charset="0"/>
                </a:endParaRPr>
              </a:p>
              <a:p>
                <a:pPr marL="0" indent="0" eaLnBrk="1" hangingPunct="1">
                  <a:buNone/>
                </a:pPr>
                <a:r>
                  <a:rPr lang="en-US" altLang="en-US" sz="2600" dirty="0" smtClean="0">
                    <a:ea typeface="Cambria Math" panose="02040503050406030204" pitchFamily="18" charset="0"/>
                    <a:cs typeface="Times New Roman" panose="02020603050405020304" pitchFamily="18" charset="0"/>
                  </a:rPr>
                  <a:t>		          </a:t>
                </a:r>
                <a14:m>
                  <m:oMath xmlns:m="http://schemas.openxmlformats.org/officeDocument/2006/math">
                    <m:r>
                      <a:rPr lang="en-US" altLang="en-US" sz="260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≤</m:t>
                    </m:r>
                  </m:oMath>
                </a14:m>
                <a:r>
                  <a:rPr lang="en-US" altLang="en-US" sz="2600" dirty="0" smtClean="0"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‖"/>
                        <m:endChr m:val="‖"/>
                        <m:ctrlPr>
                          <a:rPr lang="en-US" altLang="en-US" sz="26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altLang="en-US" sz="26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𝑢</m:t>
                        </m:r>
                      </m:e>
                    </m:d>
                  </m:oMath>
                </a14:m>
                <a:r>
                  <a:rPr lang="en-US" altLang="en-US" sz="2600" baseline="30000" dirty="0">
                    <a:cs typeface="Times New Roman" panose="02020603050405020304" pitchFamily="18" charset="0"/>
                  </a:rPr>
                  <a:t>2</a:t>
                </a:r>
                <a:r>
                  <a:rPr lang="en-US" altLang="en-US" sz="2600" dirty="0">
                    <a:cs typeface="Times New Roman" panose="02020603050405020304" pitchFamily="18" charset="0"/>
                  </a:rPr>
                  <a:t> </a:t>
                </a:r>
                <a:r>
                  <a:rPr lang="en-US" altLang="en-US" sz="2600" dirty="0" smtClean="0">
                    <a:cs typeface="Times New Roman" panose="02020603050405020304" pitchFamily="18" charset="0"/>
                  </a:rPr>
                  <a:t>+ 2|</a:t>
                </a:r>
                <a14:m>
                  <m:oMath xmlns:m="http://schemas.openxmlformats.org/officeDocument/2006/math">
                    <m:d>
                      <m:dPr>
                        <m:begChr m:val="⟨"/>
                        <m:endChr m:val="⟩"/>
                        <m:ctrlPr>
                          <a:rPr lang="en-US" altLang="en-US" sz="26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m:rPr>
                            <m:sty m:val="p"/>
                          </m:rPr>
                          <a:rPr lang="en-US" altLang="en-US" sz="260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u</m:t>
                        </m:r>
                        <m:r>
                          <a:rPr lang="en-US" altLang="en-US" sz="260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, </m:t>
                        </m:r>
                        <m:r>
                          <m:rPr>
                            <m:sty m:val="p"/>
                          </m:rPr>
                          <a:rPr lang="en-US" altLang="en-US" sz="260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v</m:t>
                        </m:r>
                      </m:e>
                    </m:d>
                  </m:oMath>
                </a14:m>
                <a:r>
                  <a:rPr lang="en-US" altLang="en-US" sz="2600" dirty="0" smtClean="0">
                    <a:cs typeface="Times New Roman" panose="02020603050405020304" pitchFamily="18" charset="0"/>
                  </a:rPr>
                  <a:t>| + </a:t>
                </a:r>
                <a14:m>
                  <m:oMath xmlns:m="http://schemas.openxmlformats.org/officeDocument/2006/math">
                    <m:d>
                      <m:dPr>
                        <m:begChr m:val="‖"/>
                        <m:endChr m:val="‖"/>
                        <m:ctrlPr>
                          <a:rPr lang="en-US" altLang="en-US" sz="26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altLang="en-US" sz="26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𝑣</m:t>
                        </m:r>
                      </m:e>
                    </m:d>
                  </m:oMath>
                </a14:m>
                <a:r>
                  <a:rPr lang="en-US" altLang="en-US" sz="2600" baseline="30000" dirty="0" smtClean="0">
                    <a:cs typeface="Times New Roman" panose="02020603050405020304" pitchFamily="18" charset="0"/>
                  </a:rPr>
                  <a:t>2</a:t>
                </a:r>
              </a:p>
              <a:p>
                <a:pPr marL="0" indent="0" eaLnBrk="1" hangingPunct="1">
                  <a:buNone/>
                </a:pPr>
                <a14:m>
                  <m:oMath xmlns:m="http://schemas.openxmlformats.org/officeDocument/2006/math">
                    <m:r>
                      <a:rPr lang="en-US" altLang="en-US" sz="26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                                    </m:t>
                    </m:r>
                    <m:r>
                      <a:rPr lang="en-US" altLang="en-US" sz="2600" i="1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≤</m:t>
                    </m:r>
                  </m:oMath>
                </a14:m>
                <a:r>
                  <a:rPr lang="en-US" altLang="en-US" sz="2600" dirty="0"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‖"/>
                        <m:endChr m:val="‖"/>
                        <m:ctrlPr>
                          <a:rPr lang="en-US" altLang="en-US" sz="26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altLang="en-US" sz="26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𝑢</m:t>
                        </m:r>
                      </m:e>
                    </m:d>
                  </m:oMath>
                </a14:m>
                <a:r>
                  <a:rPr lang="en-US" altLang="en-US" sz="2600" baseline="30000" dirty="0">
                    <a:cs typeface="Times New Roman" panose="02020603050405020304" pitchFamily="18" charset="0"/>
                  </a:rPr>
                  <a:t>2</a:t>
                </a:r>
                <a:r>
                  <a:rPr lang="en-US" altLang="en-US" sz="2600" dirty="0">
                    <a:cs typeface="Times New Roman" panose="02020603050405020304" pitchFamily="18" charset="0"/>
                  </a:rPr>
                  <a:t> </a:t>
                </a:r>
                <a:r>
                  <a:rPr lang="en-US" altLang="en-US" sz="2600" dirty="0">
                    <a:cs typeface="Times New Roman" panose="02020603050405020304" pitchFamily="18" charset="0"/>
                  </a:rPr>
                  <a:t>+ 2</a:t>
                </a:r>
                <a14:m>
                  <m:oMath xmlns:m="http://schemas.openxmlformats.org/officeDocument/2006/math">
                    <m:d>
                      <m:dPr>
                        <m:begChr m:val="‖"/>
                        <m:endChr m:val="‖"/>
                        <m:ctrlPr>
                          <a:rPr lang="en-US" altLang="en-US" sz="26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altLang="en-US" sz="26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𝑢</m:t>
                        </m:r>
                      </m:e>
                    </m:d>
                    <m:d>
                      <m:dPr>
                        <m:begChr m:val="‖"/>
                        <m:endChr m:val="‖"/>
                        <m:ctrlPr>
                          <a:rPr lang="en-US" altLang="en-US" sz="26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altLang="en-US" sz="26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𝑣</m:t>
                        </m:r>
                      </m:e>
                    </m:d>
                  </m:oMath>
                </a14:m>
                <a:r>
                  <a:rPr lang="en-US" altLang="en-US" sz="2600" dirty="0">
                    <a:cs typeface="Times New Roman" panose="02020603050405020304" pitchFamily="18" charset="0"/>
                  </a:rPr>
                  <a:t>+ </a:t>
                </a:r>
                <a14:m>
                  <m:oMath xmlns:m="http://schemas.openxmlformats.org/officeDocument/2006/math">
                    <m:d>
                      <m:dPr>
                        <m:begChr m:val="‖"/>
                        <m:endChr m:val="‖"/>
                        <m:ctrlPr>
                          <a:rPr lang="en-US" altLang="en-US" sz="26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altLang="en-US" sz="26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𝑣</m:t>
                        </m:r>
                      </m:e>
                    </m:d>
                  </m:oMath>
                </a14:m>
                <a:r>
                  <a:rPr lang="en-US" altLang="en-US" sz="2600" baseline="30000" dirty="0" smtClean="0">
                    <a:cs typeface="Times New Roman" panose="02020603050405020304" pitchFamily="18" charset="0"/>
                  </a:rPr>
                  <a:t>2</a:t>
                </a:r>
              </a:p>
              <a:p>
                <a:pPr marL="0" indent="0" eaLnBrk="1" hangingPunct="1">
                  <a:buNone/>
                </a:pPr>
                <a:r>
                  <a:rPr lang="en-US" altLang="en-US" sz="2700" dirty="0" smtClean="0">
                    <a:cs typeface="Times New Roman" panose="02020603050405020304" pitchFamily="18" charset="0"/>
                  </a:rPr>
                  <a:t>		          = (</a:t>
                </a:r>
                <a14:m>
                  <m:oMath xmlns:m="http://schemas.openxmlformats.org/officeDocument/2006/math">
                    <m:d>
                      <m:dPr>
                        <m:begChr m:val="‖"/>
                        <m:endChr m:val="‖"/>
                        <m:ctrlPr>
                          <a:rPr lang="en-US" altLang="en-US" sz="28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altLang="en-US" sz="28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𝑢</m:t>
                        </m:r>
                      </m:e>
                    </m:d>
                    <m:r>
                      <a:rPr lang="en-US" altLang="en-US" sz="28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+</m:t>
                    </m:r>
                    <m:d>
                      <m:dPr>
                        <m:begChr m:val="‖"/>
                        <m:endChr m:val="‖"/>
                        <m:ctrlPr>
                          <a:rPr lang="en-US" altLang="en-US" sz="28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altLang="en-US" sz="28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𝑣</m:t>
                        </m:r>
                      </m:e>
                    </m:d>
                  </m:oMath>
                </a14:m>
                <a:r>
                  <a:rPr lang="en-US" altLang="en-US" sz="2700" dirty="0" smtClean="0">
                    <a:cs typeface="Times New Roman" panose="02020603050405020304" pitchFamily="18" charset="0"/>
                  </a:rPr>
                  <a:t>)</a:t>
                </a:r>
                <a:r>
                  <a:rPr lang="en-US" altLang="en-US" sz="2700" baseline="30000" dirty="0" smtClean="0">
                    <a:cs typeface="Times New Roman" panose="02020603050405020304" pitchFamily="18" charset="0"/>
                  </a:rPr>
                  <a:t>2</a:t>
                </a:r>
              </a:p>
              <a:p>
                <a:pPr marL="0" indent="0" eaLnBrk="1" hangingPunct="1">
                  <a:buNone/>
                </a:pPr>
                <a:endParaRPr lang="en-US" altLang="en-US" sz="2700" baseline="30000" dirty="0" smtClean="0">
                  <a:cs typeface="Times New Roman" panose="02020603050405020304" pitchFamily="18" charset="0"/>
                </a:endParaRPr>
              </a:p>
              <a:p>
                <a:pPr eaLnBrk="1" hangingPunct="1"/>
                <a:r>
                  <a:rPr lang="en-US" altLang="en-US" sz="2700" dirty="0" smtClean="0">
                    <a:cs typeface="Times New Roman" panose="02020603050405020304" pitchFamily="18" charset="0"/>
                  </a:rPr>
                  <a:t>The triangle inequality follows immediately by taking square roots of both sides.</a:t>
                </a:r>
                <a:endParaRPr lang="en-US" altLang="en-US" sz="2700" dirty="0"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16424" name="Rectangle 8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304800" y="1295400"/>
                <a:ext cx="8534400" cy="5181600"/>
              </a:xfrm>
              <a:blipFill rotWithShape="0">
                <a:blip r:embed="rId3"/>
                <a:stretch>
                  <a:fillRect l="-1143" t="-1176" b="-105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245971119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 dirty="0">
                <a:latin typeface="Arial" panose="020B0604020202020204" pitchFamily="34" charset="0"/>
              </a:rPr>
              <a:t>Slide </a:t>
            </a:r>
            <a:r>
              <a:rPr lang="en-US" altLang="en-US" sz="1200" dirty="0" smtClean="0">
                <a:latin typeface="Arial" panose="020B0604020202020204" pitchFamily="34" charset="0"/>
              </a:rPr>
              <a:t>6.7- </a:t>
            </a:r>
            <a:fld id="{13CCF1D0-3A87-4DC6-85CD-0E9CC5054675}" type="slidenum">
              <a:rPr lang="en-US" altLang="en-US" sz="1200">
                <a:latin typeface="Arial" panose="020B0604020202020204" pitchFamily="34" charset="0"/>
              </a:rPr>
              <a:pPr algn="r"/>
              <a:t>2</a:t>
            </a:fld>
            <a:endParaRPr lang="en-CA" altLang="en-US" sz="1200" dirty="0">
              <a:latin typeface="Arial" panose="020B0604020202020204" pitchFamily="34" charset="0"/>
            </a:endParaRPr>
          </a:p>
        </p:txBody>
      </p:sp>
      <p:sp>
        <p:nvSpPr>
          <p:cNvPr id="6147" name="Footer Placeholder 4"/>
          <p:cNvSpPr>
            <a:spLocks noGrp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  <p:sp>
        <p:nvSpPr>
          <p:cNvPr id="614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 smtClean="0"/>
              <a:t>INNER PRODUCT SPACES</a:t>
            </a:r>
            <a:endParaRPr lang="en-US" altLang="en-US" dirty="0" smtClean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16424" name="Rectangle 8"/>
              <p:cNvSpPr>
                <a:spLocks noGrp="1" noChangeArrowheads="1"/>
              </p:cNvSpPr>
              <p:nvPr>
                <p:ph type="body" idx="1"/>
              </p:nvPr>
            </p:nvSpPr>
            <p:spPr>
              <a:xfrm>
                <a:off x="304800" y="1295400"/>
                <a:ext cx="8534400" cy="5181600"/>
              </a:xfrm>
            </p:spPr>
            <p:txBody>
              <a:bodyPr/>
              <a:lstStyle/>
              <a:p>
                <a:pPr eaLnBrk="1" hangingPunct="1"/>
                <a:r>
                  <a:rPr lang="en-US" altLang="en-US" sz="2700" b="1" dirty="0" smtClean="0">
                    <a:cs typeface="Times New Roman" panose="02020603050405020304" pitchFamily="18" charset="0"/>
                  </a:rPr>
                  <a:t>Definition</a:t>
                </a:r>
                <a:r>
                  <a:rPr lang="en-US" altLang="en-US" sz="2700" b="1" dirty="0" smtClean="0">
                    <a:solidFill>
                      <a:srgbClr val="077C97"/>
                    </a:solidFill>
                    <a:cs typeface="Times New Roman" panose="02020603050405020304" pitchFamily="18" charset="0"/>
                  </a:rPr>
                  <a:t>  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An </a:t>
                </a:r>
                <a:r>
                  <a:rPr lang="en-US" altLang="en-US" sz="2700" b="1" dirty="0" smtClean="0">
                    <a:cs typeface="Times New Roman" panose="02020603050405020304" pitchFamily="18" charset="0"/>
                  </a:rPr>
                  <a:t>inner product 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on a vector space </a:t>
                </a:r>
                <a:r>
                  <a:rPr lang="en-US" altLang="en-US" sz="2700" i="1" dirty="0" smtClean="0">
                    <a:cs typeface="Times New Roman" panose="02020603050405020304" pitchFamily="18" charset="0"/>
                  </a:rPr>
                  <a:t>V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 is a function that, to each pair of vectors </a:t>
                </a:r>
                <a:r>
                  <a:rPr lang="en-US" altLang="en-US" sz="2700" b="1" dirty="0" smtClean="0">
                    <a:cs typeface="Times New Roman" panose="02020603050405020304" pitchFamily="18" charset="0"/>
                  </a:rPr>
                  <a:t>u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 and </a:t>
                </a:r>
                <a:r>
                  <a:rPr lang="en-US" altLang="en-US" sz="2700" b="1" dirty="0" smtClean="0">
                    <a:cs typeface="Times New Roman" panose="02020603050405020304" pitchFamily="18" charset="0"/>
                  </a:rPr>
                  <a:t>v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 in </a:t>
                </a:r>
                <a:r>
                  <a:rPr lang="en-US" altLang="en-US" sz="2700" i="1" dirty="0" smtClean="0">
                    <a:cs typeface="Times New Roman" panose="02020603050405020304" pitchFamily="18" charset="0"/>
                  </a:rPr>
                  <a:t>V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, associates a real number </a:t>
                </a:r>
                <a14:m>
                  <m:oMath xmlns:m="http://schemas.openxmlformats.org/officeDocument/2006/math">
                    <m:d>
                      <m:dPr>
                        <m:begChr m:val="⟨"/>
                        <m:endChr m:val="⟩"/>
                        <m:ctrlPr>
                          <a:rPr lang="en-US" altLang="en-US" sz="270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altLang="en-US" sz="27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𝑢</m:t>
                        </m:r>
                        <m:r>
                          <a:rPr lang="en-US" altLang="en-US" sz="27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, </m:t>
                        </m:r>
                        <m:r>
                          <a:rPr lang="en-US" altLang="en-US" sz="27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𝑣</m:t>
                        </m:r>
                      </m:e>
                    </m:d>
                  </m:oMath>
                </a14:m>
                <a:r>
                  <a:rPr lang="en-US" altLang="en-US" sz="2700" dirty="0" smtClean="0">
                    <a:cs typeface="Times New Roman" panose="02020603050405020304" pitchFamily="18" charset="0"/>
                  </a:rPr>
                  <a:t> and satisfies the following axioms,</a:t>
                </a:r>
                <a:r>
                  <a:rPr lang="en-US" altLang="en-US" sz="2700" dirty="0">
                    <a:cs typeface="Times New Roman" panose="02020603050405020304" pitchFamily="18" charset="0"/>
                  </a:rPr>
                  <a:t> 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for all </a:t>
                </a:r>
                <a:r>
                  <a:rPr lang="en-US" altLang="en-US" sz="2700" b="1" dirty="0" smtClean="0">
                    <a:cs typeface="Times New Roman" panose="02020603050405020304" pitchFamily="18" charset="0"/>
                  </a:rPr>
                  <a:t>u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, </a:t>
                </a:r>
                <a:r>
                  <a:rPr lang="en-US" altLang="en-US" sz="2700" b="1" dirty="0" smtClean="0">
                    <a:cs typeface="Times New Roman" panose="02020603050405020304" pitchFamily="18" charset="0"/>
                  </a:rPr>
                  <a:t>v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, </a:t>
                </a:r>
                <a:r>
                  <a:rPr lang="en-US" altLang="en-US" sz="2700" b="1" dirty="0" smtClean="0">
                    <a:cs typeface="Times New Roman" panose="02020603050405020304" pitchFamily="18" charset="0"/>
                  </a:rPr>
                  <a:t>w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 in </a:t>
                </a:r>
                <a:r>
                  <a:rPr lang="en-US" altLang="en-US" sz="2700" i="1" dirty="0" smtClean="0">
                    <a:cs typeface="Times New Roman" panose="02020603050405020304" pitchFamily="18" charset="0"/>
                  </a:rPr>
                  <a:t>V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 and all scalars </a:t>
                </a:r>
                <a:r>
                  <a:rPr lang="en-US" altLang="en-US" sz="2700" i="1" dirty="0" smtClean="0">
                    <a:cs typeface="Times New Roman" panose="02020603050405020304" pitchFamily="18" charset="0"/>
                  </a:rPr>
                  <a:t>c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:</a:t>
                </a:r>
              </a:p>
              <a:p>
                <a:pPr marL="514350" indent="-514350" eaLnBrk="1" hangingPunct="1">
                  <a:buFont typeface="+mj-lt"/>
                  <a:buAutoNum type="arabicPeriod"/>
                </a:pPr>
                <a14:m>
                  <m:oMath xmlns:m="http://schemas.openxmlformats.org/officeDocument/2006/math">
                    <m:d>
                      <m:dPr>
                        <m:begChr m:val="⟨"/>
                        <m:endChr m:val="⟩"/>
                        <m:ctrlPr>
                          <a:rPr lang="en-US" altLang="en-US" sz="270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m:rPr>
                            <m:sty m:val="p"/>
                          </m:rPr>
                          <a:rPr lang="en-US" altLang="en-US" sz="2700" i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u</m:t>
                        </m:r>
                        <m:r>
                          <a:rPr lang="en-US" altLang="en-US" sz="2700" i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, </m:t>
                        </m:r>
                        <m:r>
                          <m:rPr>
                            <m:sty m:val="p"/>
                          </m:rPr>
                          <a:rPr lang="en-US" altLang="en-US" sz="2700" i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v</m:t>
                        </m:r>
                      </m:e>
                    </m:d>
                    <m:r>
                      <a:rPr lang="en-US" altLang="en-US" sz="2700" b="0" i="0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d>
                      <m:dPr>
                        <m:begChr m:val="⟨"/>
                        <m:endChr m:val="⟩"/>
                        <m:ctrlPr>
                          <a:rPr lang="en-US" altLang="en-US" sz="270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m:rPr>
                            <m:sty m:val="p"/>
                          </m:rPr>
                          <a:rPr lang="en-US" altLang="en-US" sz="2700" b="0" i="0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v</m:t>
                        </m:r>
                        <m:r>
                          <a:rPr lang="en-US" altLang="en-US" sz="2700" i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, </m:t>
                        </m:r>
                        <m:r>
                          <m:rPr>
                            <m:sty m:val="p"/>
                          </m:rPr>
                          <a:rPr lang="en-US" altLang="en-US" sz="2700" b="0" i="0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u</m:t>
                        </m:r>
                      </m:e>
                    </m:d>
                  </m:oMath>
                </a14:m>
                <a:endParaRPr lang="en-US" altLang="en-US" sz="2700" dirty="0" smtClean="0">
                  <a:cs typeface="Times New Roman" panose="02020603050405020304" pitchFamily="18" charset="0"/>
                </a:endParaRPr>
              </a:p>
              <a:p>
                <a:pPr marL="514350" indent="-514350" eaLnBrk="1" hangingPunct="1">
                  <a:buFont typeface="+mj-lt"/>
                  <a:buAutoNum type="arabicPeriod"/>
                </a:pPr>
                <a14:m>
                  <m:oMath xmlns:m="http://schemas.openxmlformats.org/officeDocument/2006/math">
                    <m:d>
                      <m:dPr>
                        <m:begChr m:val="⟨"/>
                        <m:endChr m:val="⟩"/>
                        <m:ctrlPr>
                          <a:rPr lang="en-US" altLang="en-US" sz="270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m:rPr>
                            <m:sty m:val="p"/>
                          </m:rPr>
                          <a:rPr lang="en-US" altLang="en-US" sz="2700" i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u</m:t>
                        </m:r>
                        <m:r>
                          <a:rPr lang="en-US" altLang="en-US" sz="2700" b="0" i="0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m:rPr>
                            <m:sty m:val="p"/>
                          </m:rPr>
                          <a:rPr lang="en-US" altLang="en-US" sz="2700" i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v</m:t>
                        </m:r>
                        <m:r>
                          <a:rPr lang="en-US" altLang="en-US" sz="2700" b="0" i="0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, </m:t>
                        </m:r>
                        <m:r>
                          <m:rPr>
                            <m:sty m:val="p"/>
                          </m:rPr>
                          <a:rPr lang="en-US" altLang="en-US" sz="2700" b="0" i="0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w</m:t>
                        </m:r>
                      </m:e>
                    </m:d>
                    <m:r>
                      <a:rPr lang="en-US" altLang="en-US" sz="2700" b="0" i="0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d>
                      <m:dPr>
                        <m:begChr m:val="⟨"/>
                        <m:endChr m:val="⟩"/>
                        <m:ctrlPr>
                          <a:rPr lang="en-US" altLang="en-US" sz="270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m:rPr>
                            <m:sty m:val="p"/>
                          </m:rPr>
                          <a:rPr lang="en-US" altLang="en-US" sz="2700" i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u</m:t>
                        </m:r>
                        <m:r>
                          <a:rPr lang="en-US" altLang="en-US" sz="2700" i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, </m:t>
                        </m:r>
                        <m:r>
                          <m:rPr>
                            <m:sty m:val="p"/>
                          </m:rPr>
                          <a:rPr lang="en-US" altLang="en-US" sz="2700" b="0" i="0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w</m:t>
                        </m:r>
                      </m:e>
                    </m:d>
                  </m:oMath>
                </a14:m>
                <a:r>
                  <a:rPr lang="en-US" altLang="en-US" sz="2700" dirty="0" smtClean="0">
                    <a:cs typeface="Times New Roman" panose="02020603050405020304" pitchFamily="18" charset="0"/>
                  </a:rPr>
                  <a:t> + </a:t>
                </a:r>
                <a14:m>
                  <m:oMath xmlns:m="http://schemas.openxmlformats.org/officeDocument/2006/math">
                    <m:d>
                      <m:dPr>
                        <m:begChr m:val="⟨"/>
                        <m:endChr m:val="⟩"/>
                        <m:ctrlPr>
                          <a:rPr lang="en-US" altLang="en-US" sz="270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m:rPr>
                            <m:sty m:val="p"/>
                          </m:rPr>
                          <a:rPr lang="en-US" altLang="en-US" sz="2700" b="0" i="0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v</m:t>
                        </m:r>
                        <m:r>
                          <a:rPr lang="en-US" altLang="en-US" sz="2700" i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, </m:t>
                        </m:r>
                        <m:r>
                          <m:rPr>
                            <m:sty m:val="p"/>
                          </m:rPr>
                          <a:rPr lang="en-US" altLang="en-US" sz="2700" b="0" i="0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w</m:t>
                        </m:r>
                      </m:e>
                    </m:d>
                  </m:oMath>
                </a14:m>
                <a:endParaRPr lang="en-US" altLang="en-US" sz="2700" dirty="0" smtClean="0">
                  <a:cs typeface="Times New Roman" panose="02020603050405020304" pitchFamily="18" charset="0"/>
                </a:endParaRPr>
              </a:p>
              <a:p>
                <a:pPr marL="514350" indent="-514350" eaLnBrk="1" hangingPunct="1">
                  <a:buFont typeface="+mj-lt"/>
                  <a:buAutoNum type="arabicPeriod"/>
                </a:pPr>
                <a14:m>
                  <m:oMath xmlns:m="http://schemas.openxmlformats.org/officeDocument/2006/math">
                    <m:d>
                      <m:dPr>
                        <m:begChr m:val="⟨"/>
                        <m:endChr m:val="⟩"/>
                        <m:ctrlPr>
                          <a:rPr lang="en-US" altLang="en-US" sz="270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altLang="en-US" sz="27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𝑐</m:t>
                        </m:r>
                        <m:r>
                          <m:rPr>
                            <m:sty m:val="p"/>
                          </m:rPr>
                          <a:rPr lang="en-US" altLang="en-US" sz="2700" i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u</m:t>
                        </m:r>
                        <m:r>
                          <a:rPr lang="en-US" altLang="en-US" sz="2700" i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, </m:t>
                        </m:r>
                        <m:r>
                          <m:rPr>
                            <m:sty m:val="p"/>
                          </m:rPr>
                          <a:rPr lang="en-US" altLang="en-US" sz="2700" i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v</m:t>
                        </m:r>
                      </m:e>
                    </m:d>
                    <m:r>
                      <a:rPr lang="en-US" altLang="en-US" sz="2700" i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r>
                      <a:rPr lang="en-US" altLang="en-US" sz="27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𝑐</m:t>
                    </m:r>
                    <m:d>
                      <m:dPr>
                        <m:begChr m:val="⟨"/>
                        <m:endChr m:val="⟩"/>
                        <m:ctrlPr>
                          <a:rPr lang="en-US" altLang="en-US" sz="270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m:rPr>
                            <m:sty m:val="p"/>
                          </m:rPr>
                          <a:rPr lang="en-US" altLang="en-US" sz="2700" b="0" i="0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u</m:t>
                        </m:r>
                        <m:r>
                          <a:rPr lang="en-US" altLang="en-US" sz="2700" i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, </m:t>
                        </m:r>
                        <m:r>
                          <m:rPr>
                            <m:sty m:val="p"/>
                          </m:rPr>
                          <a:rPr lang="en-US" altLang="en-US" sz="2700" b="0" i="0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v</m:t>
                        </m:r>
                      </m:e>
                    </m:d>
                  </m:oMath>
                </a14:m>
                <a:endParaRPr lang="en-US" altLang="en-US" sz="2700" dirty="0" smtClean="0">
                  <a:cs typeface="Times New Roman" panose="02020603050405020304" pitchFamily="18" charset="0"/>
                </a:endParaRPr>
              </a:p>
              <a:p>
                <a:pPr marL="514350" indent="-514350" eaLnBrk="1" hangingPunct="1">
                  <a:buFont typeface="+mj-lt"/>
                  <a:buAutoNum type="arabicPeriod"/>
                </a:pPr>
                <a14:m>
                  <m:oMath xmlns:m="http://schemas.openxmlformats.org/officeDocument/2006/math">
                    <m:d>
                      <m:dPr>
                        <m:begChr m:val="⟨"/>
                        <m:endChr m:val="⟩"/>
                        <m:ctrlPr>
                          <a:rPr lang="en-US" altLang="en-US" sz="270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m:rPr>
                            <m:sty m:val="p"/>
                          </m:rPr>
                          <a:rPr lang="en-US" altLang="en-US" sz="2700" i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u</m:t>
                        </m:r>
                        <m:r>
                          <a:rPr lang="en-US" altLang="en-US" sz="2700" i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, </m:t>
                        </m:r>
                        <m:r>
                          <m:rPr>
                            <m:sty m:val="p"/>
                          </m:rPr>
                          <a:rPr lang="en-US" altLang="en-US" sz="2700" b="0" i="0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u</m:t>
                        </m:r>
                      </m:e>
                    </m:d>
                    <m:r>
                      <a:rPr lang="en-US" altLang="en-US" sz="2700" i="0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≥</m:t>
                    </m:r>
                    <m:r>
                      <a:rPr lang="en-US" altLang="en-US" sz="2700" b="0" i="0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0 </m:t>
                    </m:r>
                  </m:oMath>
                </a14:m>
                <a:r>
                  <a:rPr lang="en-US" altLang="en-US" sz="2700" dirty="0" smtClean="0">
                    <a:cs typeface="Times New Roman" panose="02020603050405020304" pitchFamily="18" charset="0"/>
                  </a:rPr>
                  <a:t>   and   </a:t>
                </a:r>
                <a14:m>
                  <m:oMath xmlns:m="http://schemas.openxmlformats.org/officeDocument/2006/math">
                    <m:d>
                      <m:dPr>
                        <m:begChr m:val="⟨"/>
                        <m:endChr m:val="⟩"/>
                        <m:ctrlPr>
                          <a:rPr lang="en-US" altLang="en-US" sz="270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m:rPr>
                            <m:sty m:val="p"/>
                          </m:rPr>
                          <a:rPr lang="en-US" altLang="en-US" sz="2700" i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u</m:t>
                        </m:r>
                        <m:r>
                          <a:rPr lang="en-US" altLang="en-US" sz="2700" i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, </m:t>
                        </m:r>
                        <m:r>
                          <m:rPr>
                            <m:sty m:val="p"/>
                          </m:rPr>
                          <a:rPr lang="en-US" altLang="en-US" sz="2700" b="0" i="0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u</m:t>
                        </m:r>
                      </m:e>
                    </m:d>
                    <m:r>
                      <a:rPr lang="en-US" altLang="en-US" sz="2700" b="0" i="0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=0</m:t>
                    </m:r>
                  </m:oMath>
                </a14:m>
                <a:r>
                  <a:rPr lang="en-US" altLang="en-US" sz="2700" dirty="0" smtClean="0">
                    <a:cs typeface="Times New Roman" panose="02020603050405020304" pitchFamily="18" charset="0"/>
                  </a:rPr>
                  <a:t> if and only u = 0</a:t>
                </a:r>
              </a:p>
              <a:p>
                <a:pPr marL="514350" indent="-514350" eaLnBrk="1" hangingPunct="1">
                  <a:buFont typeface="+mj-lt"/>
                  <a:buAutoNum type="arabicPeriod"/>
                </a:pPr>
                <a:endParaRPr lang="en-US" altLang="en-US" sz="2700" dirty="0">
                  <a:cs typeface="Times New Roman" panose="02020603050405020304" pitchFamily="18" charset="0"/>
                </a:endParaRPr>
              </a:p>
              <a:p>
                <a:pPr eaLnBrk="1" hangingPunct="1"/>
                <a:r>
                  <a:rPr lang="en-US" altLang="en-US" sz="2700" dirty="0" smtClean="0">
                    <a:cs typeface="Times New Roman" panose="02020603050405020304" pitchFamily="18" charset="0"/>
                  </a:rPr>
                  <a:t>A vector space with an inner product is called an </a:t>
                </a:r>
                <a:r>
                  <a:rPr lang="en-US" altLang="en-US" sz="2700" b="1" dirty="0" smtClean="0">
                    <a:cs typeface="Times New Roman" panose="02020603050405020304" pitchFamily="18" charset="0"/>
                  </a:rPr>
                  <a:t>inner product space.</a:t>
                </a:r>
              </a:p>
            </p:txBody>
          </p:sp>
        </mc:Choice>
        <mc:Fallback>
          <p:sp>
            <p:nvSpPr>
              <p:cNvPr id="316424" name="Rectangle 8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304800" y="1295400"/>
                <a:ext cx="8534400" cy="5181600"/>
              </a:xfrm>
              <a:blipFill rotWithShape="0">
                <a:blip r:embed="rId3"/>
                <a:stretch>
                  <a:fillRect l="-1143" t="-1176" r="-1071" b="-164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 dirty="0">
                <a:latin typeface="Arial" panose="020B0604020202020204" pitchFamily="34" charset="0"/>
              </a:rPr>
              <a:t>Slide </a:t>
            </a:r>
            <a:r>
              <a:rPr lang="en-US" altLang="en-US" sz="1200" dirty="0" smtClean="0">
                <a:latin typeface="Arial" panose="020B0604020202020204" pitchFamily="34" charset="0"/>
              </a:rPr>
              <a:t>6.7- </a:t>
            </a:r>
            <a:fld id="{13CCF1D0-3A87-4DC6-85CD-0E9CC5054675}" type="slidenum">
              <a:rPr lang="en-US" altLang="en-US" sz="1200">
                <a:latin typeface="Arial" panose="020B0604020202020204" pitchFamily="34" charset="0"/>
              </a:rPr>
              <a:pPr algn="r"/>
              <a:t>3</a:t>
            </a:fld>
            <a:endParaRPr lang="en-CA" altLang="en-US" sz="1200" dirty="0">
              <a:latin typeface="Arial" panose="020B0604020202020204" pitchFamily="34" charset="0"/>
            </a:endParaRPr>
          </a:p>
        </p:txBody>
      </p:sp>
      <p:sp>
        <p:nvSpPr>
          <p:cNvPr id="6147" name="Footer Placeholder 4"/>
          <p:cNvSpPr>
            <a:spLocks noGrp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  <p:sp>
        <p:nvSpPr>
          <p:cNvPr id="614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 smtClean="0"/>
              <a:t>INNER PRODUCT SPACES</a:t>
            </a:r>
            <a:endParaRPr lang="en-US" altLang="en-US" dirty="0" smtClean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16424" name="Rectangle 8"/>
              <p:cNvSpPr>
                <a:spLocks noGrp="1" noChangeArrowheads="1"/>
              </p:cNvSpPr>
              <p:nvPr>
                <p:ph type="body" idx="1"/>
              </p:nvPr>
            </p:nvSpPr>
            <p:spPr>
              <a:xfrm>
                <a:off x="304800" y="1295400"/>
                <a:ext cx="8534400" cy="5181600"/>
              </a:xfrm>
            </p:spPr>
            <p:txBody>
              <a:bodyPr/>
              <a:lstStyle/>
              <a:p>
                <a:pPr eaLnBrk="1" hangingPunct="1"/>
                <a:r>
                  <a:rPr lang="en-US" altLang="en-US" sz="2700" b="1" dirty="0" smtClean="0">
                    <a:cs typeface="Times New Roman" panose="02020603050405020304" pitchFamily="18" charset="0"/>
                  </a:rPr>
                  <a:t>Example 1</a:t>
                </a:r>
                <a:r>
                  <a:rPr lang="en-US" altLang="en-US" sz="2700" b="1" dirty="0" smtClean="0">
                    <a:solidFill>
                      <a:srgbClr val="077C97"/>
                    </a:solidFill>
                    <a:cs typeface="Times New Roman" panose="02020603050405020304" pitchFamily="18" charset="0"/>
                  </a:rPr>
                  <a:t>   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Fix any two positive numbers—say, 4 and 5—and for vectors u = (u</a:t>
                </a:r>
                <a:r>
                  <a:rPr lang="en-US" altLang="en-US" sz="2700" baseline="-25000" dirty="0" smtClean="0">
                    <a:cs typeface="Times New Roman" panose="02020603050405020304" pitchFamily="18" charset="0"/>
                  </a:rPr>
                  <a:t>1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, u</a:t>
                </a:r>
                <a:r>
                  <a:rPr lang="en-US" altLang="en-US" sz="2700" baseline="-25000" dirty="0" smtClean="0">
                    <a:cs typeface="Times New Roman" panose="02020603050405020304" pitchFamily="18" charset="0"/>
                  </a:rPr>
                  <a:t>2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) and </a:t>
                </a:r>
                <a:r>
                  <a:rPr lang="en-US" altLang="en-US" sz="2700" i="1" dirty="0" smtClean="0">
                    <a:cs typeface="Times New Roman" panose="02020603050405020304" pitchFamily="18" charset="0"/>
                  </a:rPr>
                  <a:t>v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 = (</a:t>
                </a:r>
                <a:r>
                  <a:rPr lang="en-US" altLang="en-US" sz="2700" i="1" dirty="0" smtClean="0">
                    <a:cs typeface="Times New Roman" panose="02020603050405020304" pitchFamily="18" charset="0"/>
                  </a:rPr>
                  <a:t>v</a:t>
                </a:r>
                <a:r>
                  <a:rPr lang="en-US" altLang="en-US" sz="2700" baseline="-25000" dirty="0" smtClean="0">
                    <a:cs typeface="Times New Roman" panose="02020603050405020304" pitchFamily="18" charset="0"/>
                  </a:rPr>
                  <a:t>1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, </a:t>
                </a:r>
                <a:r>
                  <a:rPr lang="en-US" altLang="en-US" sz="2700" i="1" dirty="0" smtClean="0">
                    <a:cs typeface="Times New Roman" panose="02020603050405020304" pitchFamily="18" charset="0"/>
                  </a:rPr>
                  <a:t>v</a:t>
                </a:r>
                <a:r>
                  <a:rPr lang="en-US" altLang="en-US" sz="2700" baseline="-25000" dirty="0" smtClean="0">
                    <a:cs typeface="Times New Roman" panose="02020603050405020304" pitchFamily="18" charset="0"/>
                  </a:rPr>
                  <a:t>2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) in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en-US" sz="270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altLang="en-US" sz="270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ℝ</m:t>
                        </m:r>
                      </m:e>
                      <m:sup>
                        <m:r>
                          <a:rPr lang="en-US" altLang="en-US" sz="27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altLang="en-US" sz="2700" dirty="0" smtClean="0">
                    <a:cs typeface="Times New Roman" panose="02020603050405020304" pitchFamily="18" charset="0"/>
                  </a:rPr>
                  <a:t>, set</a:t>
                </a:r>
              </a:p>
              <a:p>
                <a:pPr eaLnBrk="1" hangingPunct="1"/>
                <a:endParaRPr lang="en-US" altLang="en-US" sz="2700" dirty="0" smtClean="0">
                  <a:cs typeface="Times New Roman" panose="02020603050405020304" pitchFamily="18" charset="0"/>
                </a:endParaRPr>
              </a:p>
              <a:p>
                <a:pPr marL="0" indent="0" eaLnBrk="1" hangingPunct="1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⟨"/>
                          <m:endChr m:val="⟩"/>
                          <m:ctrlPr>
                            <a:rPr lang="en-US" altLang="en-US" sz="270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m:rPr>
                              <m:sty m:val="p"/>
                            </m:rPr>
                            <a:rPr lang="en-US" altLang="en-US" sz="2700" i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u</m:t>
                          </m:r>
                          <m:r>
                            <a:rPr lang="en-US" altLang="en-US" sz="2700" i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, </m:t>
                          </m:r>
                          <m:r>
                            <m:rPr>
                              <m:sty m:val="p"/>
                            </m:rPr>
                            <a:rPr lang="en-US" altLang="en-US" sz="2700" i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v</m:t>
                          </m:r>
                        </m:e>
                      </m:d>
                      <m:r>
                        <a:rPr lang="en-US" altLang="en-US" sz="2700" b="0" i="0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=</m:t>
                      </m:r>
                      <m:r>
                        <a:rPr lang="en-US" altLang="en-US" sz="2700" i="1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4</m:t>
                      </m:r>
                      <m:r>
                        <a:rPr lang="en-US" altLang="en-US" sz="2700" b="0" i="1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𝑢</m:t>
                      </m:r>
                      <m:r>
                        <a:rPr lang="en-US" altLang="en-US" sz="2700" b="0" i="1" baseline="-25000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1</m:t>
                      </m:r>
                      <m:r>
                        <a:rPr lang="en-US" altLang="en-US" sz="2700" b="0" i="1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𝑣</m:t>
                      </m:r>
                      <m:r>
                        <a:rPr lang="en-US" altLang="en-US" sz="2700" b="0" i="1" baseline="-25000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1</m:t>
                      </m:r>
                      <m:r>
                        <a:rPr lang="en-US" altLang="en-US" sz="2700" b="0" i="1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+5</m:t>
                      </m:r>
                      <m:r>
                        <a:rPr lang="en-US" altLang="en-US" sz="2700" b="0" i="1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𝑢</m:t>
                      </m:r>
                      <m:r>
                        <a:rPr lang="en-US" altLang="en-US" sz="2700" b="0" i="1" baseline="-25000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2</m:t>
                      </m:r>
                      <m:r>
                        <a:rPr lang="en-US" altLang="en-US" sz="2700" b="0" i="1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𝑣</m:t>
                      </m:r>
                      <m:r>
                        <a:rPr lang="en-US" altLang="en-US" sz="2700" b="0" i="1" baseline="-25000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2</m:t>
                      </m:r>
                    </m:oMath>
                  </m:oMathPara>
                </a14:m>
                <a:endParaRPr lang="en-US" altLang="en-US" sz="2700" baseline="-25000" dirty="0" smtClean="0">
                  <a:cs typeface="Times New Roman" panose="02020603050405020304" pitchFamily="18" charset="0"/>
                </a:endParaRPr>
              </a:p>
              <a:p>
                <a:pPr marL="0" indent="0" eaLnBrk="1" hangingPunct="1">
                  <a:buNone/>
                </a:pPr>
                <a:endParaRPr lang="en-US" altLang="en-US" sz="2700" baseline="-25000" dirty="0">
                  <a:cs typeface="Times New Roman" panose="02020603050405020304" pitchFamily="18" charset="0"/>
                </a:endParaRPr>
              </a:p>
              <a:p>
                <a:pPr eaLnBrk="1" hangingPunct="1"/>
                <a:r>
                  <a:rPr lang="en-US" altLang="en-US" sz="2700" dirty="0" smtClean="0">
                    <a:cs typeface="Times New Roman" panose="02020603050405020304" pitchFamily="18" charset="0"/>
                  </a:rPr>
                  <a:t>Show that equation (1) defines an inner product.</a:t>
                </a:r>
              </a:p>
              <a:p>
                <a:pPr eaLnBrk="1" hangingPunct="1"/>
                <a:endParaRPr lang="en-US" altLang="en-US" sz="2700" dirty="0" smtClean="0">
                  <a:cs typeface="Times New Roman" panose="02020603050405020304" pitchFamily="18" charset="0"/>
                </a:endParaRPr>
              </a:p>
              <a:p>
                <a:pPr eaLnBrk="1" hangingPunct="1"/>
                <a:r>
                  <a:rPr lang="en-US" altLang="en-US" sz="2700" b="1" dirty="0" smtClean="0">
                    <a:cs typeface="Times New Roman" panose="02020603050405020304" pitchFamily="18" charset="0"/>
                  </a:rPr>
                  <a:t>Solution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  Certain Axiom 1 is satisfied, because </a:t>
                </a:r>
                <a14:m>
                  <m:oMath xmlns:m="http://schemas.openxmlformats.org/officeDocument/2006/math">
                    <m:d>
                      <m:dPr>
                        <m:begChr m:val="⟨"/>
                        <m:endChr m:val="⟩"/>
                        <m:ctrlPr>
                          <a:rPr lang="en-US" altLang="en-US" sz="27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m:rPr>
                            <m:sty m:val="p"/>
                          </m:rPr>
                          <a:rPr lang="en-US" altLang="en-US" sz="270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u</m:t>
                        </m:r>
                        <m:r>
                          <a:rPr lang="en-US" altLang="en-US" sz="270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, </m:t>
                        </m:r>
                        <m:r>
                          <m:rPr>
                            <m:sty m:val="p"/>
                          </m:rPr>
                          <a:rPr lang="en-US" altLang="en-US" sz="270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v</m:t>
                        </m:r>
                      </m:e>
                    </m:d>
                    <m:r>
                      <a:rPr lang="en-US" altLang="en-US" sz="270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r>
                      <a:rPr lang="en-US" altLang="en-US" sz="27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4</m:t>
                    </m:r>
                    <m:r>
                      <a:rPr lang="en-US" altLang="en-US" sz="27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𝑢</m:t>
                    </m:r>
                    <m:r>
                      <a:rPr lang="en-US" altLang="en-US" sz="2700" i="1" baseline="-2500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1</m:t>
                    </m:r>
                    <m:r>
                      <a:rPr lang="en-US" altLang="en-US" sz="27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𝑣</m:t>
                    </m:r>
                    <m:r>
                      <a:rPr lang="en-US" altLang="en-US" sz="2700" i="1" baseline="-2500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1</m:t>
                    </m:r>
                    <m:r>
                      <a:rPr lang="en-US" altLang="en-US" sz="27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+5</m:t>
                    </m:r>
                    <m:r>
                      <a:rPr lang="en-US" altLang="en-US" sz="27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𝑢</m:t>
                    </m:r>
                    <m:r>
                      <a:rPr lang="en-US" altLang="en-US" sz="2700" i="1" baseline="-2500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2</m:t>
                    </m:r>
                    <m:r>
                      <a:rPr lang="en-US" altLang="en-US" sz="27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𝑣</m:t>
                    </m:r>
                    <m:r>
                      <a:rPr lang="en-US" altLang="en-US" sz="2700" i="1" baseline="-2500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2</m:t>
                    </m:r>
                    <m:r>
                      <a:rPr lang="en-US" altLang="en-US" sz="27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</m:oMath>
                </a14:m>
                <a:r>
                  <a:rPr lang="en-US" altLang="en-US" sz="2700" dirty="0"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en-US" sz="27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4</m:t>
                    </m:r>
                    <m:r>
                      <a:rPr lang="en-US" altLang="en-US" sz="27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𝑢</m:t>
                    </m:r>
                    <m:r>
                      <a:rPr lang="en-US" altLang="en-US" sz="2700" i="1" baseline="-2500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1</m:t>
                    </m:r>
                    <m:r>
                      <a:rPr lang="en-US" altLang="en-US" sz="27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𝑣</m:t>
                    </m:r>
                    <m:r>
                      <a:rPr lang="en-US" altLang="en-US" sz="2700" i="1" baseline="-2500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1</m:t>
                    </m:r>
                    <m:r>
                      <a:rPr lang="en-US" altLang="en-US" sz="27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+5</m:t>
                    </m:r>
                    <m:r>
                      <a:rPr lang="en-US" altLang="en-US" sz="27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𝑢</m:t>
                    </m:r>
                    <m:r>
                      <a:rPr lang="en-US" altLang="en-US" sz="2700" i="1" baseline="-2500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2</m:t>
                    </m:r>
                    <m:r>
                      <a:rPr lang="en-US" altLang="en-US" sz="27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𝑣</m:t>
                    </m:r>
                    <m:r>
                      <a:rPr lang="en-US" altLang="en-US" sz="2700" i="1" baseline="-2500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2</m:t>
                    </m:r>
                  </m:oMath>
                </a14:m>
                <a:r>
                  <a:rPr lang="en-US" altLang="en-US" sz="2700" dirty="0" smtClean="0"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d>
                      <m:dPr>
                        <m:begChr m:val="⟨"/>
                        <m:endChr m:val="⟩"/>
                        <m:ctrlPr>
                          <a:rPr lang="en-US" altLang="en-US" sz="27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m:rPr>
                            <m:sty m:val="p"/>
                          </m:rPr>
                          <a:rPr lang="en-US" altLang="en-US" sz="2700" b="0" i="0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v</m:t>
                        </m:r>
                        <m:r>
                          <a:rPr lang="en-US" altLang="en-US" sz="270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, </m:t>
                        </m:r>
                        <m:r>
                          <m:rPr>
                            <m:sty m:val="p"/>
                          </m:rPr>
                          <a:rPr lang="en-US" altLang="en-US" sz="2700" b="0" i="0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u</m:t>
                        </m:r>
                      </m:e>
                    </m:d>
                  </m:oMath>
                </a14:m>
                <a:r>
                  <a:rPr lang="en-US" altLang="en-US" sz="2700" dirty="0" smtClean="0">
                    <a:cs typeface="Times New Roman" panose="02020603050405020304" pitchFamily="18" charset="0"/>
                  </a:rPr>
                  <a:t>. </a:t>
                </a:r>
                <a:endParaRPr lang="en-US" altLang="en-US" sz="2700" dirty="0" smtClean="0"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16424" name="Rectangle 8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304800" y="1295400"/>
                <a:ext cx="8534400" cy="5181600"/>
              </a:xfrm>
              <a:blipFill rotWithShape="0">
                <a:blip r:embed="rId3"/>
                <a:stretch>
                  <a:fillRect l="-1143" t="-117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TextBox 1"/>
          <p:cNvSpPr txBox="1"/>
          <p:nvPr/>
        </p:nvSpPr>
        <p:spPr>
          <a:xfrm>
            <a:off x="8077200" y="2662535"/>
            <a:ext cx="762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+mn-lt"/>
              </a:rPr>
              <a:t>(1)</a:t>
            </a:r>
            <a:endParaRPr lang="en-US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114931092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 dirty="0">
                <a:latin typeface="Arial" panose="020B0604020202020204" pitchFamily="34" charset="0"/>
              </a:rPr>
              <a:t>Slide </a:t>
            </a:r>
            <a:r>
              <a:rPr lang="en-US" altLang="en-US" sz="1200" dirty="0" smtClean="0">
                <a:latin typeface="Arial" panose="020B0604020202020204" pitchFamily="34" charset="0"/>
              </a:rPr>
              <a:t>6.7- </a:t>
            </a:r>
            <a:fld id="{13CCF1D0-3A87-4DC6-85CD-0E9CC5054675}" type="slidenum">
              <a:rPr lang="en-US" altLang="en-US" sz="1200">
                <a:latin typeface="Arial" panose="020B0604020202020204" pitchFamily="34" charset="0"/>
              </a:rPr>
              <a:pPr algn="r"/>
              <a:t>4</a:t>
            </a:fld>
            <a:endParaRPr lang="en-CA" altLang="en-US" sz="1200" dirty="0">
              <a:latin typeface="Arial" panose="020B0604020202020204" pitchFamily="34" charset="0"/>
            </a:endParaRPr>
          </a:p>
        </p:txBody>
      </p:sp>
      <p:sp>
        <p:nvSpPr>
          <p:cNvPr id="6147" name="Footer Placeholder 4"/>
          <p:cNvSpPr>
            <a:spLocks noGrp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  <p:sp>
        <p:nvSpPr>
          <p:cNvPr id="614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 smtClean="0"/>
              <a:t>INNER PRODUCT SPACES</a:t>
            </a:r>
            <a:endParaRPr lang="en-US" altLang="en-US" dirty="0" smtClean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16424" name="Rectangle 8"/>
              <p:cNvSpPr>
                <a:spLocks noGrp="1" noChangeArrowheads="1"/>
              </p:cNvSpPr>
              <p:nvPr>
                <p:ph type="body" idx="1"/>
              </p:nvPr>
            </p:nvSpPr>
            <p:spPr>
              <a:xfrm>
                <a:off x="304800" y="1295400"/>
                <a:ext cx="8534400" cy="5181600"/>
              </a:xfrm>
            </p:spPr>
            <p:txBody>
              <a:bodyPr/>
              <a:lstStyle/>
              <a:p>
                <a:pPr eaLnBrk="1" hangingPunct="1"/>
                <a:r>
                  <a:rPr lang="en-US" altLang="en-US" sz="2700" dirty="0" smtClean="0">
                    <a:cs typeface="Times New Roman" panose="02020603050405020304" pitchFamily="18" charset="0"/>
                  </a:rPr>
                  <a:t>If </a:t>
                </a:r>
                <a:r>
                  <a:rPr lang="en-US" altLang="en-US" sz="2700" i="1" dirty="0">
                    <a:cs typeface="Times New Roman" panose="02020603050405020304" pitchFamily="18" charset="0"/>
                  </a:rPr>
                  <a:t>w</a:t>
                </a:r>
                <a:r>
                  <a:rPr lang="en-US" altLang="en-US" sz="2700" dirty="0">
                    <a:cs typeface="Times New Roman" panose="02020603050405020304" pitchFamily="18" charset="0"/>
                  </a:rPr>
                  <a:t> = 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(</a:t>
                </a:r>
                <a:r>
                  <a:rPr lang="en-US" altLang="en-US" sz="2700" i="1" dirty="0" smtClean="0">
                    <a:cs typeface="Times New Roman" panose="02020603050405020304" pitchFamily="18" charset="0"/>
                  </a:rPr>
                  <a:t>w</a:t>
                </a:r>
                <a:r>
                  <a:rPr lang="en-US" altLang="en-US" sz="2700" baseline="-25000" dirty="0" smtClean="0">
                    <a:cs typeface="Times New Roman" panose="02020603050405020304" pitchFamily="18" charset="0"/>
                  </a:rPr>
                  <a:t>1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, </a:t>
                </a:r>
                <a:r>
                  <a:rPr lang="en-US" altLang="en-US" sz="2700" i="1" dirty="0">
                    <a:cs typeface="Times New Roman" panose="02020603050405020304" pitchFamily="18" charset="0"/>
                  </a:rPr>
                  <a:t>w</a:t>
                </a:r>
                <a:r>
                  <a:rPr lang="en-US" altLang="en-US" sz="2700" baseline="-25000" dirty="0">
                    <a:cs typeface="Times New Roman" panose="02020603050405020304" pitchFamily="18" charset="0"/>
                  </a:rPr>
                  <a:t>2</a:t>
                </a:r>
                <a:r>
                  <a:rPr lang="en-US" altLang="en-US" sz="2700" dirty="0">
                    <a:cs typeface="Times New Roman" panose="02020603050405020304" pitchFamily="18" charset="0"/>
                  </a:rPr>
                  <a:t>), 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then</a:t>
                </a:r>
              </a:p>
              <a:p>
                <a:pPr marL="0" indent="0" eaLnBrk="1" hangingPunct="1">
                  <a:buNone/>
                </a:pPr>
                <a:endParaRPr lang="en-US" altLang="en-US" sz="2700" dirty="0">
                  <a:cs typeface="Times New Roman" panose="02020603050405020304" pitchFamily="18" charset="0"/>
                </a:endParaRPr>
              </a:p>
              <a:p>
                <a:pPr marL="0" indent="0" eaLnBrk="1" hangingPunct="1">
                  <a:buNone/>
                </a:pPr>
                <a:r>
                  <a:rPr lang="en-US" altLang="en-US" sz="2700" dirty="0" smtClean="0">
                    <a:cs typeface="Times New Roman" panose="02020603050405020304" pitchFamily="18" charset="0"/>
                  </a:rPr>
                  <a:t>                 </a:t>
                </a:r>
                <a14:m>
                  <m:oMath xmlns:m="http://schemas.openxmlformats.org/officeDocument/2006/math">
                    <m:d>
                      <m:dPr>
                        <m:begChr m:val="⟨"/>
                        <m:endChr m:val="⟩"/>
                        <m:ctrlPr>
                          <a:rPr lang="en-US" altLang="en-US" sz="27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m:rPr>
                            <m:sty m:val="p"/>
                          </m:rPr>
                          <a:rPr lang="en-US" altLang="en-US" sz="270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u</m:t>
                        </m:r>
                        <m:r>
                          <a:rPr lang="en-US" altLang="en-US" sz="2700" b="0" i="0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m:rPr>
                            <m:sty m:val="p"/>
                          </m:rPr>
                          <a:rPr lang="en-US" altLang="en-US" sz="270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v</m:t>
                        </m:r>
                        <m:r>
                          <a:rPr lang="en-US" altLang="en-US" sz="2700" b="0" i="0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,</m:t>
                        </m:r>
                        <m:r>
                          <m:rPr>
                            <m:sty m:val="p"/>
                          </m:rPr>
                          <a:rPr lang="en-US" altLang="en-US" sz="2700" b="0" i="0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w</m:t>
                        </m:r>
                      </m:e>
                    </m:d>
                    <m:r>
                      <a:rPr lang="en-US" altLang="en-US" sz="270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r>
                      <a:rPr lang="en-US" altLang="en-US" sz="27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4</m:t>
                    </m:r>
                    <m:r>
                      <a:rPr lang="en-US" altLang="en-US" sz="27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(</m:t>
                    </m:r>
                    <m:r>
                      <a:rPr lang="en-US" altLang="en-US" sz="27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𝑢</m:t>
                    </m:r>
                    <m:r>
                      <a:rPr lang="en-US" altLang="en-US" sz="2700" i="1" baseline="-2500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1</m:t>
                    </m:r>
                    <m:r>
                      <a:rPr lang="en-US" altLang="en-US" sz="27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𝑣</m:t>
                    </m:r>
                    <m:r>
                      <a:rPr lang="en-US" altLang="en-US" sz="2700" i="1" baseline="-2500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1</m:t>
                    </m:r>
                    <m:r>
                      <a:rPr lang="en-US" altLang="en-US" sz="27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)</m:t>
                    </m:r>
                    <m:r>
                      <m:rPr>
                        <m:nor/>
                      </m:rPr>
                      <a:rPr lang="en-US" altLang="en-US" sz="2700" i="1" dirty="0">
                        <a:cs typeface="Times New Roman" panose="02020603050405020304" pitchFamily="18" charset="0"/>
                      </a:rPr>
                      <m:t>w</m:t>
                    </m:r>
                    <m:r>
                      <m:rPr>
                        <m:nor/>
                      </m:rPr>
                      <a:rPr lang="en-US" altLang="en-US" sz="2700" baseline="-25000" dirty="0">
                        <a:cs typeface="Times New Roman" panose="02020603050405020304" pitchFamily="18" charset="0"/>
                      </a:rPr>
                      <m:t>1</m:t>
                    </m:r>
                    <m:r>
                      <a:rPr lang="en-US" altLang="en-US" sz="27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+5</m:t>
                    </m:r>
                    <m:r>
                      <a:rPr lang="en-US" altLang="en-US" sz="27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(</m:t>
                    </m:r>
                    <m:r>
                      <a:rPr lang="en-US" altLang="en-US" sz="27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𝑢</m:t>
                    </m:r>
                    <m:r>
                      <a:rPr lang="en-US" altLang="en-US" sz="2700" i="1" baseline="-2500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2</m:t>
                    </m:r>
                    <m:r>
                      <a:rPr lang="en-US" altLang="en-US" sz="27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𝑣</m:t>
                    </m:r>
                    <m:r>
                      <a:rPr lang="en-US" altLang="en-US" sz="2700" i="1" baseline="-2500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2</m:t>
                    </m:r>
                  </m:oMath>
                </a14:m>
                <a:r>
                  <a:rPr lang="en-US" altLang="en-US" sz="2700" dirty="0" smtClean="0">
                    <a:cs typeface="Times New Roman" panose="02020603050405020304" pitchFamily="18" charset="0"/>
                  </a:rPr>
                  <a:t>)</a:t>
                </a:r>
                <a:r>
                  <a:rPr lang="en-US" altLang="en-US" sz="2700" i="1" dirty="0">
                    <a:cs typeface="Times New Roman" panose="02020603050405020304" pitchFamily="18" charset="0"/>
                  </a:rPr>
                  <a:t> </a:t>
                </a:r>
                <a:r>
                  <a:rPr lang="en-US" altLang="en-US" sz="2700" i="1" dirty="0" smtClean="0">
                    <a:cs typeface="Times New Roman" panose="02020603050405020304" pitchFamily="18" charset="0"/>
                  </a:rPr>
                  <a:t>w</a:t>
                </a:r>
                <a:r>
                  <a:rPr lang="en-US" altLang="en-US" sz="2700" baseline="-25000" dirty="0" smtClean="0">
                    <a:cs typeface="Times New Roman" panose="02020603050405020304" pitchFamily="18" charset="0"/>
                  </a:rPr>
                  <a:t>2</a:t>
                </a:r>
              </a:p>
              <a:p>
                <a:pPr marL="0" indent="0" eaLnBrk="1" hangingPunct="1">
                  <a:buNone/>
                </a:pPr>
                <a14:m>
                  <m:oMath xmlns:m="http://schemas.openxmlformats.org/officeDocument/2006/math">
                    <m:r>
                      <a:rPr lang="en-US" altLang="en-US" sz="2700" b="0" i="0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                                       </m:t>
                    </m:r>
                    <m:r>
                      <a:rPr lang="en-US" altLang="en-US" sz="270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r>
                      <a:rPr lang="en-US" altLang="en-US" sz="27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4</m:t>
                    </m:r>
                    <m:r>
                      <a:rPr lang="en-US" altLang="en-US" sz="27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𝑢</m:t>
                    </m:r>
                    <m:r>
                      <a:rPr lang="en-US" altLang="en-US" sz="2700" i="1" baseline="-2500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1</m:t>
                    </m:r>
                    <m:r>
                      <m:rPr>
                        <m:nor/>
                      </m:rPr>
                      <a:rPr lang="en-US" altLang="en-US" sz="2700" i="1" dirty="0">
                        <a:cs typeface="Times New Roman" panose="02020603050405020304" pitchFamily="18" charset="0"/>
                      </a:rPr>
                      <m:t>w</m:t>
                    </m:r>
                    <m:r>
                      <m:rPr>
                        <m:nor/>
                      </m:rPr>
                      <a:rPr lang="en-US" altLang="en-US" sz="2700" baseline="-25000" dirty="0">
                        <a:cs typeface="Times New Roman" panose="02020603050405020304" pitchFamily="18" charset="0"/>
                      </a:rPr>
                      <m:t>1</m:t>
                    </m:r>
                    <m:r>
                      <a:rPr lang="en-US" altLang="en-US" sz="27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+5</m:t>
                    </m:r>
                    <m:r>
                      <a:rPr lang="en-US" altLang="en-US" sz="27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𝑢</m:t>
                    </m:r>
                    <m:r>
                      <a:rPr lang="en-US" altLang="en-US" sz="2700" i="1" baseline="-2500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2</m:t>
                    </m:r>
                  </m:oMath>
                </a14:m>
                <a:r>
                  <a:rPr lang="en-US" altLang="en-US" sz="2700" i="1" dirty="0">
                    <a:cs typeface="Times New Roman" panose="02020603050405020304" pitchFamily="18" charset="0"/>
                  </a:rPr>
                  <a:t>w</a:t>
                </a:r>
                <a:r>
                  <a:rPr lang="en-US" altLang="en-US" sz="2700" baseline="-25000" dirty="0">
                    <a:cs typeface="Times New Roman" panose="02020603050405020304" pitchFamily="18" charset="0"/>
                  </a:rPr>
                  <a:t>2</a:t>
                </a:r>
                <a:r>
                  <a:rPr lang="en-US" altLang="en-US" sz="2700" dirty="0">
                    <a:cs typeface="Times New Roman" panose="02020603050405020304" pitchFamily="18" charset="0"/>
                  </a:rPr>
                  <a:t>+ </a:t>
                </a:r>
                <a14:m>
                  <m:oMath xmlns:m="http://schemas.openxmlformats.org/officeDocument/2006/math">
                    <m:r>
                      <a:rPr lang="en-US" altLang="en-US" sz="27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4</m:t>
                    </m:r>
                    <m:r>
                      <a:rPr lang="en-US" altLang="en-US" sz="27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𝑣</m:t>
                    </m:r>
                    <m:r>
                      <a:rPr lang="en-US" altLang="en-US" sz="2700" i="1" baseline="-2500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1</m:t>
                    </m:r>
                    <m:r>
                      <m:rPr>
                        <m:nor/>
                      </m:rPr>
                      <a:rPr lang="en-US" altLang="en-US" sz="2700" i="1" dirty="0">
                        <a:cs typeface="Times New Roman" panose="02020603050405020304" pitchFamily="18" charset="0"/>
                      </a:rPr>
                      <m:t>w</m:t>
                    </m:r>
                    <m:r>
                      <m:rPr>
                        <m:nor/>
                      </m:rPr>
                      <a:rPr lang="en-US" altLang="en-US" sz="2700" baseline="-25000" dirty="0">
                        <a:cs typeface="Times New Roman" panose="02020603050405020304" pitchFamily="18" charset="0"/>
                      </a:rPr>
                      <m:t>1</m:t>
                    </m:r>
                    <m:r>
                      <a:rPr lang="en-US" altLang="en-US" sz="27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+5</m:t>
                    </m:r>
                    <m:r>
                      <a:rPr lang="en-US" altLang="en-US" sz="27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𝑣</m:t>
                    </m:r>
                    <m:r>
                      <a:rPr lang="en-US" altLang="en-US" sz="2700" i="1" baseline="-2500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2</m:t>
                    </m:r>
                  </m:oMath>
                </a14:m>
                <a:r>
                  <a:rPr lang="en-US" altLang="en-US" sz="2700" i="1" dirty="0">
                    <a:cs typeface="Times New Roman" panose="02020603050405020304" pitchFamily="18" charset="0"/>
                  </a:rPr>
                  <a:t>w</a:t>
                </a:r>
                <a:r>
                  <a:rPr lang="en-US" altLang="en-US" sz="2700" baseline="-25000" dirty="0">
                    <a:cs typeface="Times New Roman" panose="02020603050405020304" pitchFamily="18" charset="0"/>
                  </a:rPr>
                  <a:t>2</a:t>
                </a:r>
                <a:endParaRPr lang="en-US" altLang="en-US" sz="2700" baseline="-25000" dirty="0" smtClean="0">
                  <a:cs typeface="Times New Roman" panose="02020603050405020304" pitchFamily="18" charset="0"/>
                </a:endParaRPr>
              </a:p>
              <a:p>
                <a:pPr marL="0" indent="0" eaLnBrk="1" hangingPunct="1">
                  <a:buNone/>
                </a:pPr>
                <a:r>
                  <a:rPr lang="en-US" altLang="en-US" sz="2700" dirty="0" smtClean="0">
                    <a:cs typeface="Times New Roman" panose="02020603050405020304" pitchFamily="18" charset="0"/>
                  </a:rPr>
                  <a:t>                                   = </a:t>
                </a:r>
                <a14:m>
                  <m:oMath xmlns:m="http://schemas.openxmlformats.org/officeDocument/2006/math">
                    <m:d>
                      <m:dPr>
                        <m:begChr m:val="⟨"/>
                        <m:endChr m:val="⟩"/>
                        <m:ctrlPr>
                          <a:rPr lang="en-US" altLang="en-US" sz="27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m:rPr>
                            <m:sty m:val="p"/>
                          </m:rPr>
                          <a:rPr lang="en-US" altLang="en-US" sz="270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u</m:t>
                        </m:r>
                        <m:r>
                          <a:rPr lang="en-US" altLang="en-US" sz="270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, </m:t>
                        </m:r>
                        <m:r>
                          <m:rPr>
                            <m:sty m:val="p"/>
                          </m:rPr>
                          <a:rPr lang="en-US" altLang="en-US" sz="270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w</m:t>
                        </m:r>
                      </m:e>
                    </m:d>
                  </m:oMath>
                </a14:m>
                <a:r>
                  <a:rPr lang="en-US" altLang="en-US" sz="2700" dirty="0">
                    <a:cs typeface="Times New Roman" panose="02020603050405020304" pitchFamily="18" charset="0"/>
                  </a:rPr>
                  <a:t> + </a:t>
                </a:r>
                <a14:m>
                  <m:oMath xmlns:m="http://schemas.openxmlformats.org/officeDocument/2006/math">
                    <m:d>
                      <m:dPr>
                        <m:begChr m:val="⟨"/>
                        <m:endChr m:val="⟩"/>
                        <m:ctrlPr>
                          <a:rPr lang="en-US" altLang="en-US" sz="27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m:rPr>
                            <m:sty m:val="p"/>
                          </m:rPr>
                          <a:rPr lang="en-US" altLang="en-US" sz="270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v</m:t>
                        </m:r>
                        <m:r>
                          <a:rPr lang="en-US" altLang="en-US" sz="270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, </m:t>
                        </m:r>
                        <m:r>
                          <m:rPr>
                            <m:sty m:val="p"/>
                          </m:rPr>
                          <a:rPr lang="en-US" altLang="en-US" sz="270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w</m:t>
                        </m:r>
                      </m:e>
                    </m:d>
                  </m:oMath>
                </a14:m>
                <a:endParaRPr lang="en-US" altLang="en-US" sz="2700" dirty="0" smtClean="0">
                  <a:cs typeface="Times New Roman" panose="02020603050405020304" pitchFamily="18" charset="0"/>
                </a:endParaRPr>
              </a:p>
              <a:p>
                <a:pPr marL="0" indent="0" eaLnBrk="1" hangingPunct="1">
                  <a:buNone/>
                </a:pPr>
                <a:endParaRPr lang="en-US" altLang="en-US" sz="2700" dirty="0" smtClean="0">
                  <a:cs typeface="Times New Roman" panose="02020603050405020304" pitchFamily="18" charset="0"/>
                </a:endParaRPr>
              </a:p>
              <a:p>
                <a:pPr eaLnBrk="1" hangingPunct="1"/>
                <a:r>
                  <a:rPr lang="en-US" altLang="en-US" sz="2700" dirty="0" smtClean="0">
                    <a:cs typeface="Times New Roman" panose="02020603050405020304" pitchFamily="18" charset="0"/>
                  </a:rPr>
                  <a:t>This verifies Axiom 2. For Axiom 3, compute</a:t>
                </a:r>
              </a:p>
              <a:p>
                <a:pPr eaLnBrk="1" hangingPunct="1"/>
                <a:endParaRPr lang="en-US" altLang="en-US" sz="2700" dirty="0" smtClean="0">
                  <a:cs typeface="Times New Roman" panose="02020603050405020304" pitchFamily="18" charset="0"/>
                </a:endParaRPr>
              </a:p>
              <a:p>
                <a:pPr marL="0" indent="0" eaLnBrk="1" hangingPunct="1">
                  <a:buNone/>
                </a:pPr>
                <a14:m>
                  <m:oMath xmlns:m="http://schemas.openxmlformats.org/officeDocument/2006/math">
                    <m:d>
                      <m:dPr>
                        <m:begChr m:val="⟨"/>
                        <m:endChr m:val="⟩"/>
                        <m:ctrlPr>
                          <a:rPr lang="en-US" altLang="en-US" sz="26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altLang="en-US" sz="26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𝑐</m:t>
                        </m:r>
                        <m:r>
                          <m:rPr>
                            <m:sty m:val="p"/>
                          </m:rPr>
                          <a:rPr lang="en-US" altLang="en-US" sz="260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u</m:t>
                        </m:r>
                        <m:r>
                          <a:rPr lang="en-US" altLang="en-US" sz="260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, </m:t>
                        </m:r>
                        <m:r>
                          <m:rPr>
                            <m:sty m:val="p"/>
                          </m:rPr>
                          <a:rPr lang="en-US" altLang="en-US" sz="260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v</m:t>
                        </m:r>
                      </m:e>
                    </m:d>
                    <m:r>
                      <a:rPr lang="en-US" altLang="en-US" sz="260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r>
                      <a:rPr lang="en-US" altLang="en-US" sz="26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4</m:t>
                    </m:r>
                    <m:d>
                      <m:dPr>
                        <m:ctrlPr>
                          <a:rPr lang="en-US" altLang="en-US" sz="26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altLang="en-US" sz="26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𝑐</m:t>
                        </m:r>
                        <m:r>
                          <a:rPr lang="en-US" altLang="en-US" sz="26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𝑢</m:t>
                        </m:r>
                        <m:r>
                          <a:rPr lang="en-US" altLang="en-US" sz="2600" i="1" baseline="-2500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e>
                    </m:d>
                    <m:r>
                      <a:rPr lang="en-US" altLang="en-US" sz="26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𝑣</m:t>
                    </m:r>
                    <m:r>
                      <a:rPr lang="en-US" altLang="en-US" sz="2600" i="1" baseline="-2500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1</m:t>
                    </m:r>
                    <m:r>
                      <a:rPr lang="en-US" altLang="en-US" sz="26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+5</m:t>
                    </m:r>
                    <m:d>
                      <m:dPr>
                        <m:ctrlPr>
                          <a:rPr lang="en-US" altLang="en-US" sz="26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altLang="en-US" sz="26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𝑐</m:t>
                        </m:r>
                        <m:r>
                          <a:rPr lang="en-US" altLang="en-US" sz="26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𝑢</m:t>
                        </m:r>
                        <m:r>
                          <a:rPr lang="en-US" altLang="en-US" sz="2600" i="1" baseline="-2500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e>
                    </m:d>
                    <m:r>
                      <a:rPr lang="en-US" altLang="en-US" sz="26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𝑣</m:t>
                    </m:r>
                    <m:r>
                      <a:rPr lang="en-US" altLang="en-US" sz="2600" i="1" baseline="-2500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2</m:t>
                    </m:r>
                    <m:r>
                      <a:rPr lang="en-US" altLang="en-US" sz="2600" b="0" i="0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</m:oMath>
                </a14:m>
                <a:r>
                  <a:rPr lang="en-US" altLang="en-US" sz="2600" dirty="0">
                    <a:cs typeface="Times New Roman" panose="02020603050405020304" pitchFamily="18" charset="0"/>
                  </a:rPr>
                  <a:t> </a:t>
                </a:r>
                <a:r>
                  <a:rPr lang="en-US" altLang="en-US" sz="2600" i="1" dirty="0" smtClean="0">
                    <a:cs typeface="Times New Roman" panose="02020603050405020304" pitchFamily="18" charset="0"/>
                  </a:rPr>
                  <a:t>c</a:t>
                </a:r>
                <a:r>
                  <a:rPr lang="en-US" altLang="en-US" sz="2600" dirty="0" smtClean="0">
                    <a:cs typeface="Times New Roman" panose="02020603050405020304" pitchFamily="18" charset="0"/>
                  </a:rPr>
                  <a:t>(</a:t>
                </a:r>
                <a14:m>
                  <m:oMath xmlns:m="http://schemas.openxmlformats.org/officeDocument/2006/math">
                    <m:r>
                      <a:rPr lang="en-US" altLang="en-US" sz="26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4</m:t>
                    </m:r>
                    <m:r>
                      <a:rPr lang="en-US" altLang="en-US" sz="26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𝑢</m:t>
                    </m:r>
                    <m:r>
                      <a:rPr lang="en-US" altLang="en-US" sz="2600" i="1" baseline="-2500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1</m:t>
                    </m:r>
                    <m:r>
                      <a:rPr lang="en-US" altLang="en-US" sz="26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𝑣</m:t>
                    </m:r>
                    <m:r>
                      <a:rPr lang="en-US" altLang="en-US" sz="2600" i="1" baseline="-2500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1</m:t>
                    </m:r>
                    <m:r>
                      <a:rPr lang="en-US" altLang="en-US" sz="26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+5</m:t>
                    </m:r>
                    <m:r>
                      <a:rPr lang="en-US" altLang="en-US" sz="26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𝑢</m:t>
                    </m:r>
                    <m:r>
                      <a:rPr lang="en-US" altLang="en-US" sz="2600" i="1" baseline="-2500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2</m:t>
                    </m:r>
                    <m:r>
                      <a:rPr lang="en-US" altLang="en-US" sz="26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𝑣</m:t>
                    </m:r>
                    <m:r>
                      <a:rPr lang="en-US" altLang="en-US" sz="2600" i="1" baseline="-2500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2</m:t>
                    </m:r>
                  </m:oMath>
                </a14:m>
                <a:r>
                  <a:rPr lang="en-US" altLang="en-US" sz="2600" dirty="0">
                    <a:cs typeface="Times New Roman" panose="02020603050405020304" pitchFamily="18" charset="0"/>
                  </a:rPr>
                  <a:t>)</a:t>
                </a:r>
                <a:r>
                  <a:rPr lang="en-US" altLang="en-US" sz="2600" i="1" dirty="0">
                    <a:cs typeface="Times New Roman" panose="02020603050405020304" pitchFamily="18" charset="0"/>
                  </a:rPr>
                  <a:t> </a:t>
                </a:r>
                <a:r>
                  <a:rPr lang="en-US" altLang="en-US" sz="2600" i="1" dirty="0" smtClean="0"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r>
                      <a:rPr lang="en-US" altLang="en-US" sz="26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𝑐</m:t>
                    </m:r>
                    <m:d>
                      <m:dPr>
                        <m:begChr m:val="⟨"/>
                        <m:endChr m:val="⟩"/>
                        <m:ctrlPr>
                          <a:rPr lang="en-US" altLang="en-US" sz="26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m:rPr>
                            <m:sty m:val="p"/>
                          </m:rPr>
                          <a:rPr lang="en-US" altLang="en-US" sz="260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u</m:t>
                        </m:r>
                        <m:r>
                          <a:rPr lang="en-US" altLang="en-US" sz="260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, </m:t>
                        </m:r>
                        <m:r>
                          <m:rPr>
                            <m:sty m:val="p"/>
                          </m:rPr>
                          <a:rPr lang="en-US" altLang="en-US" sz="260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v</m:t>
                        </m:r>
                      </m:e>
                    </m:d>
                  </m:oMath>
                </a14:m>
                <a:endParaRPr lang="en-US" altLang="en-US" sz="2600" dirty="0">
                  <a:cs typeface="Times New Roman" panose="02020603050405020304" pitchFamily="18" charset="0"/>
                </a:endParaRPr>
              </a:p>
              <a:p>
                <a:pPr eaLnBrk="1" hangingPunct="1"/>
                <a:endParaRPr lang="en-US" altLang="en-US" sz="2700" dirty="0">
                  <a:cs typeface="Times New Roman" panose="02020603050405020304" pitchFamily="18" charset="0"/>
                </a:endParaRPr>
              </a:p>
              <a:p>
                <a:pPr eaLnBrk="1" hangingPunct="1"/>
                <a:endParaRPr lang="en-US" altLang="en-US" sz="2700" dirty="0">
                  <a:cs typeface="Times New Roman" panose="02020603050405020304" pitchFamily="18" charset="0"/>
                </a:endParaRPr>
              </a:p>
              <a:p>
                <a:pPr eaLnBrk="1" hangingPunct="1"/>
                <a:endParaRPr lang="en-US" altLang="en-US" sz="2700" dirty="0" smtClean="0"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16424" name="Rectangle 8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304800" y="1295400"/>
                <a:ext cx="8534400" cy="5181600"/>
              </a:xfrm>
              <a:blipFill rotWithShape="0">
                <a:blip r:embed="rId3"/>
                <a:stretch>
                  <a:fillRect l="-1143" t="-117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679212411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 dirty="0">
                <a:latin typeface="Arial" panose="020B0604020202020204" pitchFamily="34" charset="0"/>
              </a:rPr>
              <a:t>Slide </a:t>
            </a:r>
            <a:r>
              <a:rPr lang="en-US" altLang="en-US" sz="1200" dirty="0" smtClean="0">
                <a:latin typeface="Arial" panose="020B0604020202020204" pitchFamily="34" charset="0"/>
              </a:rPr>
              <a:t>6.7- </a:t>
            </a:r>
            <a:fld id="{13CCF1D0-3A87-4DC6-85CD-0E9CC5054675}" type="slidenum">
              <a:rPr lang="en-US" altLang="en-US" sz="1200">
                <a:latin typeface="Arial" panose="020B0604020202020204" pitchFamily="34" charset="0"/>
              </a:rPr>
              <a:pPr algn="r"/>
              <a:t>5</a:t>
            </a:fld>
            <a:endParaRPr lang="en-CA" altLang="en-US" sz="1200" dirty="0">
              <a:latin typeface="Arial" panose="020B0604020202020204" pitchFamily="34" charset="0"/>
            </a:endParaRPr>
          </a:p>
        </p:txBody>
      </p:sp>
      <p:sp>
        <p:nvSpPr>
          <p:cNvPr id="6147" name="Footer Placeholder 4"/>
          <p:cNvSpPr>
            <a:spLocks noGrp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  <p:sp>
        <p:nvSpPr>
          <p:cNvPr id="614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 smtClean="0"/>
              <a:t>INNER PRODUCT SPACES</a:t>
            </a:r>
            <a:endParaRPr lang="en-US" altLang="en-US" dirty="0" smtClean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16424" name="Rectangle 8"/>
              <p:cNvSpPr>
                <a:spLocks noGrp="1" noChangeArrowheads="1"/>
              </p:cNvSpPr>
              <p:nvPr>
                <p:ph type="body" idx="1"/>
              </p:nvPr>
            </p:nvSpPr>
            <p:spPr>
              <a:xfrm>
                <a:off x="304800" y="1295400"/>
                <a:ext cx="8534400" cy="5181600"/>
              </a:xfrm>
            </p:spPr>
            <p:txBody>
              <a:bodyPr/>
              <a:lstStyle/>
              <a:p>
                <a:pPr eaLnBrk="1" hangingPunct="1"/>
                <a:r>
                  <a:rPr lang="en-US" altLang="en-US" sz="2700" dirty="0" smtClean="0">
                    <a:cs typeface="Times New Roman" panose="02020603050405020304" pitchFamily="18" charset="0"/>
                  </a:rPr>
                  <a:t>For Axiom 4, note that </a:t>
                </a:r>
                <a14:m>
                  <m:oMath xmlns:m="http://schemas.openxmlformats.org/officeDocument/2006/math">
                    <m:d>
                      <m:dPr>
                        <m:begChr m:val="⟨"/>
                        <m:endChr m:val="⟩"/>
                        <m:ctrlPr>
                          <a:rPr lang="en-US" altLang="en-US" sz="27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m:rPr>
                            <m:sty m:val="p"/>
                          </m:rPr>
                          <a:rPr lang="en-US" altLang="en-US" sz="270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u</m:t>
                        </m:r>
                        <m:r>
                          <a:rPr lang="en-US" altLang="en-US" sz="270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, </m:t>
                        </m:r>
                        <m:r>
                          <m:rPr>
                            <m:sty m:val="p"/>
                          </m:rPr>
                          <a:rPr lang="en-US" altLang="en-US" sz="270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u</m:t>
                        </m:r>
                      </m:e>
                    </m:d>
                    <m:r>
                      <a:rPr lang="en-US" altLang="en-US" sz="27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=4</m:t>
                    </m:r>
                    <m:sSubSup>
                      <m:sSubSupPr>
                        <m:ctrlPr>
                          <a:rPr lang="en-US" altLang="en-US" sz="27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SupPr>
                      <m:e>
                        <m:r>
                          <a:rPr lang="en-US" altLang="en-US" sz="27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𝑢</m:t>
                        </m:r>
                      </m:e>
                      <m:sub>
                        <m:r>
                          <a:rPr lang="en-US" altLang="en-US" sz="27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sub>
                      <m:sup>
                        <m:r>
                          <a:rPr lang="en-US" altLang="en-US" sz="27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sup>
                    </m:sSubSup>
                    <m:r>
                      <a:rPr lang="en-US" altLang="en-US" sz="27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+5</m:t>
                    </m:r>
                    <m:sSubSup>
                      <m:sSubSupPr>
                        <m:ctrlPr>
                          <a:rPr lang="en-US" altLang="en-US" sz="27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SupPr>
                      <m:e>
                        <m:r>
                          <a:rPr lang="en-US" altLang="en-US" sz="27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𝑢</m:t>
                        </m:r>
                      </m:e>
                      <m:sub>
                        <m:r>
                          <a:rPr lang="en-US" altLang="en-US" sz="27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sub>
                      <m:sup>
                        <m:r>
                          <a:rPr lang="en-US" altLang="en-US" sz="27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sup>
                    </m:sSubSup>
                  </m:oMath>
                </a14:m>
                <a:r>
                  <a:rPr lang="en-US" altLang="en-US" sz="2700" dirty="0">
                    <a:ea typeface="Cambria Math" panose="020405030504060302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en-US" sz="270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≥0</m:t>
                    </m:r>
                  </m:oMath>
                </a14:m>
                <a:r>
                  <a:rPr lang="en-US" altLang="en-US" sz="2700" dirty="0" smtClean="0">
                    <a:cs typeface="Times New Roman" panose="02020603050405020304" pitchFamily="18" charset="0"/>
                  </a:rPr>
                  <a:t>, and </a:t>
                </a:r>
                <a14:m>
                  <m:oMath xmlns:m="http://schemas.openxmlformats.org/officeDocument/2006/math">
                    <m:r>
                      <a:rPr lang="en-US" altLang="en-US" sz="27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4</m:t>
                    </m:r>
                    <m:sSubSup>
                      <m:sSubSupPr>
                        <m:ctrlPr>
                          <a:rPr lang="en-US" altLang="en-US" sz="27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SupPr>
                      <m:e>
                        <m:r>
                          <a:rPr lang="en-US" altLang="en-US" sz="27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𝑢</m:t>
                        </m:r>
                      </m:e>
                      <m:sub>
                        <m:r>
                          <a:rPr lang="en-US" altLang="en-US" sz="27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sub>
                      <m:sup>
                        <m:r>
                          <a:rPr lang="en-US" altLang="en-US" sz="27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sup>
                    </m:sSubSup>
                    <m:r>
                      <a:rPr lang="en-US" altLang="en-US" sz="27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+5</m:t>
                    </m:r>
                    <m:sSubSup>
                      <m:sSubSupPr>
                        <m:ctrlPr>
                          <a:rPr lang="en-US" altLang="en-US" sz="27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SupPr>
                      <m:e>
                        <m:r>
                          <a:rPr lang="en-US" altLang="en-US" sz="27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𝑢</m:t>
                        </m:r>
                      </m:e>
                      <m:sub>
                        <m:r>
                          <a:rPr lang="en-US" altLang="en-US" sz="27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sub>
                      <m:sup>
                        <m:r>
                          <a:rPr lang="en-US" altLang="en-US" sz="27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sup>
                    </m:sSubSup>
                  </m:oMath>
                </a14:m>
                <a:r>
                  <a:rPr lang="en-US" altLang="en-US" sz="2700" dirty="0">
                    <a:ea typeface="Cambria Math" panose="020405030504060302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en-US" sz="2700" dirty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r>
                      <a:rPr lang="en-US" altLang="en-US" sz="270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0</m:t>
                    </m:r>
                  </m:oMath>
                </a14:m>
                <a:r>
                  <a:rPr lang="en-US" altLang="en-US" sz="2700" dirty="0" smtClean="0">
                    <a:cs typeface="Times New Roman" panose="02020603050405020304" pitchFamily="18" charset="0"/>
                  </a:rPr>
                  <a:t> only if u</a:t>
                </a:r>
                <a:r>
                  <a:rPr lang="en-US" altLang="en-US" sz="2700" baseline="-25000" dirty="0" smtClean="0">
                    <a:cs typeface="Times New Roman" panose="02020603050405020304" pitchFamily="18" charset="0"/>
                  </a:rPr>
                  <a:t>1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 = u</a:t>
                </a:r>
                <a:r>
                  <a:rPr lang="en-US" altLang="en-US" sz="2700" baseline="-25000" dirty="0" smtClean="0">
                    <a:cs typeface="Times New Roman" panose="02020603050405020304" pitchFamily="18" charset="0"/>
                  </a:rPr>
                  <a:t>2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 = 0, that is, if  u = 0. </a:t>
                </a:r>
              </a:p>
              <a:p>
                <a:pPr eaLnBrk="1" hangingPunct="1"/>
                <a:endParaRPr lang="en-US" altLang="en-US" sz="2700" dirty="0">
                  <a:cs typeface="Times New Roman" panose="02020603050405020304" pitchFamily="18" charset="0"/>
                </a:endParaRPr>
              </a:p>
              <a:p>
                <a:pPr eaLnBrk="1" hangingPunct="1"/>
                <a:r>
                  <a:rPr lang="en-US" altLang="en-US" sz="2700" dirty="0" smtClean="0">
                    <a:cs typeface="Times New Roman" panose="02020603050405020304" pitchFamily="18" charset="0"/>
                  </a:rPr>
                  <a:t>Also, </a:t>
                </a:r>
                <a14:m>
                  <m:oMath xmlns:m="http://schemas.openxmlformats.org/officeDocument/2006/math">
                    <m:d>
                      <m:dPr>
                        <m:begChr m:val="⟨"/>
                        <m:endChr m:val="⟩"/>
                        <m:ctrlPr>
                          <a:rPr lang="en-US" altLang="en-US" sz="27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altLang="en-US" sz="2700" b="0" i="0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0</m:t>
                        </m:r>
                        <m:r>
                          <a:rPr lang="en-US" altLang="en-US" sz="270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, </m:t>
                        </m:r>
                        <m:r>
                          <a:rPr lang="en-US" altLang="en-US" sz="27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0</m:t>
                        </m:r>
                      </m:e>
                    </m:d>
                    <m:r>
                      <a:rPr lang="en-US" altLang="en-US" sz="27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=0.</m:t>
                    </m:r>
                  </m:oMath>
                </a14:m>
                <a:r>
                  <a:rPr lang="en-US" altLang="en-US" sz="2700" dirty="0" smtClean="0">
                    <a:cs typeface="Times New Roman" panose="02020603050405020304" pitchFamily="18" charset="0"/>
                  </a:rPr>
                  <a:t> So (1) defines an inner product on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en-US" sz="27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altLang="en-US" sz="27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 </m:t>
                        </m:r>
                        <m:r>
                          <a:rPr lang="en-US" altLang="en-US" sz="2700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ℝ</m:t>
                        </m:r>
                      </m:e>
                      <m:sup>
                        <m:r>
                          <a:rPr lang="en-US" altLang="en-US" sz="27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altLang="en-US" sz="2700" dirty="0" smtClean="0">
                    <a:cs typeface="Times New Roman" panose="02020603050405020304" pitchFamily="18" charset="0"/>
                  </a:rPr>
                  <a:t>.</a:t>
                </a:r>
                <a:endParaRPr lang="en-US" altLang="en-US" sz="2700" dirty="0">
                  <a:cs typeface="Times New Roman" panose="02020603050405020304" pitchFamily="18" charset="0"/>
                </a:endParaRPr>
              </a:p>
              <a:p>
                <a:pPr marL="0" indent="0" eaLnBrk="1" hangingPunct="1">
                  <a:buNone/>
                </a:pPr>
                <a:endParaRPr lang="en-US" altLang="en-US" sz="2700" dirty="0" smtClean="0"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16424" name="Rectangle 8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304800" y="1295400"/>
                <a:ext cx="8534400" cy="5181600"/>
              </a:xfrm>
              <a:blipFill rotWithShape="0">
                <a:blip r:embed="rId3"/>
                <a:stretch>
                  <a:fillRect l="-1143" t="-105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74700999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 dirty="0">
                <a:latin typeface="Arial" panose="020B0604020202020204" pitchFamily="34" charset="0"/>
              </a:rPr>
              <a:t>Slide </a:t>
            </a:r>
            <a:r>
              <a:rPr lang="en-US" altLang="en-US" sz="1200" dirty="0" smtClean="0">
                <a:latin typeface="Arial" panose="020B0604020202020204" pitchFamily="34" charset="0"/>
              </a:rPr>
              <a:t>6.7- </a:t>
            </a:r>
            <a:fld id="{13CCF1D0-3A87-4DC6-85CD-0E9CC5054675}" type="slidenum">
              <a:rPr lang="en-US" altLang="en-US" sz="1200">
                <a:latin typeface="Arial" panose="020B0604020202020204" pitchFamily="34" charset="0"/>
              </a:rPr>
              <a:pPr algn="r"/>
              <a:t>6</a:t>
            </a:fld>
            <a:endParaRPr lang="en-CA" altLang="en-US" sz="1200" dirty="0">
              <a:latin typeface="Arial" panose="020B0604020202020204" pitchFamily="34" charset="0"/>
            </a:endParaRPr>
          </a:p>
        </p:txBody>
      </p:sp>
      <p:sp>
        <p:nvSpPr>
          <p:cNvPr id="6147" name="Footer Placeholder 4"/>
          <p:cNvSpPr>
            <a:spLocks noGrp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  <p:sp>
        <p:nvSpPr>
          <p:cNvPr id="614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 smtClean="0"/>
              <a:t>LENGTHS, DISTANCES, AND ORTHOGONALITY</a:t>
            </a:r>
            <a:endParaRPr lang="en-US" altLang="en-US" dirty="0" smtClean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16424" name="Rectangle 8"/>
              <p:cNvSpPr>
                <a:spLocks noGrp="1" noChangeArrowheads="1"/>
              </p:cNvSpPr>
              <p:nvPr>
                <p:ph type="body" idx="1"/>
              </p:nvPr>
            </p:nvSpPr>
            <p:spPr>
              <a:xfrm>
                <a:off x="304800" y="1295400"/>
                <a:ext cx="8534400" cy="5181600"/>
              </a:xfrm>
            </p:spPr>
            <p:txBody>
              <a:bodyPr/>
              <a:lstStyle/>
              <a:p>
                <a:pPr eaLnBrk="1" hangingPunct="1"/>
                <a:r>
                  <a:rPr lang="en-US" altLang="en-US" sz="2700" dirty="0" smtClean="0">
                    <a:cs typeface="Times New Roman" panose="02020603050405020304" pitchFamily="18" charset="0"/>
                  </a:rPr>
                  <a:t>Let V be an inner product space, with the inner product denoted by </a:t>
                </a:r>
                <a14:m>
                  <m:oMath xmlns:m="http://schemas.openxmlformats.org/officeDocument/2006/math">
                    <m:d>
                      <m:dPr>
                        <m:begChr m:val="⟨"/>
                        <m:endChr m:val="⟩"/>
                        <m:ctrlPr>
                          <a:rPr lang="en-US" altLang="en-US" sz="27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m:rPr>
                            <m:sty m:val="p"/>
                          </m:rPr>
                          <a:rPr lang="en-US" altLang="en-US" sz="270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u</m:t>
                        </m:r>
                        <m:r>
                          <a:rPr lang="en-US" altLang="en-US" sz="270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, </m:t>
                        </m:r>
                        <m:r>
                          <m:rPr>
                            <m:sty m:val="p"/>
                          </m:rPr>
                          <a:rPr lang="en-US" altLang="en-US" sz="270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v</m:t>
                        </m:r>
                      </m:e>
                    </m:d>
                  </m:oMath>
                </a14:m>
                <a:r>
                  <a:rPr lang="en-US" altLang="en-US" sz="2700" dirty="0" smtClean="0">
                    <a:cs typeface="Times New Roman" panose="02020603050405020304" pitchFamily="18" charset="0"/>
                  </a:rPr>
                  <a:t>. Just as in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en-US" sz="27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altLang="en-US" sz="27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 </m:t>
                        </m:r>
                        <m:r>
                          <a:rPr lang="en-US" altLang="en-US" sz="2700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ℝ</m:t>
                        </m:r>
                      </m:e>
                      <m:sup>
                        <m:r>
                          <a:rPr lang="en-US" altLang="en-US" sz="27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𝑛</m:t>
                        </m:r>
                      </m:sup>
                    </m:sSup>
                  </m:oMath>
                </a14:m>
                <a:r>
                  <a:rPr lang="en-US" altLang="en-US" sz="2700" dirty="0" smtClean="0">
                    <a:cs typeface="Times New Roman" panose="02020603050405020304" pitchFamily="18" charset="0"/>
                  </a:rPr>
                  <a:t>, we define the length, or norm, of a vector v to be the scalar</a:t>
                </a:r>
              </a:p>
              <a:p>
                <a:pPr marL="0" indent="0" eaLnBrk="1" hangingPunct="1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‖"/>
                          <m:endChr m:val="‖"/>
                          <m:ctrlPr>
                            <a:rPr lang="en-US" altLang="en-US" sz="270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altLang="en-US" sz="2700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𝑣</m:t>
                          </m:r>
                        </m:e>
                      </m:d>
                      <m:r>
                        <a:rPr lang="en-US" altLang="en-US" sz="2700" b="0" i="1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=</m:t>
                      </m:r>
                      <m:rad>
                        <m:radPr>
                          <m:degHide m:val="on"/>
                          <m:ctrlPr>
                            <a:rPr lang="en-US" altLang="en-US" sz="2700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radPr>
                        <m:deg/>
                        <m:e>
                          <m:r>
                            <a:rPr lang="en-US" altLang="en-US" sz="2700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(</m:t>
                          </m:r>
                          <m:r>
                            <a:rPr lang="en-US" altLang="en-US" sz="2700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𝑣</m:t>
                          </m:r>
                          <m:r>
                            <a:rPr lang="en-US" altLang="en-US" sz="2700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,</m:t>
                          </m:r>
                          <m:r>
                            <a:rPr lang="en-US" altLang="en-US" sz="2700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𝑣</m:t>
                          </m:r>
                          <m:r>
                            <a:rPr lang="en-US" altLang="en-US" sz="2700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)</m:t>
                          </m:r>
                        </m:e>
                      </m:rad>
                    </m:oMath>
                  </m:oMathPara>
                </a14:m>
                <a:endParaRPr lang="en-US" altLang="en-US" sz="2700" dirty="0" smtClean="0">
                  <a:cs typeface="Times New Roman" panose="02020603050405020304" pitchFamily="18" charset="0"/>
                </a:endParaRPr>
              </a:p>
              <a:p>
                <a:pPr marL="0" indent="0" eaLnBrk="1" hangingPunct="1">
                  <a:buNone/>
                </a:pPr>
                <a:endParaRPr lang="en-US" altLang="en-US" sz="2700" dirty="0" smtClean="0">
                  <a:cs typeface="Times New Roman" panose="02020603050405020304" pitchFamily="18" charset="0"/>
                </a:endParaRPr>
              </a:p>
              <a:p>
                <a:pPr eaLnBrk="1" hangingPunct="1"/>
                <a:r>
                  <a:rPr lang="en-US" altLang="en-US" sz="2700" dirty="0" smtClean="0">
                    <a:cs typeface="Times New Roman" panose="02020603050405020304" pitchFamily="18" charset="0"/>
                  </a:rPr>
                  <a:t>Equivalently, </a:t>
                </a:r>
                <a14:m>
                  <m:oMath xmlns:m="http://schemas.openxmlformats.org/officeDocument/2006/math">
                    <m:d>
                      <m:dPr>
                        <m:begChr m:val="‖"/>
                        <m:endChr m:val="‖"/>
                        <m:ctrlPr>
                          <a:rPr lang="en-US" altLang="en-US" sz="27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altLang="en-US" sz="27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𝑣</m:t>
                        </m:r>
                      </m:e>
                    </m:d>
                    <m:r>
                      <a:rPr lang="en-US" altLang="en-US" sz="2700" b="0" i="1" baseline="30000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2</m:t>
                    </m:r>
                    <m:r>
                      <a:rPr lang="en-US" altLang="en-US" sz="27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</m:oMath>
                </a14:m>
                <a:r>
                  <a:rPr lang="en-US" altLang="en-US" sz="2700" dirty="0"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⟨"/>
                        <m:endChr m:val="⟩"/>
                        <m:ctrlPr>
                          <a:rPr lang="en-US" altLang="en-US" sz="27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m:rPr>
                            <m:sty m:val="p"/>
                          </m:rPr>
                          <a:rPr lang="en-US" altLang="en-US" sz="2700" b="0" i="0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v</m:t>
                        </m:r>
                        <m:r>
                          <a:rPr lang="en-US" altLang="en-US" sz="270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, </m:t>
                        </m:r>
                        <m:r>
                          <m:rPr>
                            <m:sty m:val="p"/>
                          </m:rPr>
                          <a:rPr lang="en-US" altLang="en-US" sz="270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v</m:t>
                        </m:r>
                      </m:e>
                    </m:d>
                  </m:oMath>
                </a14:m>
                <a:r>
                  <a:rPr lang="en-US" altLang="en-US" sz="2700" dirty="0" smtClean="0">
                    <a:cs typeface="Times New Roman" panose="02020603050405020304" pitchFamily="18" charset="0"/>
                  </a:rPr>
                  <a:t>.</a:t>
                </a:r>
              </a:p>
              <a:p>
                <a:pPr eaLnBrk="1" hangingPunct="1"/>
                <a:endParaRPr lang="en-US" altLang="en-US" sz="2700" dirty="0" smtClean="0">
                  <a:cs typeface="Times New Roman" panose="02020603050405020304" pitchFamily="18" charset="0"/>
                </a:endParaRPr>
              </a:p>
              <a:p>
                <a:pPr eaLnBrk="1" hangingPunct="1"/>
                <a:r>
                  <a:rPr lang="en-US" altLang="en-US" sz="2700" dirty="0" smtClean="0">
                    <a:cs typeface="Times New Roman" panose="02020603050405020304" pitchFamily="18" charset="0"/>
                  </a:rPr>
                  <a:t>A </a:t>
                </a:r>
                <a:r>
                  <a:rPr lang="en-US" altLang="en-US" sz="2700" b="1" dirty="0" smtClean="0">
                    <a:cs typeface="Times New Roman" panose="02020603050405020304" pitchFamily="18" charset="0"/>
                  </a:rPr>
                  <a:t>unit vector 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is one whose length is 1. The </a:t>
                </a:r>
                <a:r>
                  <a:rPr lang="en-US" altLang="en-US" sz="2700" b="1" dirty="0" smtClean="0">
                    <a:cs typeface="Times New Roman" panose="02020603050405020304" pitchFamily="18" charset="0"/>
                  </a:rPr>
                  <a:t>distance between u and v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 is </a:t>
                </a:r>
                <a14:m>
                  <m:oMath xmlns:m="http://schemas.openxmlformats.org/officeDocument/2006/math">
                    <m:d>
                      <m:dPr>
                        <m:begChr m:val="‖"/>
                        <m:endChr m:val="‖"/>
                        <m:ctrlPr>
                          <a:rPr lang="en-US" altLang="en-US" sz="27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altLang="en-US" sz="2700" b="1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𝒖</m:t>
                        </m:r>
                        <m:r>
                          <a:rPr lang="en-US" altLang="en-US" sz="2700" b="1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altLang="en-US" sz="2700" b="1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𝒗</m:t>
                        </m:r>
                      </m:e>
                    </m:d>
                  </m:oMath>
                </a14:m>
                <a:r>
                  <a:rPr lang="en-US" altLang="en-US" sz="2700" dirty="0" smtClean="0">
                    <a:cs typeface="Times New Roman" panose="02020603050405020304" pitchFamily="18" charset="0"/>
                  </a:rPr>
                  <a:t>. Vectors </a:t>
                </a:r>
                <a:r>
                  <a:rPr lang="en-US" altLang="en-US" sz="2700" b="1" dirty="0" smtClean="0">
                    <a:cs typeface="Times New Roman" panose="02020603050405020304" pitchFamily="18" charset="0"/>
                  </a:rPr>
                  <a:t>u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 and </a:t>
                </a:r>
                <a:r>
                  <a:rPr lang="en-US" altLang="en-US" sz="2700" b="1" dirty="0" smtClean="0">
                    <a:cs typeface="Times New Roman" panose="02020603050405020304" pitchFamily="18" charset="0"/>
                  </a:rPr>
                  <a:t>v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 are </a:t>
                </a:r>
                <a:r>
                  <a:rPr lang="en-US" altLang="en-US" sz="2700" b="1" dirty="0" smtClean="0">
                    <a:cs typeface="Times New Roman" panose="02020603050405020304" pitchFamily="18" charset="0"/>
                  </a:rPr>
                  <a:t>orthogonal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 if </a:t>
                </a:r>
                <a14:m>
                  <m:oMath xmlns:m="http://schemas.openxmlformats.org/officeDocument/2006/math">
                    <m:d>
                      <m:dPr>
                        <m:begChr m:val="⟨"/>
                        <m:endChr m:val="⟩"/>
                        <m:ctrlPr>
                          <a:rPr lang="en-US" altLang="en-US" sz="27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m:rPr>
                            <m:sty m:val="p"/>
                          </m:rPr>
                          <a:rPr lang="en-US" altLang="en-US" sz="270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u</m:t>
                        </m:r>
                        <m:r>
                          <a:rPr lang="en-US" altLang="en-US" sz="270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, </m:t>
                        </m:r>
                        <m:r>
                          <m:rPr>
                            <m:sty m:val="p"/>
                          </m:rPr>
                          <a:rPr lang="en-US" altLang="en-US" sz="270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v</m:t>
                        </m:r>
                      </m:e>
                    </m:d>
                  </m:oMath>
                </a14:m>
                <a:r>
                  <a:rPr lang="en-US" altLang="en-US" sz="2700" dirty="0" smtClean="0">
                    <a:cs typeface="Times New Roman" panose="02020603050405020304" pitchFamily="18" charset="0"/>
                  </a:rPr>
                  <a:t> = 0.</a:t>
                </a:r>
              </a:p>
            </p:txBody>
          </p:sp>
        </mc:Choice>
        <mc:Fallback>
          <p:sp>
            <p:nvSpPr>
              <p:cNvPr id="316424" name="Rectangle 8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304800" y="1295400"/>
                <a:ext cx="8534400" cy="5181600"/>
              </a:xfrm>
              <a:blipFill rotWithShape="0">
                <a:blip r:embed="rId3"/>
                <a:stretch>
                  <a:fillRect l="-1143" t="-117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835739836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 dirty="0">
                <a:latin typeface="Arial" panose="020B0604020202020204" pitchFamily="34" charset="0"/>
              </a:rPr>
              <a:t>Slide </a:t>
            </a:r>
            <a:r>
              <a:rPr lang="en-US" altLang="en-US" sz="1200" dirty="0" smtClean="0">
                <a:latin typeface="Arial" panose="020B0604020202020204" pitchFamily="34" charset="0"/>
              </a:rPr>
              <a:t>6.7- </a:t>
            </a:r>
            <a:fld id="{13CCF1D0-3A87-4DC6-85CD-0E9CC5054675}" type="slidenum">
              <a:rPr lang="en-US" altLang="en-US" sz="1200">
                <a:latin typeface="Arial" panose="020B0604020202020204" pitchFamily="34" charset="0"/>
              </a:rPr>
              <a:pPr algn="r"/>
              <a:t>7</a:t>
            </a:fld>
            <a:endParaRPr lang="en-CA" altLang="en-US" sz="1200" dirty="0">
              <a:latin typeface="Arial" panose="020B0604020202020204" pitchFamily="34" charset="0"/>
            </a:endParaRPr>
          </a:p>
        </p:txBody>
      </p:sp>
      <p:sp>
        <p:nvSpPr>
          <p:cNvPr id="6147" name="Footer Placeholder 4"/>
          <p:cNvSpPr>
            <a:spLocks noGrp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  <p:sp>
        <p:nvSpPr>
          <p:cNvPr id="614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 smtClean="0"/>
              <a:t>TWO INEQUALITIES</a:t>
            </a:r>
            <a:endParaRPr lang="en-US" altLang="en-US" dirty="0" smtClean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16424" name="Rectangle 8"/>
              <p:cNvSpPr>
                <a:spLocks noGrp="1" noChangeArrowheads="1"/>
              </p:cNvSpPr>
              <p:nvPr>
                <p:ph type="body" idx="1"/>
              </p:nvPr>
            </p:nvSpPr>
            <p:spPr>
              <a:xfrm>
                <a:off x="304800" y="1295400"/>
                <a:ext cx="8534400" cy="5181600"/>
              </a:xfrm>
            </p:spPr>
            <p:txBody>
              <a:bodyPr/>
              <a:lstStyle/>
              <a:p>
                <a:pPr eaLnBrk="1" hangingPunct="1"/>
                <a:r>
                  <a:rPr lang="en-US" altLang="en-US" sz="2700" dirty="0" smtClean="0">
                    <a:cs typeface="Times New Roman" panose="02020603050405020304" pitchFamily="18" charset="0"/>
                  </a:rPr>
                  <a:t>Given a vector</a:t>
                </a:r>
                <a:r>
                  <a:rPr lang="en-US" altLang="en-US" sz="2700" b="1" dirty="0" smtClean="0">
                    <a:cs typeface="Times New Roman" panose="02020603050405020304" pitchFamily="18" charset="0"/>
                  </a:rPr>
                  <a:t> v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 in an inner product space </a:t>
                </a:r>
                <a:r>
                  <a:rPr lang="en-US" altLang="en-US" sz="2700" i="1" dirty="0" smtClean="0">
                    <a:cs typeface="Times New Roman" panose="02020603050405020304" pitchFamily="18" charset="0"/>
                  </a:rPr>
                  <a:t>V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 and given a finite-dimensional subspace </a:t>
                </a:r>
                <a:r>
                  <a:rPr lang="en-US" altLang="en-US" sz="2700" i="1" dirty="0" smtClean="0">
                    <a:cs typeface="Times New Roman" panose="02020603050405020304" pitchFamily="18" charset="0"/>
                  </a:rPr>
                  <a:t>W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, we may apply the Pythagorean Theorem to the orthogonal decomposition of </a:t>
                </a:r>
                <a:r>
                  <a:rPr lang="en-US" altLang="en-US" sz="2700" b="1" dirty="0" smtClean="0">
                    <a:cs typeface="Times New Roman" panose="02020603050405020304" pitchFamily="18" charset="0"/>
                  </a:rPr>
                  <a:t>v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 with respect to </a:t>
                </a:r>
                <a:r>
                  <a:rPr lang="en-US" altLang="en-US" sz="2700" i="1" dirty="0" smtClean="0">
                    <a:cs typeface="Times New Roman" panose="02020603050405020304" pitchFamily="18" charset="0"/>
                  </a:rPr>
                  <a:t>W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 and obtain</a:t>
                </a:r>
              </a:p>
              <a:p>
                <a:pPr eaLnBrk="1" hangingPunct="1"/>
                <a:endParaRPr lang="en-US" altLang="en-US" sz="2700" dirty="0" smtClean="0">
                  <a:cs typeface="Times New Roman" panose="02020603050405020304" pitchFamily="18" charset="0"/>
                </a:endParaRPr>
              </a:p>
              <a:p>
                <a:pPr marL="0" indent="0" algn="ctr" eaLnBrk="1" hangingPunct="1">
                  <a:buNone/>
                </a:pPr>
                <a14:m>
                  <m:oMath xmlns:m="http://schemas.openxmlformats.org/officeDocument/2006/math">
                    <m:d>
                      <m:dPr>
                        <m:begChr m:val="‖"/>
                        <m:endChr m:val="‖"/>
                        <m:ctrlPr>
                          <a:rPr lang="en-US" altLang="en-US" sz="27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altLang="en-US" sz="27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𝑣</m:t>
                        </m:r>
                      </m:e>
                    </m:d>
                    <m:r>
                      <a:rPr lang="en-US" altLang="en-US" sz="2700" i="1" baseline="3000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2</m:t>
                    </m:r>
                    <m:r>
                      <a:rPr lang="en-US" altLang="en-US" sz="27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d>
                      <m:dPr>
                        <m:begChr m:val="‖"/>
                        <m:endChr m:val="‖"/>
                        <m:ctrlPr>
                          <a:rPr lang="en-US" altLang="en-US" sz="27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altLang="en-US" sz="27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𝑝𝑟𝑜𝑗</m:t>
                        </m:r>
                        <m:r>
                          <a:rPr lang="en-US" altLang="en-US" sz="2700" b="0" i="1" baseline="-25000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𝑊</m:t>
                        </m:r>
                        <m:r>
                          <a:rPr lang="en-US" altLang="en-US" sz="27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𝑣</m:t>
                        </m:r>
                      </m:e>
                    </m:d>
                    <m:r>
                      <a:rPr lang="en-US" altLang="en-US" sz="2700" i="1" baseline="3000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2</m:t>
                    </m:r>
                  </m:oMath>
                </a14:m>
                <a:r>
                  <a:rPr lang="en-US" altLang="en-US" sz="2700" dirty="0" smtClean="0">
                    <a:cs typeface="Times New Roman" panose="02020603050405020304" pitchFamily="18" charset="0"/>
                  </a:rPr>
                  <a:t> + </a:t>
                </a:r>
                <a14:m>
                  <m:oMath xmlns:m="http://schemas.openxmlformats.org/officeDocument/2006/math">
                    <m:d>
                      <m:dPr>
                        <m:begChr m:val="‖"/>
                        <m:endChr m:val="‖"/>
                        <m:ctrlPr>
                          <a:rPr lang="en-US" altLang="en-US" sz="27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altLang="en-US" sz="27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𝑣</m:t>
                        </m:r>
                        <m:r>
                          <a:rPr lang="en-US" altLang="en-US" sz="27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altLang="en-US" sz="27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𝑝𝑟𝑜𝑗</m:t>
                        </m:r>
                        <m:r>
                          <a:rPr lang="en-US" altLang="en-US" sz="2700" i="1" baseline="-2500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𝑊</m:t>
                        </m:r>
                        <m:r>
                          <a:rPr lang="en-US" altLang="en-US" sz="27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𝑣</m:t>
                        </m:r>
                      </m:e>
                    </m:d>
                    <m:r>
                      <a:rPr lang="en-US" altLang="en-US" sz="2700" i="1" baseline="3000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2</m:t>
                    </m:r>
                  </m:oMath>
                </a14:m>
                <a:endParaRPr lang="en-US" altLang="en-US" sz="2700" dirty="0" smtClean="0">
                  <a:cs typeface="Times New Roman" panose="02020603050405020304" pitchFamily="18" charset="0"/>
                </a:endParaRPr>
              </a:p>
              <a:p>
                <a:pPr marL="0" indent="0" algn="ctr" eaLnBrk="1" hangingPunct="1">
                  <a:buNone/>
                </a:pPr>
                <a:endParaRPr lang="en-US" altLang="en-US" sz="2700" dirty="0">
                  <a:cs typeface="Times New Roman" panose="02020603050405020304" pitchFamily="18" charset="0"/>
                </a:endParaRPr>
              </a:p>
              <a:p>
                <a:pPr eaLnBrk="1" hangingPunct="1"/>
                <a:r>
                  <a:rPr lang="en-US" altLang="en-US" sz="2700" dirty="0" smtClean="0">
                    <a:cs typeface="Times New Roman" panose="02020603050405020304" pitchFamily="18" charset="0"/>
                  </a:rPr>
                  <a:t>See Fig 2 on the next slide. In particular, this shows that the norm of the projection of </a:t>
                </a:r>
                <a:r>
                  <a:rPr lang="en-US" altLang="en-US" sz="2700" b="1" dirty="0" smtClean="0">
                    <a:cs typeface="Times New Roman" panose="02020603050405020304" pitchFamily="18" charset="0"/>
                  </a:rPr>
                  <a:t>v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 onto </a:t>
                </a:r>
                <a:r>
                  <a:rPr lang="en-US" altLang="en-US" sz="2700" i="1" dirty="0" smtClean="0">
                    <a:cs typeface="Times New Roman" panose="02020603050405020304" pitchFamily="18" charset="0"/>
                  </a:rPr>
                  <a:t>W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 does not exceed the norm of </a:t>
                </a:r>
                <a:r>
                  <a:rPr lang="en-US" altLang="en-US" sz="2700" b="1" dirty="0" smtClean="0">
                    <a:cs typeface="Times New Roman" panose="02020603050405020304" pitchFamily="18" charset="0"/>
                  </a:rPr>
                  <a:t>v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 itself. This simple observation leads to the following important inequality.</a:t>
                </a:r>
              </a:p>
            </p:txBody>
          </p:sp>
        </mc:Choice>
        <mc:Fallback>
          <p:sp>
            <p:nvSpPr>
              <p:cNvPr id="316424" name="Rectangle 8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304800" y="1295400"/>
                <a:ext cx="8534400" cy="5181600"/>
              </a:xfrm>
              <a:blipFill rotWithShape="0">
                <a:blip r:embed="rId3"/>
                <a:stretch>
                  <a:fillRect l="-1143" t="-1176" r="-15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53447329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 dirty="0">
                <a:latin typeface="Arial" panose="020B0604020202020204" pitchFamily="34" charset="0"/>
              </a:rPr>
              <a:t>Slide </a:t>
            </a:r>
            <a:r>
              <a:rPr lang="en-US" altLang="en-US" sz="1200" dirty="0" smtClean="0">
                <a:latin typeface="Arial" panose="020B0604020202020204" pitchFamily="34" charset="0"/>
              </a:rPr>
              <a:t>6.7- </a:t>
            </a:r>
            <a:fld id="{13CCF1D0-3A87-4DC6-85CD-0E9CC5054675}" type="slidenum">
              <a:rPr lang="en-US" altLang="en-US" sz="1200">
                <a:latin typeface="Arial" panose="020B0604020202020204" pitchFamily="34" charset="0"/>
              </a:rPr>
              <a:pPr algn="r"/>
              <a:t>8</a:t>
            </a:fld>
            <a:endParaRPr lang="en-CA" altLang="en-US" sz="1200" dirty="0">
              <a:latin typeface="Arial" panose="020B0604020202020204" pitchFamily="34" charset="0"/>
            </a:endParaRPr>
          </a:p>
        </p:txBody>
      </p:sp>
      <p:sp>
        <p:nvSpPr>
          <p:cNvPr id="6147" name="Footer Placeholder 4"/>
          <p:cNvSpPr>
            <a:spLocks noGrp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  <p:sp>
        <p:nvSpPr>
          <p:cNvPr id="614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 smtClean="0"/>
              <a:t>TWO INEQUALITIES</a:t>
            </a:r>
            <a:endParaRPr lang="en-US" altLang="en-US" dirty="0" smtClean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16424" name="Rectangle 8"/>
              <p:cNvSpPr>
                <a:spLocks noGrp="1" noChangeArrowheads="1"/>
              </p:cNvSpPr>
              <p:nvPr>
                <p:ph type="body" idx="1"/>
              </p:nvPr>
            </p:nvSpPr>
            <p:spPr>
              <a:xfrm>
                <a:off x="304800" y="1295400"/>
                <a:ext cx="8534400" cy="5181600"/>
              </a:xfrm>
            </p:spPr>
            <p:txBody>
              <a:bodyPr/>
              <a:lstStyle/>
              <a:p>
                <a:pPr marL="0" indent="0" algn="ctr" eaLnBrk="1" hangingPunct="1">
                  <a:buNone/>
                </a:pPr>
                <a:endParaRPr lang="en-US" altLang="en-US" sz="2700" dirty="0" smtClean="0">
                  <a:cs typeface="Times New Roman" panose="02020603050405020304" pitchFamily="18" charset="0"/>
                </a:endParaRPr>
              </a:p>
              <a:p>
                <a:pPr eaLnBrk="1" hangingPunct="1"/>
                <a:endParaRPr lang="en-US" altLang="en-US" sz="2700" dirty="0" smtClean="0">
                  <a:cs typeface="Times New Roman" panose="02020603050405020304" pitchFamily="18" charset="0"/>
                </a:endParaRPr>
              </a:p>
              <a:p>
                <a:pPr eaLnBrk="1" hangingPunct="1"/>
                <a:endParaRPr lang="en-US" altLang="en-US" sz="2700" dirty="0">
                  <a:cs typeface="Times New Roman" panose="02020603050405020304" pitchFamily="18" charset="0"/>
                </a:endParaRPr>
              </a:p>
              <a:p>
                <a:pPr eaLnBrk="1" hangingPunct="1"/>
                <a:endParaRPr lang="en-US" altLang="en-US" sz="2700" dirty="0" smtClean="0">
                  <a:cs typeface="Times New Roman" panose="02020603050405020304" pitchFamily="18" charset="0"/>
                </a:endParaRPr>
              </a:p>
              <a:p>
                <a:pPr eaLnBrk="1" hangingPunct="1"/>
                <a:endParaRPr lang="en-US" altLang="en-US" sz="2700" dirty="0">
                  <a:cs typeface="Times New Roman" panose="02020603050405020304" pitchFamily="18" charset="0"/>
                </a:endParaRPr>
              </a:p>
              <a:p>
                <a:pPr eaLnBrk="1" hangingPunct="1"/>
                <a:endParaRPr lang="en-US" altLang="en-US" sz="2700" dirty="0" smtClean="0">
                  <a:cs typeface="Times New Roman" panose="02020603050405020304" pitchFamily="18" charset="0"/>
                </a:endParaRPr>
              </a:p>
              <a:p>
                <a:pPr eaLnBrk="1" hangingPunct="1"/>
                <a:endParaRPr lang="en-US" altLang="en-US" sz="2700" dirty="0">
                  <a:cs typeface="Times New Roman" panose="02020603050405020304" pitchFamily="18" charset="0"/>
                </a:endParaRPr>
              </a:p>
              <a:p>
                <a:pPr eaLnBrk="1" hangingPunct="1"/>
                <a:r>
                  <a:rPr lang="en-US" altLang="en-US" sz="2700" b="1" dirty="0" smtClean="0">
                    <a:solidFill>
                      <a:srgbClr val="077C97"/>
                    </a:solidFill>
                    <a:cs typeface="Times New Roman" panose="02020603050405020304" pitchFamily="18" charset="0"/>
                  </a:rPr>
                  <a:t>Theorem 16  </a:t>
                </a:r>
                <a:r>
                  <a:rPr lang="en-US" altLang="en-US" sz="2700" b="1" dirty="0" smtClean="0">
                    <a:cs typeface="Times New Roman" panose="02020603050405020304" pitchFamily="18" charset="0"/>
                  </a:rPr>
                  <a:t>The Cauchy-Schwarz Inequality:  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For all u, v in </a:t>
                </a:r>
                <a:r>
                  <a:rPr lang="en-US" altLang="en-US" sz="2700" i="1" dirty="0" smtClean="0">
                    <a:cs typeface="Times New Roman" panose="02020603050405020304" pitchFamily="18" charset="0"/>
                  </a:rPr>
                  <a:t>V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, </a:t>
                </a:r>
              </a:p>
              <a:p>
                <a:pPr marL="0" indent="0" eaLnBrk="1" hangingPunct="1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|"/>
                          <m:endChr m:val="|"/>
                          <m:ctrlPr>
                            <a:rPr lang="en-US" altLang="en-US" sz="270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altLang="en-US" sz="2700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(</m:t>
                          </m:r>
                          <m:r>
                            <a:rPr lang="en-US" altLang="en-US" sz="2700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𝑢</m:t>
                          </m:r>
                          <m:r>
                            <a:rPr lang="en-US" altLang="en-US" sz="2700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,</m:t>
                          </m:r>
                          <m:r>
                            <a:rPr lang="en-US" altLang="en-US" sz="2700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𝑣</m:t>
                          </m:r>
                          <m:r>
                            <a:rPr lang="en-US" altLang="en-US" sz="2700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)</m:t>
                          </m:r>
                        </m:e>
                      </m:d>
                      <m:r>
                        <a:rPr lang="en-US" altLang="en-US" sz="27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≤</m:t>
                      </m:r>
                      <m:d>
                        <m:dPr>
                          <m:begChr m:val="‖"/>
                          <m:endChr m:val="‖"/>
                          <m:ctrlPr>
                            <a:rPr lang="en-US" altLang="en-US" sz="270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altLang="en-US" sz="27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𝑢</m:t>
                          </m:r>
                        </m:e>
                      </m:d>
                      <m:d>
                        <m:dPr>
                          <m:begChr m:val="‖"/>
                          <m:endChr m:val="‖"/>
                          <m:ctrlPr>
                            <a:rPr lang="en-US" altLang="en-US" sz="27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altLang="en-US" sz="27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𝑣</m:t>
                          </m:r>
                        </m:e>
                      </m:d>
                    </m:oMath>
                  </m:oMathPara>
                </a14:m>
                <a:endParaRPr lang="en-US" altLang="en-US" sz="2700" dirty="0" smtClean="0">
                  <a:cs typeface="Times New Roman" panose="02020603050405020304" pitchFamily="18" charset="0"/>
                </a:endParaRPr>
              </a:p>
              <a:p>
                <a:pPr eaLnBrk="1" hangingPunct="1"/>
                <a:endParaRPr lang="en-US" altLang="en-US" sz="2700" dirty="0" smtClean="0"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16424" name="Rectangle 8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304800" y="1295400"/>
                <a:ext cx="8534400" cy="5181600"/>
              </a:xfrm>
              <a:blipFill rotWithShape="0">
                <a:blip r:embed="rId3"/>
                <a:stretch>
                  <a:fillRect l="-1143" r="-57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90800" y="1295400"/>
            <a:ext cx="3457452" cy="295120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8458200" y="5562600"/>
            <a:ext cx="609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+mn-lt"/>
              </a:rPr>
              <a:t>(4)</a:t>
            </a:r>
            <a:endParaRPr lang="en-US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106222794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 dirty="0">
                <a:latin typeface="Arial" panose="020B0604020202020204" pitchFamily="34" charset="0"/>
              </a:rPr>
              <a:t>Slide </a:t>
            </a:r>
            <a:r>
              <a:rPr lang="en-US" altLang="en-US" sz="1200" dirty="0" smtClean="0">
                <a:latin typeface="Arial" panose="020B0604020202020204" pitchFamily="34" charset="0"/>
              </a:rPr>
              <a:t>6.7- </a:t>
            </a:r>
            <a:fld id="{13CCF1D0-3A87-4DC6-85CD-0E9CC5054675}" type="slidenum">
              <a:rPr lang="en-US" altLang="en-US" sz="1200">
                <a:latin typeface="Arial" panose="020B0604020202020204" pitchFamily="34" charset="0"/>
              </a:rPr>
              <a:pPr algn="r"/>
              <a:t>9</a:t>
            </a:fld>
            <a:endParaRPr lang="en-CA" altLang="en-US" sz="1200" dirty="0">
              <a:latin typeface="Arial" panose="020B0604020202020204" pitchFamily="34" charset="0"/>
            </a:endParaRPr>
          </a:p>
        </p:txBody>
      </p:sp>
      <p:sp>
        <p:nvSpPr>
          <p:cNvPr id="6147" name="Footer Placeholder 4"/>
          <p:cNvSpPr>
            <a:spLocks noGrp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  <p:sp>
        <p:nvSpPr>
          <p:cNvPr id="614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 smtClean="0"/>
              <a:t>TWO INEQUALITIES</a:t>
            </a:r>
            <a:endParaRPr lang="en-US" altLang="en-US" dirty="0" smtClean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16424" name="Rectangle 8"/>
              <p:cNvSpPr>
                <a:spLocks noGrp="1" noChangeArrowheads="1"/>
              </p:cNvSpPr>
              <p:nvPr>
                <p:ph type="body" idx="1"/>
              </p:nvPr>
            </p:nvSpPr>
            <p:spPr>
              <a:xfrm>
                <a:off x="304800" y="1295400"/>
                <a:ext cx="8534400" cy="5181600"/>
              </a:xfrm>
            </p:spPr>
            <p:txBody>
              <a:bodyPr/>
              <a:lstStyle/>
              <a:p>
                <a:pPr eaLnBrk="1" hangingPunct="1"/>
                <a:r>
                  <a:rPr lang="en-US" altLang="en-US" sz="2700" b="1" dirty="0" smtClean="0">
                    <a:cs typeface="Times New Roman" panose="02020603050405020304" pitchFamily="18" charset="0"/>
                  </a:rPr>
                  <a:t>Proof  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If u = 0, then both sides of (4) are zero, and hence the inequality is true in this case.</a:t>
                </a:r>
              </a:p>
              <a:p>
                <a:pPr eaLnBrk="1" hangingPunct="1"/>
                <a:endParaRPr lang="en-US" altLang="en-US" sz="2700" dirty="0" smtClean="0">
                  <a:cs typeface="Times New Roman" panose="02020603050405020304" pitchFamily="18" charset="0"/>
                </a:endParaRPr>
              </a:p>
              <a:p>
                <a:pPr eaLnBrk="1" hangingPunct="1"/>
                <a:r>
                  <a:rPr lang="en-US" altLang="en-US" sz="2700" dirty="0" smtClean="0">
                    <a:cs typeface="Times New Roman" panose="02020603050405020304" pitchFamily="18" charset="0"/>
                  </a:rPr>
                  <a:t>If u </a:t>
                </a:r>
                <a14:m>
                  <m:oMath xmlns:m="http://schemas.openxmlformats.org/officeDocument/2006/math">
                    <m:r>
                      <a:rPr lang="en-US" altLang="en-US" sz="270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≠</m:t>
                    </m:r>
                  </m:oMath>
                </a14:m>
                <a:r>
                  <a:rPr lang="en-US" altLang="en-US" sz="2700" dirty="0" smtClean="0">
                    <a:cs typeface="Times New Roman" panose="02020603050405020304" pitchFamily="18" charset="0"/>
                  </a:rPr>
                  <a:t> 0, let </a:t>
                </a:r>
                <a:r>
                  <a:rPr lang="en-US" altLang="en-US" sz="2700" i="1" dirty="0" smtClean="0">
                    <a:cs typeface="Times New Roman" panose="02020603050405020304" pitchFamily="18" charset="0"/>
                  </a:rPr>
                  <a:t>W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 be the subspace spanned by u.</a:t>
                </a:r>
              </a:p>
              <a:p>
                <a:pPr eaLnBrk="1" hangingPunct="1"/>
                <a:endParaRPr lang="en-US" altLang="en-US" sz="2700" dirty="0" smtClean="0">
                  <a:cs typeface="Times New Roman" panose="02020603050405020304" pitchFamily="18" charset="0"/>
                </a:endParaRPr>
              </a:p>
              <a:p>
                <a:pPr eaLnBrk="1" hangingPunct="1"/>
                <a:r>
                  <a:rPr lang="en-US" altLang="en-US" sz="2700" dirty="0" smtClean="0">
                    <a:cs typeface="Times New Roman" panose="02020603050405020304" pitchFamily="18" charset="0"/>
                  </a:rPr>
                  <a:t>Recall that </a:t>
                </a:r>
                <a14:m>
                  <m:oMath xmlns:m="http://schemas.openxmlformats.org/officeDocument/2006/math">
                    <m:d>
                      <m:dPr>
                        <m:begChr m:val="‖"/>
                        <m:endChr m:val="‖"/>
                        <m:ctrlPr>
                          <a:rPr lang="en-US" altLang="en-US" sz="27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altLang="en-US" sz="27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𝑐𝑢</m:t>
                        </m:r>
                      </m:e>
                    </m:d>
                    <m:r>
                      <a:rPr lang="en-US" altLang="en-US" sz="27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</m:oMath>
                </a14:m>
                <a:r>
                  <a:rPr lang="en-US" altLang="en-US" sz="2700" dirty="0" smtClean="0">
                    <a:cs typeface="Times New Roman" panose="02020603050405020304" pitchFamily="18" charset="0"/>
                  </a:rPr>
                  <a:t>|</a:t>
                </a:r>
                <a:r>
                  <a:rPr lang="en-US" altLang="en-US" sz="2700" i="1" dirty="0" smtClean="0">
                    <a:cs typeface="Times New Roman" panose="02020603050405020304" pitchFamily="18" charset="0"/>
                  </a:rPr>
                  <a:t>c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| </a:t>
                </a:r>
                <a14:m>
                  <m:oMath xmlns:m="http://schemas.openxmlformats.org/officeDocument/2006/math">
                    <m:d>
                      <m:dPr>
                        <m:begChr m:val="‖"/>
                        <m:endChr m:val="‖"/>
                        <m:ctrlPr>
                          <a:rPr lang="en-US" altLang="en-US" sz="27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altLang="en-US" sz="27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𝑢</m:t>
                        </m:r>
                      </m:e>
                    </m:d>
                  </m:oMath>
                </a14:m>
                <a:r>
                  <a:rPr lang="en-US" altLang="en-US" sz="2700" dirty="0" smtClean="0">
                    <a:cs typeface="Times New Roman" panose="02020603050405020304" pitchFamily="18" charset="0"/>
                  </a:rPr>
                  <a:t> for any scalar </a:t>
                </a:r>
                <a:r>
                  <a:rPr lang="en-US" altLang="en-US" sz="2700" i="1" dirty="0" smtClean="0">
                    <a:cs typeface="Times New Roman" panose="02020603050405020304" pitchFamily="18" charset="0"/>
                  </a:rPr>
                  <a:t>c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. Thus</a:t>
                </a:r>
              </a:p>
              <a:p>
                <a:pPr marL="0" indent="0" algn="ctr" eaLnBrk="1" hangingPunct="1">
                  <a:buNone/>
                </a:pPr>
                <a14:m>
                  <m:oMath xmlns:m="http://schemas.openxmlformats.org/officeDocument/2006/math">
                    <m:d>
                      <m:dPr>
                        <m:begChr m:val="‖"/>
                        <m:endChr m:val="‖"/>
                        <m:ctrlPr>
                          <a:rPr lang="en-US" altLang="en-US" sz="27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altLang="en-US" sz="27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𝑝𝑟𝑜𝑗</m:t>
                        </m:r>
                        <m:r>
                          <a:rPr lang="en-US" altLang="en-US" sz="2700" i="1" baseline="-2500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𝑊</m:t>
                        </m:r>
                        <m:r>
                          <a:rPr lang="en-US" altLang="en-US" sz="27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𝑣</m:t>
                        </m:r>
                      </m:e>
                    </m:d>
                  </m:oMath>
                </a14:m>
                <a:r>
                  <a:rPr lang="en-US" altLang="en-US" sz="2700" dirty="0" smtClean="0">
                    <a:cs typeface="Times New Roman" panose="02020603050405020304" pitchFamily="18" charset="0"/>
                  </a:rPr>
                  <a:t> = </a:t>
                </a:r>
                <a14:m>
                  <m:oMath xmlns:m="http://schemas.openxmlformats.org/officeDocument/2006/math">
                    <m:d>
                      <m:dPr>
                        <m:begChr m:val="‖"/>
                        <m:endChr m:val="‖"/>
                        <m:ctrlPr>
                          <a:rPr lang="en-US" altLang="en-US" sz="27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en-US" altLang="en-US" sz="270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fPr>
                          <m:num>
                            <m:d>
                              <m:dPr>
                                <m:begChr m:val="⟨"/>
                                <m:endChr m:val="⟩"/>
                                <m:ctrlPr>
                                  <a:rPr lang="en-US" altLang="en-US" sz="2700" i="1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dPr>
                              <m:e>
                                <m:r>
                                  <m:rPr>
                                    <m:sty m:val="p"/>
                                  </m:rPr>
                                  <a:rPr lang="en-US" altLang="en-US" sz="2700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v</m:t>
                                </m:r>
                                <m:r>
                                  <a:rPr lang="en-US" altLang="en-US" sz="2700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, </m:t>
                                </m:r>
                                <m:r>
                                  <m:rPr>
                                    <m:sty m:val="p"/>
                                  </m:rPr>
                                  <a:rPr lang="en-US" altLang="en-US" sz="2700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u</m:t>
                                </m:r>
                              </m:e>
                            </m:d>
                          </m:num>
                          <m:den>
                            <m:d>
                              <m:dPr>
                                <m:begChr m:val="⟨"/>
                                <m:endChr m:val="⟩"/>
                                <m:ctrlPr>
                                  <a:rPr lang="en-US" altLang="en-US" sz="2700" i="1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dPr>
                              <m:e>
                                <m:r>
                                  <m:rPr>
                                    <m:sty m:val="p"/>
                                  </m:rPr>
                                  <a:rPr lang="en-US" altLang="en-US" sz="2700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u</m:t>
                                </m:r>
                                <m:r>
                                  <a:rPr lang="en-US" altLang="en-US" sz="2700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, </m:t>
                                </m:r>
                                <m:r>
                                  <m:rPr>
                                    <m:sty m:val="p"/>
                                  </m:rPr>
                                  <a:rPr lang="en-US" altLang="en-US" sz="2700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u</m:t>
                                </m:r>
                              </m:e>
                            </m:d>
                          </m:den>
                        </m:f>
                        <m:r>
                          <a:rPr lang="en-US" altLang="en-US" sz="27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𝑢</m:t>
                        </m:r>
                      </m:e>
                    </m:d>
                    <m:r>
                      <a:rPr lang="en-US" altLang="en-US" sz="27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en-US" altLang="en-US" sz="27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en-US" sz="27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|</m:t>
                        </m:r>
                        <m:d>
                          <m:dPr>
                            <m:begChr m:val="⟨"/>
                            <m:endChr m:val="⟩"/>
                            <m:ctrlPr>
                              <a:rPr lang="en-US" altLang="en-US" sz="2700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r>
                              <m:rPr>
                                <m:sty m:val="p"/>
                              </m:rPr>
                              <a:rPr lang="en-US" altLang="en-US" sz="270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v</m:t>
                            </m:r>
                            <m:r>
                              <a:rPr lang="en-US" altLang="en-US" sz="270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, </m:t>
                            </m:r>
                            <m:r>
                              <m:rPr>
                                <m:sty m:val="p"/>
                              </m:rPr>
                              <a:rPr lang="en-US" altLang="en-US" sz="270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u</m:t>
                            </m:r>
                          </m:e>
                        </m:d>
                        <m:r>
                          <a:rPr lang="en-US" altLang="en-US" sz="27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|</m:t>
                        </m:r>
                      </m:num>
                      <m:den>
                        <m:r>
                          <a:rPr lang="en-US" altLang="en-US" sz="27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|</m:t>
                        </m:r>
                        <m:d>
                          <m:dPr>
                            <m:begChr m:val="⟨"/>
                            <m:endChr m:val="⟩"/>
                            <m:ctrlPr>
                              <a:rPr lang="en-US" altLang="en-US" sz="2700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r>
                              <m:rPr>
                                <m:sty m:val="p"/>
                              </m:rPr>
                              <a:rPr lang="en-US" altLang="en-US" sz="270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u</m:t>
                            </m:r>
                            <m:r>
                              <a:rPr lang="en-US" altLang="en-US" sz="270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, </m:t>
                            </m:r>
                            <m:r>
                              <m:rPr>
                                <m:sty m:val="p"/>
                              </m:rPr>
                              <a:rPr lang="en-US" altLang="en-US" sz="270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u</m:t>
                            </m:r>
                          </m:e>
                        </m:d>
                        <m:r>
                          <a:rPr lang="en-US" altLang="en-US" sz="27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|</m:t>
                        </m:r>
                      </m:den>
                    </m:f>
                    <m:r>
                      <a:rPr lang="en-US" altLang="en-US" sz="27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𝑢</m:t>
                    </m:r>
                    <m:r>
                      <a:rPr lang="en-US" altLang="en-US" sz="27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en-US" altLang="en-US" sz="27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en-US" sz="27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|</m:t>
                        </m:r>
                        <m:d>
                          <m:dPr>
                            <m:begChr m:val="⟨"/>
                            <m:endChr m:val="⟩"/>
                            <m:ctrlPr>
                              <a:rPr lang="en-US" altLang="en-US" sz="2700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r>
                              <m:rPr>
                                <m:sty m:val="p"/>
                              </m:rPr>
                              <a:rPr lang="en-US" altLang="en-US" sz="270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v</m:t>
                            </m:r>
                            <m:r>
                              <a:rPr lang="en-US" altLang="en-US" sz="270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, </m:t>
                            </m:r>
                            <m:r>
                              <m:rPr>
                                <m:sty m:val="p"/>
                              </m:rPr>
                              <a:rPr lang="en-US" altLang="en-US" sz="270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u</m:t>
                            </m:r>
                          </m:e>
                        </m:d>
                        <m:r>
                          <a:rPr lang="en-US" altLang="en-US" sz="27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|</m:t>
                        </m:r>
                      </m:num>
                      <m:den>
                        <m:d>
                          <m:dPr>
                            <m:begChr m:val="‖"/>
                            <m:endChr m:val="‖"/>
                            <m:ctrlPr>
                              <a:rPr lang="en-US" altLang="en-US" sz="2700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r>
                              <a:rPr lang="en-US" altLang="en-US" sz="2700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𝑢</m:t>
                            </m:r>
                          </m:e>
                        </m:d>
                        <m:r>
                          <a:rPr lang="en-US" altLang="en-US" sz="2700" b="0" i="1" baseline="30000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den>
                    </m:f>
                    <m:d>
                      <m:dPr>
                        <m:begChr m:val="‖"/>
                        <m:endChr m:val="‖"/>
                        <m:ctrlPr>
                          <a:rPr lang="en-US" altLang="en-US" sz="27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altLang="en-US" sz="27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𝑢</m:t>
                        </m:r>
                      </m:e>
                    </m:d>
                  </m:oMath>
                </a14:m>
                <a:r>
                  <a:rPr lang="en-US" altLang="en-US" sz="2700" dirty="0" smtClean="0"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en-US" sz="27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en-US" sz="27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|</m:t>
                        </m:r>
                        <m:d>
                          <m:dPr>
                            <m:begChr m:val="⟨"/>
                            <m:endChr m:val="⟩"/>
                            <m:ctrlPr>
                              <a:rPr lang="en-US" altLang="en-US" sz="2700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r>
                              <m:rPr>
                                <m:sty m:val="p"/>
                              </m:rPr>
                              <a:rPr lang="en-US" altLang="en-US" sz="2700" b="0" i="0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u</m:t>
                            </m:r>
                            <m:r>
                              <a:rPr lang="en-US" altLang="en-US" sz="270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, </m:t>
                            </m:r>
                            <m:r>
                              <m:rPr>
                                <m:sty m:val="p"/>
                              </m:rPr>
                              <a:rPr lang="en-US" altLang="en-US" sz="2700" b="0" i="0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v</m:t>
                            </m:r>
                          </m:e>
                        </m:d>
                        <m:r>
                          <a:rPr lang="en-US" altLang="en-US" sz="27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|</m:t>
                        </m:r>
                      </m:num>
                      <m:den>
                        <m:d>
                          <m:dPr>
                            <m:begChr m:val="‖"/>
                            <m:endChr m:val="‖"/>
                            <m:ctrlPr>
                              <a:rPr lang="en-US" altLang="en-US" sz="2700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r>
                              <a:rPr lang="en-US" altLang="en-US" sz="2700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𝑢</m:t>
                            </m:r>
                          </m:e>
                        </m:d>
                      </m:den>
                    </m:f>
                  </m:oMath>
                </a14:m>
                <a:endParaRPr lang="en-US" altLang="en-US" sz="2700" dirty="0" smtClean="0">
                  <a:cs typeface="Times New Roman" panose="02020603050405020304" pitchFamily="18" charset="0"/>
                </a:endParaRPr>
              </a:p>
              <a:p>
                <a:pPr eaLnBrk="1" hangingPunct="1"/>
                <a:r>
                  <a:rPr lang="en-US" altLang="en-US" sz="2700" dirty="0" smtClean="0">
                    <a:cs typeface="Times New Roman" panose="02020603050405020304" pitchFamily="18" charset="0"/>
                  </a:rPr>
                  <a:t>Since </a:t>
                </a:r>
                <a14:m>
                  <m:oMath xmlns:m="http://schemas.openxmlformats.org/officeDocument/2006/math">
                    <m:d>
                      <m:dPr>
                        <m:begChr m:val="‖"/>
                        <m:endChr m:val="‖"/>
                        <m:ctrlPr>
                          <a:rPr lang="en-US" altLang="en-US" sz="27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altLang="en-US" sz="27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𝑝𝑟𝑜𝑗</m:t>
                        </m:r>
                        <m:r>
                          <a:rPr lang="en-US" altLang="en-US" sz="2700" i="1" baseline="-2500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𝑊</m:t>
                        </m:r>
                        <m:r>
                          <a:rPr lang="en-US" altLang="en-US" sz="27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𝑣</m:t>
                        </m:r>
                      </m:e>
                    </m:d>
                    <m:r>
                      <a:rPr lang="en-US" altLang="en-US" sz="270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≤</m:t>
                    </m:r>
                    <m:d>
                      <m:dPr>
                        <m:begChr m:val="‖"/>
                        <m:endChr m:val="‖"/>
                        <m:ctrlPr>
                          <a:rPr lang="en-US" altLang="en-US" sz="27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altLang="en-US" sz="27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𝑣</m:t>
                        </m:r>
                      </m:e>
                    </m:d>
                  </m:oMath>
                </a14:m>
                <a:r>
                  <a:rPr lang="en-US" altLang="en-US" sz="2700" dirty="0" smtClean="0">
                    <a:cs typeface="Times New Roman" panose="02020603050405020304" pitchFamily="18" charset="0"/>
                  </a:rPr>
                  <a:t>, we have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en-US" sz="27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en-US" sz="27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|</m:t>
                        </m:r>
                        <m:d>
                          <m:dPr>
                            <m:begChr m:val="⟨"/>
                            <m:endChr m:val="⟩"/>
                            <m:ctrlPr>
                              <a:rPr lang="en-US" altLang="en-US" sz="2700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r>
                              <m:rPr>
                                <m:sty m:val="p"/>
                              </m:rPr>
                              <a:rPr lang="en-US" altLang="en-US" sz="270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u</m:t>
                            </m:r>
                            <m:r>
                              <a:rPr lang="en-US" altLang="en-US" sz="270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, </m:t>
                            </m:r>
                            <m:r>
                              <m:rPr>
                                <m:sty m:val="p"/>
                              </m:rPr>
                              <a:rPr lang="en-US" altLang="en-US" sz="270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v</m:t>
                            </m:r>
                          </m:e>
                        </m:d>
                        <m:r>
                          <a:rPr lang="en-US" altLang="en-US" sz="27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|</m:t>
                        </m:r>
                      </m:num>
                      <m:den>
                        <m:d>
                          <m:dPr>
                            <m:begChr m:val="‖"/>
                            <m:endChr m:val="‖"/>
                            <m:ctrlPr>
                              <a:rPr lang="en-US" altLang="en-US" sz="2700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r>
                              <a:rPr lang="en-US" altLang="en-US" sz="2700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𝑢</m:t>
                            </m:r>
                          </m:e>
                        </m:d>
                      </m:den>
                    </m:f>
                    <m:r>
                      <a:rPr lang="en-US" altLang="en-US" sz="270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≤</m:t>
                    </m:r>
                    <m:d>
                      <m:dPr>
                        <m:begChr m:val="‖"/>
                        <m:endChr m:val="‖"/>
                        <m:ctrlPr>
                          <a:rPr lang="en-US" altLang="en-US" sz="27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altLang="en-US" sz="27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𝑣</m:t>
                        </m:r>
                      </m:e>
                    </m:d>
                  </m:oMath>
                </a14:m>
                <a:r>
                  <a:rPr lang="en-US" altLang="en-US" sz="2700" dirty="0" smtClean="0">
                    <a:cs typeface="Times New Roman" panose="02020603050405020304" pitchFamily="18" charset="0"/>
                  </a:rPr>
                  <a:t>, which gives (4).</a:t>
                </a:r>
              </a:p>
            </p:txBody>
          </p:sp>
        </mc:Choice>
        <mc:Fallback>
          <p:sp>
            <p:nvSpPr>
              <p:cNvPr id="316424" name="Rectangle 8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304800" y="1295400"/>
                <a:ext cx="8534400" cy="5181600"/>
              </a:xfrm>
              <a:blipFill rotWithShape="0">
                <a:blip r:embed="rId3"/>
                <a:stretch>
                  <a:fillRect l="-1143" t="-1176" r="-21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935966525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Blends">
  <a:themeElements>
    <a:clrScheme name="Blends 2">
      <a:dk1>
        <a:srgbClr val="000000"/>
      </a:dk1>
      <a:lt1>
        <a:srgbClr val="FFFFFF"/>
      </a:lt1>
      <a:dk2>
        <a:srgbClr val="333399"/>
      </a:dk2>
      <a:lt2>
        <a:srgbClr val="1C1C1C"/>
      </a:lt2>
      <a:accent1>
        <a:srgbClr val="00E4A8"/>
      </a:accent1>
      <a:accent2>
        <a:srgbClr val="FFCF01"/>
      </a:accent2>
      <a:accent3>
        <a:srgbClr val="FFFFFF"/>
      </a:accent3>
      <a:accent4>
        <a:srgbClr val="000000"/>
      </a:accent4>
      <a:accent5>
        <a:srgbClr val="AAEFD1"/>
      </a:accent5>
      <a:accent6>
        <a:srgbClr val="E7BB01"/>
      </a:accent6>
      <a:hlink>
        <a:srgbClr val="FF0000"/>
      </a:hlink>
      <a:folHlink>
        <a:srgbClr val="3333CC"/>
      </a:folHlink>
    </a:clrScheme>
    <a:fontScheme name="Blends">
      <a:majorFont>
        <a:latin typeface="Arial Narrow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Bookshelf Symbol 2" pitchFamily="2" charset="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Bookshelf Symbol 2" pitchFamily="2" charset="2"/>
          </a:defRPr>
        </a:defPPr>
      </a:lstStyle>
    </a:lnDef>
  </a:objectDefaults>
  <a:extraClrSchemeLst>
    <a:extraClrScheme>
      <a:clrScheme name="Blends 1">
        <a:dk1>
          <a:srgbClr val="969696"/>
        </a:dk1>
        <a:lt1>
          <a:srgbClr val="FFFFFF"/>
        </a:lt1>
        <a:dk2>
          <a:srgbClr val="000000"/>
        </a:dk2>
        <a:lt2>
          <a:srgbClr val="DDDDDD"/>
        </a:lt2>
        <a:accent1>
          <a:srgbClr val="00E4A8"/>
        </a:accent1>
        <a:accent2>
          <a:srgbClr val="3333CC"/>
        </a:accent2>
        <a:accent3>
          <a:srgbClr val="AAAAAA"/>
        </a:accent3>
        <a:accent4>
          <a:srgbClr val="DADADA"/>
        </a:accent4>
        <a:accent5>
          <a:srgbClr val="AAEFD1"/>
        </a:accent5>
        <a:accent6>
          <a:srgbClr val="2D2DB9"/>
        </a:accent6>
        <a:hlink>
          <a:srgbClr val="FF5050"/>
        </a:hlink>
        <a:folHlink>
          <a:srgbClr val="FFCF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ends 2">
        <a:dk1>
          <a:srgbClr val="000000"/>
        </a:dk1>
        <a:lt1>
          <a:srgbClr val="FFFFFF"/>
        </a:lt1>
        <a:dk2>
          <a:srgbClr val="333399"/>
        </a:dk2>
        <a:lt2>
          <a:srgbClr val="1C1C1C"/>
        </a:lt2>
        <a:accent1>
          <a:srgbClr val="00E4A8"/>
        </a:accent1>
        <a:accent2>
          <a:srgbClr val="FFCF01"/>
        </a:accent2>
        <a:accent3>
          <a:srgbClr val="FFFFFF"/>
        </a:accent3>
        <a:accent4>
          <a:srgbClr val="000000"/>
        </a:accent4>
        <a:accent5>
          <a:srgbClr val="AAEFD1"/>
        </a:accent5>
        <a:accent6>
          <a:srgbClr val="E7BB01"/>
        </a:accent6>
        <a:hlink>
          <a:srgbClr val="FF0000"/>
        </a:hlink>
        <a:folHlink>
          <a:srgbClr val="3333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ends 3">
        <a:dk1>
          <a:srgbClr val="000000"/>
        </a:dk1>
        <a:lt1>
          <a:srgbClr val="FFFFFF"/>
        </a:lt1>
        <a:dk2>
          <a:srgbClr val="000000"/>
        </a:dk2>
        <a:lt2>
          <a:srgbClr val="5F5F5F"/>
        </a:lt2>
        <a:accent1>
          <a:srgbClr val="EAEAEA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F3F3F3"/>
        </a:accent5>
        <a:accent6>
          <a:srgbClr val="737373"/>
        </a:accent6>
        <a:hlink>
          <a:srgbClr val="4D4D4D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ends 4">
        <a:dk1>
          <a:srgbClr val="000094"/>
        </a:dk1>
        <a:lt1>
          <a:srgbClr val="FFFFFF"/>
        </a:lt1>
        <a:dk2>
          <a:srgbClr val="0000CC"/>
        </a:dk2>
        <a:lt2>
          <a:srgbClr val="FFFFCC"/>
        </a:lt2>
        <a:accent1>
          <a:srgbClr val="3193FF"/>
        </a:accent1>
        <a:accent2>
          <a:srgbClr val="9900FF"/>
        </a:accent2>
        <a:accent3>
          <a:srgbClr val="AAAAE2"/>
        </a:accent3>
        <a:accent4>
          <a:srgbClr val="DADADA"/>
        </a:accent4>
        <a:accent5>
          <a:srgbClr val="ADC8FF"/>
        </a:accent5>
        <a:accent6>
          <a:srgbClr val="8A00E7"/>
        </a:accent6>
        <a:hlink>
          <a:srgbClr val="FF33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ends 5">
        <a:dk1>
          <a:srgbClr val="000000"/>
        </a:dk1>
        <a:lt1>
          <a:srgbClr val="FFFFFF"/>
        </a:lt1>
        <a:dk2>
          <a:srgbClr val="000066"/>
        </a:dk2>
        <a:lt2>
          <a:srgbClr val="333333"/>
        </a:lt2>
        <a:accent1>
          <a:srgbClr val="C4709A"/>
        </a:accent1>
        <a:accent2>
          <a:srgbClr val="4B4EB5"/>
        </a:accent2>
        <a:accent3>
          <a:srgbClr val="FFFFFF"/>
        </a:accent3>
        <a:accent4>
          <a:srgbClr val="000000"/>
        </a:accent4>
        <a:accent5>
          <a:srgbClr val="DEBBCA"/>
        </a:accent5>
        <a:accent6>
          <a:srgbClr val="4346A4"/>
        </a:accent6>
        <a:hlink>
          <a:srgbClr val="C481CF"/>
        </a:hlink>
        <a:folHlink>
          <a:srgbClr val="76B74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ends 6">
        <a:dk1>
          <a:srgbClr val="000000"/>
        </a:dk1>
        <a:lt1>
          <a:srgbClr val="FFFFFF"/>
        </a:lt1>
        <a:dk2>
          <a:srgbClr val="6A4076"/>
        </a:dk2>
        <a:lt2>
          <a:srgbClr val="969696"/>
        </a:lt2>
        <a:accent1>
          <a:srgbClr val="DBA9C2"/>
        </a:accent1>
        <a:accent2>
          <a:srgbClr val="E1BF91"/>
        </a:accent2>
        <a:accent3>
          <a:srgbClr val="FFFFFF"/>
        </a:accent3>
        <a:accent4>
          <a:srgbClr val="000000"/>
        </a:accent4>
        <a:accent5>
          <a:srgbClr val="EAD1DD"/>
        </a:accent5>
        <a:accent6>
          <a:srgbClr val="CCAD83"/>
        </a:accent6>
        <a:hlink>
          <a:srgbClr val="B3CE82"/>
        </a:hlink>
        <a:folHlink>
          <a:srgbClr val="B8AD4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ends 7">
        <a:dk1>
          <a:srgbClr val="000000"/>
        </a:dk1>
        <a:lt1>
          <a:srgbClr val="FFFFFF"/>
        </a:lt1>
        <a:dk2>
          <a:srgbClr val="515F7B"/>
        </a:dk2>
        <a:lt2>
          <a:srgbClr val="808080"/>
        </a:lt2>
        <a:accent1>
          <a:srgbClr val="9FCAD3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CDE1E6"/>
        </a:accent5>
        <a:accent6>
          <a:srgbClr val="AEAEAE"/>
        </a:accent6>
        <a:hlink>
          <a:srgbClr val="91AFBF"/>
        </a:hlink>
        <a:folHlink>
          <a:srgbClr val="ECEAA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17311</TotalTime>
  <Words>349</Words>
  <Application>Microsoft Office PowerPoint</Application>
  <PresentationFormat>On-screen Show (4:3)</PresentationFormat>
  <Paragraphs>106</Paragraphs>
  <Slides>10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8" baseType="lpstr">
      <vt:lpstr>Arial</vt:lpstr>
      <vt:lpstr>Arial Narrow</vt:lpstr>
      <vt:lpstr>Bookshelf Symbol 2</vt:lpstr>
      <vt:lpstr>Cambria Math</vt:lpstr>
      <vt:lpstr>Symbol</vt:lpstr>
      <vt:lpstr>Times New Roman</vt:lpstr>
      <vt:lpstr>Wingdings</vt:lpstr>
      <vt:lpstr>Blends</vt:lpstr>
      <vt:lpstr>Orthogonality and Least Squares</vt:lpstr>
      <vt:lpstr>INNER PRODUCT SPACES</vt:lpstr>
      <vt:lpstr>INNER PRODUCT SPACES</vt:lpstr>
      <vt:lpstr>INNER PRODUCT SPACES</vt:lpstr>
      <vt:lpstr>INNER PRODUCT SPACES</vt:lpstr>
      <vt:lpstr>LENGTHS, DISTANCES, AND ORTHOGONALITY</vt:lpstr>
      <vt:lpstr>TWO INEQUALITIES</vt:lpstr>
      <vt:lpstr>TWO INEQUALITIES</vt:lpstr>
      <vt:lpstr>TWO INEQUALITIES</vt:lpstr>
      <vt:lpstr>TWO INEQUALITIES</vt:lpstr>
    </vt:vector>
  </TitlesOfParts>
  <Company>© 2012 Pearson Education, Inc. All rights reserved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subject>Linear Algebra and Its Applications</dc:subject>
  <dc:creator>David C. Lay</dc:creator>
  <cp:lastModifiedBy>Kristen Arnold</cp:lastModifiedBy>
  <cp:revision>1047</cp:revision>
  <dcterms:created xsi:type="dcterms:W3CDTF">2005-10-22T18:34:54Z</dcterms:created>
  <dcterms:modified xsi:type="dcterms:W3CDTF">2015-06-04T19:26:33Z</dcterms:modified>
</cp:coreProperties>
</file>