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9"/>
  </p:notesMasterIdLst>
  <p:sldIdLst>
    <p:sldId id="430" r:id="rId2"/>
    <p:sldId id="431" r:id="rId3"/>
    <p:sldId id="432" r:id="rId4"/>
    <p:sldId id="433" r:id="rId5"/>
    <p:sldId id="434" r:id="rId6"/>
    <p:sldId id="435" r:id="rId7"/>
    <p:sldId id="436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6">
          <p15:clr>
            <a:srgbClr val="A4A3A4"/>
          </p15:clr>
        </p15:guide>
        <p15:guide id="2" orient="horz" pos="3888">
          <p15:clr>
            <a:srgbClr val="A4A3A4"/>
          </p15:clr>
        </p15:guide>
        <p15:guide id="3" pos="288">
          <p15:clr>
            <a:srgbClr val="A4A3A4"/>
          </p15:clr>
        </p15:guide>
        <p15:guide id="4" pos="54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7C97"/>
    <a:srgbClr val="D7791B"/>
    <a:srgbClr val="4C7816"/>
    <a:srgbClr val="528218"/>
    <a:srgbClr val="B6CEAA"/>
    <a:srgbClr val="ADC8A0"/>
    <a:srgbClr val="CD8019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815" autoAdjust="0"/>
    <p:restoredTop sz="86413" autoAdjust="0"/>
  </p:normalViewPr>
  <p:slideViewPr>
    <p:cSldViewPr>
      <p:cViewPr varScale="1">
        <p:scale>
          <a:sx n="74" d="100"/>
          <a:sy n="74" d="100"/>
        </p:scale>
        <p:origin x="1458" y="72"/>
      </p:cViewPr>
      <p:guideLst>
        <p:guide orient="horz" pos="1296"/>
        <p:guide orient="horz" pos="3888"/>
        <p:guide pos="288"/>
        <p:guide pos="5472"/>
      </p:guideLst>
    </p:cSldViewPr>
  </p:slideViewPr>
  <p:outlineViewPr>
    <p:cViewPr>
      <p:scale>
        <a:sx n="33" d="100"/>
        <a:sy n="33" d="100"/>
      </p:scale>
      <p:origin x="0" y="-953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F54F01C-9DAE-4834-B3FA-3D4760BB0170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404709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A9C20A67-9360-415D-8A66-BED502C09899}" type="slidenum">
              <a:rPr lang="en-US" altLang="en-US" sz="1200">
                <a:latin typeface="Arial" panose="020B0604020202020204" pitchFamily="34" charset="0"/>
              </a:rPr>
              <a:pPr algn="r"/>
              <a:t>1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6375975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41868390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3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0387987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4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6066348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5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6377143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6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1044344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7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9486548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pearson_ppt_log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2850"/>
            <a:ext cx="12954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12"/>
          <p:cNvSpPr>
            <a:spLocks noChangeShapeType="1"/>
          </p:cNvSpPr>
          <p:nvPr userDrawn="1"/>
        </p:nvSpPr>
        <p:spPr bwMode="auto">
          <a:xfrm>
            <a:off x="0" y="2667000"/>
            <a:ext cx="4953000" cy="0"/>
          </a:xfrm>
          <a:prstGeom prst="line">
            <a:avLst/>
          </a:prstGeom>
          <a:noFill/>
          <a:ln w="127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" name="Text Box 14" descr="Pink tissue paper"/>
          <p:cNvSpPr txBox="1">
            <a:spLocks noChangeArrowheads="1"/>
          </p:cNvSpPr>
          <p:nvPr userDrawn="1"/>
        </p:nvSpPr>
        <p:spPr bwMode="auto">
          <a:xfrm>
            <a:off x="533400" y="304800"/>
            <a:ext cx="533400" cy="73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4200" b="1" dirty="0" smtClean="0">
                <a:solidFill>
                  <a:srgbClr val="4C7816"/>
                </a:solidFill>
                <a:latin typeface="Arial" panose="020B0604020202020204" pitchFamily="34" charset="0"/>
              </a:rPr>
              <a:t>5</a:t>
            </a:r>
            <a:endParaRPr lang="en-US" altLang="en-US" sz="4200" b="1" dirty="0">
              <a:solidFill>
                <a:srgbClr val="4C7816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 Box 15" descr="Pink tissue paper"/>
          <p:cNvSpPr txBox="1">
            <a:spLocks noChangeArrowheads="1"/>
          </p:cNvSpPr>
          <p:nvPr userDrawn="1"/>
        </p:nvSpPr>
        <p:spPr bwMode="auto">
          <a:xfrm>
            <a:off x="304800" y="2057400"/>
            <a:ext cx="83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3200" b="1" dirty="0" smtClean="0">
                <a:solidFill>
                  <a:srgbClr val="CD8019"/>
                </a:solidFill>
                <a:latin typeface="Arial" panose="020B0604020202020204" pitchFamily="34" charset="0"/>
              </a:rPr>
              <a:t>5.5</a:t>
            </a:r>
            <a:endParaRPr lang="en-US" altLang="en-US" sz="3200" b="1" dirty="0">
              <a:solidFill>
                <a:srgbClr val="CD8019"/>
              </a:solidFill>
              <a:latin typeface="Arial" panose="020B0604020202020204" pitchFamily="34" charset="0"/>
            </a:endParaRPr>
          </a:p>
        </p:txBody>
      </p:sp>
      <p:sp>
        <p:nvSpPr>
          <p:cNvPr id="8" name="Line 21"/>
          <p:cNvSpPr>
            <a:spLocks noChangeShapeType="1"/>
          </p:cNvSpPr>
          <p:nvPr userDrawn="1"/>
        </p:nvSpPr>
        <p:spPr bwMode="auto">
          <a:xfrm rot="5400000" flipH="1">
            <a:off x="4572000" y="-43434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9" name="Line 23"/>
          <p:cNvSpPr>
            <a:spLocks noChangeShapeType="1"/>
          </p:cNvSpPr>
          <p:nvPr userDrawn="1"/>
        </p:nvSpPr>
        <p:spPr bwMode="auto">
          <a:xfrm rot="5400000" flipH="1">
            <a:off x="762000" y="701675"/>
            <a:ext cx="0" cy="60960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0" name="Line 24"/>
          <p:cNvSpPr>
            <a:spLocks noChangeShapeType="1"/>
          </p:cNvSpPr>
          <p:nvPr userDrawn="1"/>
        </p:nvSpPr>
        <p:spPr bwMode="auto">
          <a:xfrm rot="16200000" flipH="1" flipV="1">
            <a:off x="-19050" y="495300"/>
            <a:ext cx="990600" cy="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" name="Freeform 31"/>
          <p:cNvSpPr>
            <a:spLocks/>
          </p:cNvSpPr>
          <p:nvPr userDrawn="1"/>
        </p:nvSpPr>
        <p:spPr bwMode="auto">
          <a:xfrm>
            <a:off x="0" y="2057400"/>
            <a:ext cx="1143000" cy="609600"/>
          </a:xfrm>
          <a:custGeom>
            <a:avLst/>
            <a:gdLst>
              <a:gd name="T0" fmla="*/ 0 w 96"/>
              <a:gd name="T1" fmla="*/ 0 h 192"/>
              <a:gd name="T2" fmla="*/ 1143000 w 96"/>
              <a:gd name="T3" fmla="*/ 0 h 192"/>
              <a:gd name="T4" fmla="*/ 1143000 w 96"/>
              <a:gd name="T5" fmla="*/ 609600 h 19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6" h="192">
                <a:moveTo>
                  <a:pt x="0" y="0"/>
                </a:moveTo>
                <a:lnTo>
                  <a:pt x="96" y="0"/>
                </a:lnTo>
                <a:lnTo>
                  <a:pt x="96" y="192"/>
                </a:lnTo>
              </a:path>
            </a:pathLst>
          </a:custGeom>
          <a:noFill/>
          <a:ln w="12700" cap="flat" cmpd="sng">
            <a:solidFill>
              <a:srgbClr val="077C97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05200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219200" y="609600"/>
            <a:ext cx="5943600" cy="1295400"/>
          </a:xfrm>
        </p:spPr>
        <p:txBody>
          <a:bodyPr anchor="t"/>
          <a:lstStyle>
            <a:lvl1pPr>
              <a:defRPr sz="3600">
                <a:latin typeface="Times New Roman" panose="02020603050405020304" pitchFamily="18" charset="0"/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605201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57200" y="2819400"/>
            <a:ext cx="4495800" cy="33528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>
                <a:solidFill>
                  <a:srgbClr val="077C97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13" name="Footer Placeholder 9"/>
          <p:cNvSpPr>
            <a:spLocks noGrp="1"/>
          </p:cNvSpPr>
          <p:nvPr>
            <p:ph type="ftr" sz="quarter" idx="10"/>
          </p:nvPr>
        </p:nvSpPr>
        <p:spPr>
          <a:xfrm>
            <a:off x="1752600" y="6305550"/>
            <a:ext cx="69342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2248436"/>
            <a:ext cx="2971800" cy="3753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48795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666FB77A-CE67-40A9-945B-251200CD2367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077399800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72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72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40906E5-C24C-4790-AE21-7B84BA83C02F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216291343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E90E932-D1B3-4534-813D-FD4EBE5E39C2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268376967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611AF1AB-C2F6-4C2D-A675-8FAD64D2E68D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928262687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3986BFB6-CA82-4812-BE97-DA0F65491B7A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317108004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E6DAF540-46D9-4094-8FE8-0834E2370D1A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8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569669486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487CA900-6A0F-4284-BBF9-FA441424FECD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567146354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D08BDEBC-B0EE-4876-A910-04FE4D7A43BC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3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594439869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8667CB26-4B9D-4316-91C7-62ACA1D37795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050847700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3411FFC-3F1F-41E6-A5CD-496F1593754C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870732600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07138"/>
            <a:ext cx="1905000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1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E7008AD-6ACD-4396-A6D7-C548241CE52C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57200" y="6305550"/>
            <a:ext cx="6324600" cy="4762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buFont typeface="Symbol" panose="05050102010706020507" pitchFamily="18" charset="2"/>
              <a:buNone/>
              <a:defRPr sz="1200" smtClean="0">
                <a:latin typeface="Arial" panose="020B0604020202020204" pitchFamily="34" charset="0"/>
                <a:sym typeface="Symbol" panose="05050102010706020507" pitchFamily="18" charset="2"/>
              </a:defRPr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  <p:sp>
        <p:nvSpPr>
          <p:cNvPr id="1030" name="Line 13"/>
          <p:cNvSpPr>
            <a:spLocks noChangeShapeType="1"/>
          </p:cNvSpPr>
          <p:nvPr userDrawn="1"/>
        </p:nvSpPr>
        <p:spPr bwMode="auto">
          <a:xfrm rot="5400000" flipH="1">
            <a:off x="4572000" y="-35052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ransition spd="med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077C97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ooter Placeholder 9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Eigenvalues and Eigenvectors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COMPLEX EIGENVALUES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42395181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5.5-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COMPLEX EIGENVALUES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81000" y="1371600"/>
                <a:ext cx="83820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The matrix eigenvalue-eigenvector theory already developed for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7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en-US" sz="27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applies equally well to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en-US" sz="27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ℂ</m:t>
                        </m:r>
                      </m:e>
                      <m:sup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. </a:t>
                </a:r>
              </a:p>
              <a:p>
                <a:pPr eaLnBrk="1" hangingPunct="1"/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So a complex scalar </a:t>
                </a:r>
                <a14:m>
                  <m:oMath xmlns:m="http://schemas.openxmlformats.org/officeDocument/2006/math">
                    <m:r>
                      <a:rPr lang="en-US" altLang="en-US" sz="27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𝜆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satisfied det(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-</a:t>
                </a:r>
                <a:r>
                  <a:rPr lang="en-US" altLang="en-US" sz="2700" dirty="0" smtClean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sz="27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𝜆</m:t>
                    </m:r>
                  </m:oMath>
                </a14:m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I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) = 0 if and only if there is a nonzero vector x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en-US" sz="27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ℂ</m:t>
                        </m:r>
                      </m:e>
                      <m:sup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such that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x = </a:t>
                </a:r>
                <a14:m>
                  <m:oMath xmlns:m="http://schemas.openxmlformats.org/officeDocument/2006/math">
                    <m:r>
                      <a:rPr lang="en-US" altLang="en-US" sz="27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𝜆</m:t>
                    </m:r>
                    <m:r>
                      <m:rPr>
                        <m:sty m:val="p"/>
                      </m:rPr>
                      <a:rPr lang="en-US" altLang="en-US" sz="27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a:rPr lang="en-US" altLang="en-US" sz="27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. </m:t>
                    </m:r>
                  </m:oMath>
                </a14:m>
                <a:endParaRPr lang="en-US" altLang="en-US" sz="2700" b="0" dirty="0" smtClean="0"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700" b="0" dirty="0" smtClean="0"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We call </a:t>
                </a:r>
                <a14:m>
                  <m:oMath xmlns:m="http://schemas.openxmlformats.org/officeDocument/2006/math">
                    <m:r>
                      <a:rPr lang="en-US" altLang="en-US" sz="27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𝜆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a 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(complex) eigenvalue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and x a 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(complex) eigenvector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corresponding to </a:t>
                </a:r>
                <a14:m>
                  <m:oMath xmlns:m="http://schemas.openxmlformats.org/officeDocument/2006/math">
                    <m:r>
                      <a:rPr lang="en-US" altLang="en-US" sz="27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𝜆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.</a:t>
                </a:r>
                <a:endParaRPr lang="en-US" altLang="en-US" sz="2700" dirty="0" smtClean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81000" y="1371600"/>
                <a:ext cx="8382000" cy="5181600"/>
              </a:xfrm>
              <a:blipFill rotWithShape="0">
                <a:blip r:embed="rId3"/>
                <a:stretch>
                  <a:fillRect l="-1236" t="-1176" r="-16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7344584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5.5-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3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COMPLEX EIGENVALUES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81000" y="1295400"/>
                <a:ext cx="83820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Example 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 If </a:t>
                </a:r>
                <a14:m>
                  <m:oMath xmlns:m="http://schemas.openxmlformats.org/officeDocument/2006/math"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−1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, then the linear transformation x </a:t>
                </a:r>
                <a14:m>
                  <m:oMath xmlns:m="http://schemas.openxmlformats.org/officeDocument/2006/math">
                    <m:r>
                      <a:rPr lang="en-US" altLang="en-US" sz="27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⟼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Ax 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en-US" sz="27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rotates the plane counterclockwise through a quarter-turn. </a:t>
                </a: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The action of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is periodic, since after four quarter-turns, a vector is back where it started. </a:t>
                </a: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Obviously, no nonzero vector is mapped into a multiple of itself, so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has no eigenvectors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en-US" sz="27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and hence no real eigenvalues.</a:t>
                </a: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 In fact, the characteristic equation of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is</a:t>
                </a:r>
              </a:p>
              <a:p>
                <a:pPr marL="0" indent="0" algn="ctr" eaLnBrk="1" hangingPunct="1">
                  <a:buNone/>
                </a:pPr>
                <a:r>
                  <a:rPr lang="en-US" altLang="en-US" sz="2700" dirty="0" smtClean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sz="27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𝜆</m:t>
                    </m:r>
                  </m:oMath>
                </a14:m>
                <a:r>
                  <a:rPr lang="en-US" altLang="en-US" sz="2700" baseline="30000" dirty="0" smtClean="0">
                    <a:cs typeface="Times New Roman" panose="02020603050405020304" pitchFamily="18" charset="0"/>
                  </a:rPr>
                  <a:t>2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+ 1 = 0</a:t>
                </a:r>
              </a:p>
              <a:p>
                <a:pPr eaLnBrk="1" hangingPunct="1"/>
                <a:endParaRPr lang="en-US" altLang="en-US" sz="2700" dirty="0" smtClean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81000" y="1295400"/>
                <a:ext cx="8382000" cy="5181600"/>
              </a:xfrm>
              <a:blipFill rotWithShape="0">
                <a:blip r:embed="rId3"/>
                <a:stretch>
                  <a:fillRect l="-1236" r="-20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4700736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5.5-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4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COMPLEX EIGENVALUES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81000" y="1295400"/>
                <a:ext cx="83820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The only roots are complex: </a:t>
                </a:r>
                <a14:m>
                  <m:oMath xmlns:m="http://schemas.openxmlformats.org/officeDocument/2006/math">
                    <m:r>
                      <a:rPr lang="en-US" altLang="en-US" sz="27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𝜆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 =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i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and </a:t>
                </a:r>
                <a14:m>
                  <m:oMath xmlns:m="http://schemas.openxmlformats.org/officeDocument/2006/math">
                    <m:r>
                      <a:rPr lang="en-US" altLang="en-US" sz="27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𝜆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= -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i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. However, if we permit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to act 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en-US" sz="27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ℂ</m:t>
                        </m:r>
                      </m:e>
                      <m:sup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, then</a:t>
                </a:r>
              </a:p>
              <a:p>
                <a:pPr eaLnBrk="1" hangingPunct="1"/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altLang="en-US" sz="270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70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US" altLang="en-US" sz="270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</m:e>
                          </m:eqArr>
                        </m:e>
                      </m:d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en-US" sz="270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</m:e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</m:eqArr>
                        </m:e>
                      </m:d>
                      <m:r>
                        <a:rPr lang="en-US" altLang="en-US" sz="27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𝑖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en-US" sz="27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altLang="en-US" sz="27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7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en-US" sz="27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7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altLang="en-US" sz="27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US" altLang="en-US" sz="27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</m:e>
                          </m:eqArr>
                        </m:e>
                      </m:d>
                      <m:r>
                        <a:rPr lang="en-US" altLang="en-US" sz="27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en-US" sz="27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</m:e>
                            <m:e>
                              <m: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</m:eqArr>
                        </m:e>
                      </m:d>
                      <m:r>
                        <a:rPr lang="en-US" altLang="en-US" sz="27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en-US" sz="27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altLang="en-US" sz="27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𝑖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en-US" sz="27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Thus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i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and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–i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are eigenvalues, with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  <m:e>
                            <m: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and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  <m:e>
                            <m: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as corresponding eigenvectors.</a:t>
                </a:r>
              </a:p>
              <a:p>
                <a:pPr marL="0" indent="0" eaLnBrk="1" hangingPunct="1">
                  <a:buNone/>
                </a:pPr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endParaRPr lang="en-US" altLang="en-US" sz="2700" dirty="0" smtClean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81000" y="1295400"/>
                <a:ext cx="8382000" cy="5181600"/>
              </a:xfrm>
              <a:blipFill rotWithShape="0">
                <a:blip r:embed="rId3"/>
                <a:stretch>
                  <a:fillRect l="-1236" t="-1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0675250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5.5-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5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REAL AND IMAGINARY PARTS OF VECTORS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81000" y="1447800"/>
                <a:ext cx="83820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The complex conjugate of a complex vector x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en-US" sz="27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ℂ</m:t>
                        </m:r>
                      </m:e>
                      <m:sup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is the vector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altLang="en-US" sz="27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</m:acc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en-US" sz="27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ℂ</m:t>
                        </m:r>
                      </m:e>
                      <m:sup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whose entries are the complex conjugates of the entries in x.</a:t>
                </a:r>
              </a:p>
              <a:p>
                <a:pPr eaLnBrk="1" hangingPunct="1"/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The 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real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and 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imaginary parts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of a complex vector x are the vectors Re x and Im x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en-US" sz="27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formed from the real and imaginary parts of the entries of x.</a:t>
                </a:r>
              </a:p>
              <a:p>
                <a:pPr marL="0" indent="0" eaLnBrk="1" hangingPunct="1">
                  <a:buNone/>
                </a:pPr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endParaRPr lang="en-US" altLang="en-US" sz="2700" dirty="0" smtClean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81000" y="1447800"/>
                <a:ext cx="8382000" cy="5181600"/>
              </a:xfrm>
              <a:blipFill rotWithShape="0">
                <a:blip r:embed="rId3"/>
                <a:stretch>
                  <a:fillRect l="-1236" t="-1176" r="-14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0637762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5.5-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6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REAL AND IMAGINARY PARTS OF VECTORS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81000" y="1447800"/>
                <a:ext cx="83820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Example 4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 If </a:t>
                </a:r>
                <a14:m>
                  <m:oMath xmlns:m="http://schemas.openxmlformats.org/officeDocument/2006/math"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3−</m:t>
                            </m:r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</m:e>
                          <m:e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</m:e>
                          <m:e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2+5</m:t>
                            </m:r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</m:e>
                        </m:eqArr>
                      </m:e>
                    </m:d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e>
                          <m:e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e>
                        </m:eqArr>
                      </m:e>
                    </m:d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𝑖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−1</m:t>
                            </m:r>
                          </m:e>
                          <m:e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  <m:e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5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, then</a:t>
                </a:r>
              </a:p>
              <a:p>
                <a:pPr eaLnBrk="1" hangingPunct="1"/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r>
                  <a:rPr lang="en-US" altLang="en-US" sz="2700" dirty="0" smtClean="0">
                    <a:cs typeface="Times New Roman" panose="02020603050405020304" pitchFamily="18" charset="0"/>
                  </a:rPr>
                  <a:t>Re x 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e>
                          <m:e>
                            <m: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,  Im x 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−1</m:t>
                            </m:r>
                          </m:e>
                          <m:e>
                            <m: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  <m:e>
                            <m: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5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, and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altLang="en-US" sz="27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</m:acc>
                  </m:oMath>
                </a14:m>
                <a:r>
                  <a:rPr lang="en-US" altLang="en-US" sz="2700" dirty="0"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e>
                          <m:e>
                            <m: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e>
                        </m:eqArr>
                      </m:e>
                    </m:d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𝑖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−1</m:t>
                            </m:r>
                          </m:e>
                          <m:e>
                            <m: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  <m:e>
                            <m: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5</m:t>
                            </m:r>
                          </m:e>
                        </m:eqArr>
                      </m:e>
                    </m:d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</m:e>
                          <m:e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</m:e>
                          <m:e>
                            <m: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5</m:t>
                            </m:r>
                            <m: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</m:e>
                        </m:eqArr>
                      </m:e>
                    </m:d>
                  </m:oMath>
                </a14:m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endParaRPr lang="en-US" altLang="en-US" sz="2700" dirty="0" smtClean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81000" y="1447800"/>
                <a:ext cx="8382000" cy="5181600"/>
              </a:xfrm>
              <a:blipFill rotWithShape="0">
                <a:blip r:embed="rId3"/>
                <a:stretch>
                  <a:fillRect l="-13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6245822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5.5-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7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148" name="Rectangle 2"/>
              <p:cNvSpPr>
                <a:spLocks noGrp="1" noChangeArrowheads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pPr eaLnBrk="1" hangingPunct="1"/>
                <a:r>
                  <a:rPr lang="en-US" altLang="en-US" dirty="0" smtClean="0"/>
                  <a:t>EIGENVALUES AND EIGENVECTORS OF A REAL MATRIX THAT ACTS 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ℂ</m:t>
                        </m:r>
                      </m:e>
                      <m:sup>
                        <m:r>
                          <a:rPr lang="en-US" alt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</m:oMath>
                </a14:m>
                <a:endParaRPr lang="en-US" altLang="en-US" dirty="0" smtClean="0"/>
              </a:p>
            </p:txBody>
          </p:sp>
        </mc:Choice>
        <mc:Fallback>
          <p:sp>
            <p:nvSpPr>
              <p:cNvPr id="6148" name="Rectang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0">
                <a:blip r:embed="rId3"/>
                <a:stretch>
                  <a:fillRect l="-1852" t="-7429" b="-188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81000" y="1447800"/>
                <a:ext cx="83820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b="1" dirty="0" smtClean="0">
                    <a:solidFill>
                      <a:srgbClr val="077C97"/>
                    </a:solidFill>
                    <a:cs typeface="Times New Roman" panose="02020603050405020304" pitchFamily="18" charset="0"/>
                  </a:rPr>
                  <a:t>Theorem 9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: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Let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be a real 2</a:t>
                </a:r>
                <a14:m>
                  <m:oMath xmlns:m="http://schemas.openxmlformats.org/officeDocument/2006/math">
                    <m:r>
                      <a:rPr lang="en-US" altLang="en-US" sz="27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altLang="en-US" sz="27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2 matrix with a complex eigenvalue </a:t>
                </a:r>
                <a14:m>
                  <m:oMath xmlns:m="http://schemas.openxmlformats.org/officeDocument/2006/math">
                    <m:r>
                      <a:rPr lang="en-US" altLang="en-US" sz="27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𝜆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𝑏𝑖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d>
                      <m:dPr>
                        <m:ctrlPr>
                          <a:rPr lang="en-US" altLang="en-US" sz="27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≠0</m:t>
                        </m:r>
                      </m:e>
                    </m:d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and an associated eigenvector v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ℂ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. Then</a:t>
                </a:r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marL="0" indent="0" algn="ctr" eaLnBrk="1" hangingPunct="1">
                  <a:buNone/>
                </a:pP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=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PCP</a:t>
                </a:r>
                <a:r>
                  <a:rPr lang="en-US" altLang="en-US" sz="2700" baseline="30000" dirty="0" smtClean="0">
                    <a:cs typeface="Times New Roman" panose="02020603050405020304" pitchFamily="18" charset="0"/>
                  </a:rPr>
                  <a:t>-1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 where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P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= [Rev v   Im v]  and </a:t>
                </a:r>
                <a14:m>
                  <m:oMath xmlns:m="http://schemas.openxmlformats.org/officeDocument/2006/math"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𝐶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</m:e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𝑏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𝑏</m:t>
                              </m:r>
                            </m:e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altLang="en-US" sz="2700" dirty="0" smtClean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81000" y="1447800"/>
                <a:ext cx="8382000" cy="5181600"/>
              </a:xfrm>
              <a:blipFill rotWithShape="0">
                <a:blip r:embed="rId4"/>
                <a:stretch>
                  <a:fillRect l="-1236" t="-1176" r="-16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6247750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ends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Arial Narrow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13962</TotalTime>
  <Words>187</Words>
  <Application>Microsoft Office PowerPoint</Application>
  <PresentationFormat>On-screen Show (4:3)</PresentationFormat>
  <Paragraphs>53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Arial</vt:lpstr>
      <vt:lpstr>Arial Narrow</vt:lpstr>
      <vt:lpstr>Bookshelf Symbol 2</vt:lpstr>
      <vt:lpstr>Cambria Math</vt:lpstr>
      <vt:lpstr>Symbol</vt:lpstr>
      <vt:lpstr>Times New Roman</vt:lpstr>
      <vt:lpstr>Wingdings</vt:lpstr>
      <vt:lpstr>Blends</vt:lpstr>
      <vt:lpstr>Eigenvalues and Eigenvectors</vt:lpstr>
      <vt:lpstr>COMPLEX EIGENVALUES</vt:lpstr>
      <vt:lpstr>COMPLEX EIGENVALUES</vt:lpstr>
      <vt:lpstr>COMPLEX EIGENVALUES</vt:lpstr>
      <vt:lpstr>REAL AND IMAGINARY PARTS OF VECTORS</vt:lpstr>
      <vt:lpstr>REAL AND IMAGINARY PARTS OF VECTORS</vt:lpstr>
      <vt:lpstr>EIGENVALUES AND EIGENVECTORS OF A REAL MATRIX THAT ACTS ON C^n</vt:lpstr>
    </vt:vector>
  </TitlesOfParts>
  <Company>© 2012 Pearson Education, Inc. All rights reserved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>Linear Algebra and Its Applications</dc:subject>
  <dc:creator>David C. Lay</dc:creator>
  <cp:lastModifiedBy>Kristen Arnold</cp:lastModifiedBy>
  <cp:revision>1012</cp:revision>
  <dcterms:created xsi:type="dcterms:W3CDTF">2005-10-22T18:34:54Z</dcterms:created>
  <dcterms:modified xsi:type="dcterms:W3CDTF">2015-06-03T13:14:16Z</dcterms:modified>
</cp:coreProperties>
</file>