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77C97"/>
    <a:srgbClr val="D7791B"/>
    <a:srgbClr val="4C7816"/>
    <a:srgbClr val="528218"/>
    <a:srgbClr val="B6CEAA"/>
    <a:srgbClr val="ADC8A0"/>
    <a:srgbClr val="CD8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41401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7379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51042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05675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3950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7117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3651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84112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3669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12857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3238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9538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3051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5.4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Eigenvalues and Eigenvectors</a:t>
            </a:r>
            <a:endParaRPr lang="en-US" altLang="en-US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EIGENVECTORS AND LINEAR TRANSFORMATIONS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FROM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INTO </a:t>
            </a:r>
            <a:r>
              <a:rPr lang="en-US" altLang="en-US" i="1" dirty="0" smtClean="0"/>
              <a:t>V</a:t>
            </a:r>
            <a:endParaRPr lang="en-US" altLang="en-US" i="1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82000" cy="5181600"/>
          </a:xfrm>
        </p:spPr>
        <p:txBody>
          <a:bodyPr/>
          <a:lstStyle/>
          <a:p>
            <a:pPr eaLnBrk="1" hangingPunct="1"/>
            <a:r>
              <a:rPr lang="en-US" altLang="en-US" sz="2700" b="1" dirty="0" smtClean="0">
                <a:cs typeface="Times New Roman" panose="02020603050405020304" pitchFamily="18" charset="0"/>
              </a:rPr>
              <a:t>Solution</a:t>
            </a:r>
          </a:p>
          <a:p>
            <a:pPr marL="514350" indent="-514350" eaLnBrk="1" hangingPunct="1">
              <a:buFont typeface="+mj-lt"/>
              <a:buAutoNum type="alphaLcParenR"/>
            </a:pPr>
            <a:r>
              <a:rPr lang="en-US" altLang="en-US" sz="2700" dirty="0" smtClean="0">
                <a:cs typeface="Times New Roman" panose="02020603050405020304" pitchFamily="18" charset="0"/>
              </a:rPr>
              <a:t>Compute the images of the basis vectors:</a:t>
            </a:r>
          </a:p>
          <a:p>
            <a:pPr marL="0" indent="0" algn="ctr" eaLnBrk="1" hangingPunct="1">
              <a:buNone/>
            </a:pP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(1) = 0</a:t>
            </a:r>
          </a:p>
          <a:p>
            <a:pPr marL="0" indent="0" algn="ctr" eaLnBrk="1" hangingPunct="1">
              <a:buNone/>
            </a:pP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(t) = 1</a:t>
            </a:r>
          </a:p>
          <a:p>
            <a:pPr marL="0" indent="0" algn="ctr" eaLnBrk="1" hangingPunct="1">
              <a:buNone/>
            </a:pP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(t</a:t>
            </a:r>
            <a:r>
              <a:rPr lang="en-US" altLang="en-US" sz="2700" baseline="30000" dirty="0" smtClean="0"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) = 2t</a:t>
            </a:r>
          </a:p>
          <a:p>
            <a:pPr marL="0" indent="0" eaLnBrk="1" hangingPunct="1">
              <a:buNone/>
            </a:pPr>
            <a:endParaRPr lang="en-US" altLang="en-US" sz="2700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Then write the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𝛽-coordinate vectors of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(1),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), and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(t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 and place them together as the 𝛽-matrix for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</a:t>
            </a:r>
            <a:endParaRPr lang="en-US" altLang="en-US" sz="27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0065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FROM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INTO </a:t>
            </a:r>
            <a:r>
              <a:rPr lang="en-US" altLang="en-US" i="1" dirty="0" smtClean="0"/>
              <a:t>V</a:t>
            </a:r>
            <a:endParaRPr lang="en-US" altLang="en-US" i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</p:spPr>
            <p:txBody>
              <a:bodyPr/>
              <a:lstStyle/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[T(1)]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  [T(t)]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     [T(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baseline="30000" dirty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)]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700" dirty="0">
                    <a:cs typeface="Times New Roman" panose="02020603050405020304" pitchFamily="18" charset="0"/>
                  </a:rPr>
                  <a:t>[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T]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lphaLcParenR" startAt="2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For a general p(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>
                    <a:cs typeface="Times New Roman" panose="02020603050405020304" pitchFamily="18" charset="0"/>
                  </a:rPr>
                  <a:t>[T(p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=[a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+ 2a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  <a:blipFill rotWithShape="0">
                <a:blip r:embed="rId3"/>
                <a:stretch>
                  <a:fillRect l="-1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08380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FROM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INTO </a:t>
            </a:r>
            <a:r>
              <a:rPr lang="en-US" altLang="en-US" i="1" dirty="0" smtClean="0"/>
              <a:t>V</a:t>
            </a:r>
            <a:endParaRPr lang="en-US" altLang="en-US" i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</p:spPr>
            <p:txBody>
              <a:bodyPr/>
              <a:lstStyle/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[T]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[p]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</a:p>
              <a:p>
                <a:pPr marL="0" indent="0" algn="ctr" eaLnBrk="1" hangingPunct="1">
                  <a:buNone/>
                </a:pPr>
                <a:endParaRPr lang="en-US" altLang="en-US" sz="2700" baseline="-25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See Fig. 4 below: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  <a:blipFill rotWithShape="0">
                <a:blip r:embed="rId3"/>
                <a:stretch>
                  <a:fillRect l="-1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3200400"/>
            <a:ext cx="4755644" cy="333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18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ON </a:t>
            </a:r>
            <a:r>
              <a:rPr lang="en-US" altLang="en-US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ℝ</a:t>
            </a:r>
            <a:r>
              <a:rPr lang="en-US" altLang="en-US" baseline="300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i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Theorem 8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:  Suppose A = PDP</a:t>
                </a:r>
                <a:r>
                  <a:rPr lang="en-US" altLang="en-US" sz="2700" baseline="30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where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a diagonal </a:t>
                </a:r>
                <a14:m>
                  <m:oMath xmlns:m="http://schemas.openxmlformats.org/officeDocument/2006/math">
                    <m:r>
                      <a:rPr lang="en-US" altLang="en-US" sz="27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 dirty="0" err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matrix. If 𝛽 is the basis for </a:t>
                </a:r>
                <a:r>
                  <a:rPr lang="en-US" altLang="en-US" sz="28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ℝ</a:t>
                </a:r>
                <a:r>
                  <a:rPr lang="en-US" altLang="en-US" sz="2800" baseline="30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formed from the columns of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then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the 𝛽-matrix for the transformation x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⟼</m:t>
                    </m:r>
                    <m:r>
                      <m:rPr>
                        <m:sty m:val="p"/>
                      </m:rP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Ax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Denote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by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so that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={b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. . .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]. In this case,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change-of-coordinates matrix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discussed in Section 4.4, where</a:t>
                </a:r>
                <a:endParaRPr lang="en-US" altLang="en-US" sz="2700" baseline="-250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  <m:r>
                      <m:rPr>
                        <m:nor/>
                      </m:rP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  <m:r>
                      <m:rPr>
                        <m:nor/>
                      </m:rP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i="1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x</a:t>
                </a:r>
                <a:endParaRPr lang="en-US" altLang="en-US" sz="2700" i="1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  <a:blipFill rotWithShape="0">
                <a:blip r:embed="rId3"/>
                <a:stretch>
                  <a:fillRect l="-1164" t="-1176" r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54507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ON </a:t>
            </a:r>
            <a:r>
              <a:rPr lang="en-US" altLang="en-US" sz="36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ℝ</a:t>
            </a:r>
            <a:r>
              <a:rPr lang="en-US" altLang="en-US" sz="3600" baseline="300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sz="3600" i="1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If T(x) =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x for x in</a:t>
            </a:r>
            <a:r>
              <a:rPr lang="en-US" altLang="en-US" sz="2700" b="1" dirty="0" smtClean="0">
                <a:solidFill>
                  <a:srgbClr val="077C97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ℝ</a:t>
            </a:r>
            <a:r>
              <a:rPr lang="en-US" altLang="en-US" sz="2800" baseline="300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8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 then</a:t>
            </a:r>
          </a:p>
          <a:p>
            <a:pPr eaLnBrk="1" hangingPunct="1"/>
            <a:endParaRPr lang="en-US" altLang="en-US" sz="2800" dirty="0" smtClean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en-US" altLang="en-US" sz="2700" dirty="0" smtClean="0">
                <a:cs typeface="Times New Roman" panose="02020603050405020304" pitchFamily="18" charset="0"/>
              </a:rPr>
              <a:t>                 [</a:t>
            </a:r>
            <a:r>
              <a:rPr lang="en-US" altLang="en-US" sz="2700" dirty="0">
                <a:cs typeface="Times New Roman" panose="02020603050405020304" pitchFamily="18" charset="0"/>
              </a:rPr>
              <a:t>T]</a:t>
            </a:r>
            <a:r>
              <a:rPr lang="en-US" altLang="en-US" sz="2700" baseline="-250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=[[T(b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     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…    [T(b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)]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eaLnBrk="1" hangingPunct="1">
              <a:buNone/>
            </a:pPr>
            <a:r>
              <a:rPr lang="en-US" altLang="en-US" sz="27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                     =[[Ab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   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… [Ab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eaLnBrk="1" hangingPunct="1">
              <a:buNone/>
            </a:pP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                      =[P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7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…      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eaLnBrk="1" hangingPunct="1">
              <a:buNone/>
            </a:pP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                      =P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A[b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27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…     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]</a:t>
            </a:r>
          </a:p>
          <a:p>
            <a:pPr marL="0" indent="0" eaLnBrk="1" hangingPunct="1">
              <a:buNone/>
            </a:pP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                          =P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AP</a:t>
            </a:r>
          </a:p>
          <a:p>
            <a:pPr marL="0" indent="0" eaLnBrk="1" hangingPunct="1">
              <a:buNone/>
            </a:pPr>
            <a:endParaRPr lang="en-US" altLang="en-US" sz="2700" dirty="0" smtClean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Since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 =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PDP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 we have </a:t>
            </a:r>
            <a:r>
              <a:rPr lang="en-US" altLang="en-US" sz="2700" dirty="0">
                <a:cs typeface="Times New Roman" panose="02020603050405020304" pitchFamily="18" charset="0"/>
              </a:rPr>
              <a:t>[T]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= P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-1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AP = </a:t>
            </a:r>
            <a:r>
              <a:rPr lang="en-US" altLang="en-US" sz="2700" i="1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D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altLang="en-US" sz="2700" dirty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700" i="1" dirty="0"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700" i="1" dirty="0"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700" i="1" dirty="0" smtClean="0"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700" i="1" dirty="0"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9400" y="2358479"/>
            <a:ext cx="2133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rgbClr val="0099FF"/>
                </a:solidFill>
                <a:latin typeface="+mn-lt"/>
              </a:rPr>
              <a:t>Definition of </a:t>
            </a:r>
            <a:r>
              <a:rPr lang="en-US" altLang="en-US" sz="1900" dirty="0">
                <a:solidFill>
                  <a:srgbClr val="0099FF"/>
                </a:solidFill>
                <a:latin typeface="+mn-lt"/>
                <a:cs typeface="Times New Roman" panose="02020603050405020304" pitchFamily="18" charset="0"/>
              </a:rPr>
              <a:t>[T]</a:t>
            </a:r>
            <a:r>
              <a:rPr lang="en-US" altLang="en-US" sz="1900" baseline="-25000" dirty="0">
                <a:solidFill>
                  <a:srgbClr val="0099FF"/>
                </a:solidFill>
                <a:latin typeface="+mn-lt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endParaRPr lang="en-US" sz="1900" dirty="0">
              <a:solidFill>
                <a:srgbClr val="0099FF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9400" y="2820322"/>
            <a:ext cx="2133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rgbClr val="0099FF"/>
                </a:solidFill>
                <a:latin typeface="+mn-lt"/>
              </a:rPr>
              <a:t>Since T(x) = Ax</a:t>
            </a:r>
            <a:endParaRPr lang="en-US" sz="1900" dirty="0">
              <a:solidFill>
                <a:srgbClr val="0099FF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29400" y="3349078"/>
            <a:ext cx="237308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rgbClr val="0099FF"/>
                </a:solidFill>
                <a:latin typeface="+mn-lt"/>
              </a:rPr>
              <a:t>Change of coordinates</a:t>
            </a:r>
            <a:endParaRPr lang="en-US" sz="1900" dirty="0">
              <a:solidFill>
                <a:srgbClr val="0099FF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3882479"/>
            <a:ext cx="234042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rgbClr val="0099FF"/>
                </a:solidFill>
                <a:latin typeface="+mn-lt"/>
              </a:rPr>
              <a:t>Matrix multiplication</a:t>
            </a:r>
            <a:endParaRPr lang="en-US" sz="1900" dirty="0">
              <a:solidFill>
                <a:srgbClr val="0099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47895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ON </a:t>
            </a:r>
            <a:r>
              <a:rPr lang="en-US" altLang="en-US" sz="36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ℝ</a:t>
            </a:r>
            <a:r>
              <a:rPr lang="en-US" altLang="en-US" sz="3600" baseline="300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36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altLang="en-US" sz="3600" i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219200"/>
                <a:ext cx="88392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Example 3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Define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: ℝ</a:t>
                </a:r>
                <a:r>
                  <a:rPr lang="en-US" altLang="en-US" sz="2700" baseline="300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700" dirty="0"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  <m:r>
                      <m:rPr>
                        <m:nor/>
                      </m:rPr>
                      <a:rPr lang="en-US" altLang="en-US" sz="2700" b="0" i="0" baseline="30000" dirty="0" smtClean="0"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by T(x)=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x, where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. Find a basis 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for ℝ</a:t>
                </a:r>
                <a:r>
                  <a:rPr lang="en-US" altLang="en-US" sz="2700" baseline="300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with the property that the 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–matrix for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a diagonal matrix.</a:t>
                </a:r>
              </a:p>
              <a:p>
                <a:pPr eaLnBrk="1" hangingPunct="1"/>
                <a:r>
                  <a:rPr lang="en-US" altLang="en-US" sz="2700" b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 From Example 2 in Section 5.3 we know that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PDP</a:t>
                </a:r>
                <a:r>
                  <a:rPr lang="en-US" altLang="en-US" sz="2700" baseline="300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, where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 and 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 columns of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, call them b</a:t>
                </a:r>
                <a:r>
                  <a:rPr lang="en-US" altLang="en-US" sz="2700" baseline="-250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and b</a:t>
                </a:r>
                <a:r>
                  <a:rPr lang="en-US" altLang="en-US" sz="2700" baseline="-250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, are eigenvectors of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. By Theorem 8,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the 𝛽-matrix for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when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. The mappings x</a:t>
                </a:r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⟼</m:t>
                    </m:r>
                  </m:oMath>
                </a14:m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x  and u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⟼</m:t>
                    </m:r>
                  </m:oMath>
                </a14:m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u describe the same linear transformation, relative to different bases.</a:t>
                </a:r>
                <a:endParaRPr lang="en-US" altLang="en-US" sz="2700" dirty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i="1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i="1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i="1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i="1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219200"/>
                <a:ext cx="8839200" cy="5181600"/>
              </a:xfrm>
              <a:blipFill rotWithShape="0">
                <a:blip r:embed="rId3"/>
                <a:stretch>
                  <a:fillRect l="-1103" t="-1294" r="-1448" b="-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67582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Given any x in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the coordinate vector [x]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is in ℝ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and the coordinate vector of its image, [T(x)]</a:t>
            </a:r>
            <a:r>
              <a:rPr lang="en-US" altLang="en-US" sz="2700" i="1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 is in ℝ</a:t>
            </a:r>
            <a:r>
              <a:rPr lang="en-US" altLang="en-US" sz="2700" baseline="30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 as shown in Fig. 1 below.</a:t>
            </a:r>
            <a:endParaRPr lang="en-US" altLang="en-US" sz="25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5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3600" y="2864039"/>
            <a:ext cx="5296923" cy="3136711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connection between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[x]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[T(x)]</a:t>
                </a:r>
                <a:r>
                  <a:rPr lang="en-US" altLang="en-US" sz="2700" i="1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easy to find. Let {b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. . . ,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be the basis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If x = r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+ . . . + r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then,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400" dirty="0" smtClean="0">
                    <a:cs typeface="Times New Roman" panose="02020603050405020304" pitchFamily="18" charset="0"/>
                  </a:rPr>
                  <a:t>[x</a:t>
                </a:r>
                <a:r>
                  <a:rPr lang="en-US" altLang="en-US" sz="2400" dirty="0">
                    <a:cs typeface="Times New Roman" panose="02020603050405020304" pitchFamily="18" charset="0"/>
                  </a:rPr>
                  <a:t>]</a:t>
                </a:r>
                <a:r>
                  <a:rPr lang="en-US" altLang="en-US" sz="24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4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  <m:r>
                              <a:rPr lang="en-US" altLang="en-US" sz="2000" b="0" i="1" baseline="-2500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𝑟</m:t>
                            </m:r>
                            <m:r>
                              <a:rPr lang="en-US" altLang="en-US" sz="2000" b="0" i="1" baseline="-2500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And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+…+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𝑟𝑛𝑏𝑛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𝑟𝑛𝑇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𝑏𝑛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ecause T is linear.</a:t>
                </a:r>
              </a:p>
              <a:p>
                <a:pPr marL="0" indent="0" eaLnBrk="1" hangingPunct="1">
                  <a:buNone/>
                </a:pPr>
                <a:endParaRPr lang="en-US" altLang="en-US" sz="20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  <a:blipFill rotWithShape="0">
                <a:blip r:embed="rId3"/>
                <a:stretch>
                  <a:fillRect l="-1164" t="-1294" r="-1236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496300" y="5105400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292624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Now, since the coordinate mapping from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to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ℝ</a:t>
                </a:r>
                <a:r>
                  <a:rPr lang="en-US" altLang="en-US" sz="2700" baseline="30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linear, equation (1) leads to 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+…+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𝑏𝑛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]</a:t>
                </a:r>
                <a:r>
                  <a:rPr lang="en-US" altLang="en-US" sz="2700" i="1" baseline="-25000" dirty="0" smtClean="0">
                    <a:cs typeface="Times New Roman" panose="02020603050405020304" pitchFamily="18" charset="0"/>
                  </a:rPr>
                  <a:t>C</a:t>
                </a:r>
              </a:p>
              <a:p>
                <a:pPr marL="0" indent="0" algn="ctr" eaLnBrk="1" hangingPunct="1">
                  <a:buNone/>
                </a:pPr>
                <a:endParaRPr lang="en-US" altLang="en-US" sz="2700" i="1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-coordinate vectors are in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ℝ</a:t>
                </a:r>
                <a:r>
                  <a:rPr lang="en-US" altLang="en-US" sz="2700" baseline="30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, the vector equation (2) can be written as a matrix equation, namely,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[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]</m:t>
                      </m:r>
                      <m:r>
                        <a:rPr lang="en-US" altLang="en-US" sz="2700" i="1" baseline="-25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𝛽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where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</m:d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. . .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d>
                      </m:e>
                    </m:d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]</a:t>
                </a:r>
              </a:p>
              <a:p>
                <a:pPr marL="0" indent="0" eaLnBrk="1" hangingPunct="1">
                  <a:buNone/>
                </a:pPr>
                <a:endParaRPr lang="en-US" altLang="en-US" sz="20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382000" cy="5181600"/>
              </a:xfrm>
              <a:blipFill rotWithShape="0">
                <a:blip r:embed="rId3"/>
                <a:stretch>
                  <a:fillRect l="-1164" t="-1294" r="-436" b="-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8382000" y="47961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(3)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24850" y="2662535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(2)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58200" y="5723497"/>
            <a:ext cx="68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(4)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72652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820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The matrix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M 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is a matrix representation of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called the matrix for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relative to the bases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. See Fig. 2 below:</a:t>
            </a:r>
            <a:endParaRPr lang="en-US" altLang="en-US" sz="2000" dirty="0" smtClean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2971800"/>
            <a:ext cx="3810000" cy="271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110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Suppose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is a basis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{c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c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 basis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W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 linear transformation with the property that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+5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3   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 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+7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</m:oMath>
                </a14:m>
                <a:endParaRPr lang="en-US" altLang="en-US" sz="2700" i="1" baseline="-25000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Find the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relative to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  <a:blipFill rotWithShape="0">
                <a:blip r:embed="rId3"/>
                <a:stretch>
                  <a:fillRect l="-1164" t="-1294" r="-2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99379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MATRIX OF A LINEAR TRANSFORMATION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 The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-coordinate vectors of the images of b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 and b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2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are 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−2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and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e>
                    </m:d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eqArr>
                                <m:eqArrPr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e>
                              </m:eqArr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Hence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C are bases for the same space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if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identity transformation T(x) = x for x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(4) is just a change-of-coordinates matrix.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  <a:blipFill rotWithShape="0">
                <a:blip r:embed="rId3"/>
                <a:stretch>
                  <a:fillRect l="-1164" t="-1176" b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83013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FROM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INTO </a:t>
            </a:r>
            <a:r>
              <a:rPr lang="en-US" altLang="en-US" i="1" dirty="0" smtClean="0"/>
              <a:t>V</a:t>
            </a:r>
            <a:endParaRPr lang="en-US" altLang="en-US" i="1" dirty="0" smtClean="0"/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82000" cy="5181600"/>
          </a:xfrm>
        </p:spPr>
        <p:txBody>
          <a:bodyPr/>
          <a:lstStyle/>
          <a:p>
            <a:pPr eaLnBrk="1" hangingPunct="1"/>
            <a:r>
              <a:rPr lang="en-US" altLang="en-US" sz="2700" dirty="0" smtClean="0">
                <a:cs typeface="Times New Roman" panose="02020603050405020304" pitchFamily="18" charset="0"/>
              </a:rPr>
              <a:t>In the common case where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W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the same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and the basis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is the same as </a:t>
            </a:r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then the matrix 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M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 in (4) is called the </a:t>
            </a:r>
            <a:r>
              <a:rPr lang="en-US" altLang="en-US" sz="2700" b="1" dirty="0" smtClean="0">
                <a:cs typeface="Times New Roman" panose="02020603050405020304" pitchFamily="18" charset="0"/>
              </a:rPr>
              <a:t>matrix for </a:t>
            </a:r>
            <a:r>
              <a:rPr lang="en-US" altLang="en-US" sz="2700" b="1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b="1" dirty="0" smtClean="0">
                <a:cs typeface="Times New Roman" panose="02020603050405020304" pitchFamily="18" charset="0"/>
              </a:rPr>
              <a:t> relative to </a:t>
            </a:r>
            <a:r>
              <a:rPr lang="en-US" altLang="en-US" sz="27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or simply the </a:t>
            </a:r>
            <a:r>
              <a:rPr lang="en-US" altLang="en-US" sz="2700" b="1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</a:t>
            </a:r>
            <a:r>
              <a:rPr lang="en-US" altLang="en-US" sz="2700" b="1" dirty="0" smtClean="0">
                <a:cs typeface="Times New Roman" panose="02020603050405020304" pitchFamily="18" charset="0"/>
              </a:rPr>
              <a:t> -matrix for </a:t>
            </a:r>
            <a:r>
              <a:rPr lang="en-US" altLang="en-US" sz="2700" b="1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, and is denoted by [</a:t>
            </a:r>
            <a:r>
              <a:rPr lang="en-US" altLang="en-US" sz="2700" i="1" dirty="0" smtClean="0">
                <a:cs typeface="Times New Roman" panose="02020603050405020304" pitchFamily="18" charset="0"/>
              </a:rPr>
              <a:t>T</a:t>
            </a:r>
            <a:r>
              <a:rPr lang="en-US" altLang="en-US" sz="2700" dirty="0" smtClean="0">
                <a:cs typeface="Times New Roman" panose="02020603050405020304" pitchFamily="18" charset="0"/>
              </a:rPr>
              <a:t>]</a:t>
            </a:r>
            <a:r>
              <a:rPr lang="en-US" altLang="en-US" sz="2700" baseline="-250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𝛽. </a:t>
            </a:r>
            <a:endParaRPr lang="en-US" altLang="en-US" sz="2700" dirty="0" smtClean="0"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700" dirty="0" smtClean="0"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See Fig. 3 below</a:t>
            </a:r>
            <a:endParaRPr lang="en-US" altLang="en-US" sz="2700" baseline="-25000" dirty="0"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682468"/>
            <a:ext cx="3810000" cy="262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485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5.4</a:t>
            </a:r>
            <a:r>
              <a:rPr lang="en-US" altLang="en-US" sz="1200" dirty="0" smtClean="0">
                <a:latin typeface="Arial" panose="020B0604020202020204" pitchFamily="34" charset="0"/>
              </a:rPr>
              <a:t>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 TRANSFORMATIONS FROM </a:t>
            </a:r>
            <a:r>
              <a:rPr lang="en-US" altLang="en-US" i="1" dirty="0" smtClean="0"/>
              <a:t>V</a:t>
            </a:r>
            <a:r>
              <a:rPr lang="en-US" altLang="en-US" dirty="0" smtClean="0"/>
              <a:t> INTO </a:t>
            </a:r>
            <a:r>
              <a:rPr lang="en-US" altLang="en-US" i="1" dirty="0" smtClean="0"/>
              <a:t>V</a:t>
            </a:r>
            <a:endParaRPr lang="en-US" altLang="en-US" i="1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mapping T :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ℙ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ℙ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defined by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US" altLang="en-US" sz="2700" b="0" i="1" baseline="30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𝑡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s a linear transformation.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Find the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–matrix for T, when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basis {1, t, t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</a:t>
                </a:r>
              </a:p>
              <a:p>
                <a:pPr marL="514350" indent="-514350" eaLnBrk="1" hangingPunct="1">
                  <a:buFont typeface="+mj-lt"/>
                  <a:buAutoNum type="alphaLcParenR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Verify that [T(p)]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=[T]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[p]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endParaRPr lang="en-US" altLang="en-US" sz="2700" baseline="-25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382000" cy="5181600"/>
              </a:xfrm>
              <a:blipFill rotWithShape="0">
                <a:blip r:embed="rId3"/>
                <a:stretch>
                  <a:fillRect l="-1164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37411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15883</TotalTime>
  <Words>818</Words>
  <Application>Microsoft Office PowerPoint</Application>
  <PresentationFormat>On-screen Show (4:3)</PresentationFormat>
  <Paragraphs>142</Paragraphs>
  <Slides>15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Eigenvalues and Eigenvectors</vt:lpstr>
      <vt:lpstr>THE MATRIX OF A LINEAR TRANSFORMATION</vt:lpstr>
      <vt:lpstr>THE MATRIX OF A LINEAR TRANSFORMATION</vt:lpstr>
      <vt:lpstr>THE MATRIX OF A LINEAR TRANSFORMATION</vt:lpstr>
      <vt:lpstr>THE MATRIX OF A LINEAR TRANSFORMATION</vt:lpstr>
      <vt:lpstr>THE MATRIX OF A LINEAR TRANSFORMATION</vt:lpstr>
      <vt:lpstr>THE MATRIX OF A LINEAR TRANSFORMATION</vt:lpstr>
      <vt:lpstr>LINEAR TRANSFORMATIONS FROM V INTO V</vt:lpstr>
      <vt:lpstr>LINEAR TRANSFORMATIONS FROM V INTO V</vt:lpstr>
      <vt:lpstr>LINEAR TRANSFORMATIONS FROM V INTO V</vt:lpstr>
      <vt:lpstr>LINEAR TRANSFORMATIONS FROM V INTO V</vt:lpstr>
      <vt:lpstr>LINEAR TRANSFORMATIONS FROM V INTO V</vt:lpstr>
      <vt:lpstr>LINEAR TRANSFORMATIONS ON ℝn </vt:lpstr>
      <vt:lpstr>LINEAR TRANSFORMATIONS ON ℝn </vt:lpstr>
      <vt:lpstr>LINEAR TRANSFORMATIONS ON ℝn 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1021</cp:revision>
  <dcterms:created xsi:type="dcterms:W3CDTF">2005-10-22T18:34:54Z</dcterms:created>
  <dcterms:modified xsi:type="dcterms:W3CDTF">2015-06-03T12:20:04Z</dcterms:modified>
</cp:coreProperties>
</file>