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17"/>
  </p:notesMasterIdLst>
  <p:sldIdLst>
    <p:sldId id="424" r:id="rId2"/>
    <p:sldId id="362" r:id="rId3"/>
    <p:sldId id="425" r:id="rId4"/>
    <p:sldId id="426" r:id="rId5"/>
    <p:sldId id="427" r:id="rId6"/>
    <p:sldId id="428" r:id="rId7"/>
    <p:sldId id="429" r:id="rId8"/>
    <p:sldId id="430" r:id="rId9"/>
    <p:sldId id="431" r:id="rId10"/>
    <p:sldId id="432" r:id="rId11"/>
    <p:sldId id="433" r:id="rId12"/>
    <p:sldId id="434" r:id="rId13"/>
    <p:sldId id="435" r:id="rId14"/>
    <p:sldId id="436" r:id="rId15"/>
    <p:sldId id="437" r:id="rId1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6">
          <p15:clr>
            <a:srgbClr val="A4A3A4"/>
          </p15:clr>
        </p15:guide>
        <p15:guide id="2" orient="horz" pos="3888">
          <p15:clr>
            <a:srgbClr val="A4A3A4"/>
          </p15:clr>
        </p15:guide>
        <p15:guide id="3" pos="288">
          <p15:clr>
            <a:srgbClr val="A4A3A4"/>
          </p15:clr>
        </p15:guide>
        <p15:guide id="4" pos="54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7C97"/>
    <a:srgbClr val="D7791B"/>
    <a:srgbClr val="4C7816"/>
    <a:srgbClr val="528218"/>
    <a:srgbClr val="B6CEAA"/>
    <a:srgbClr val="ADC8A0"/>
    <a:srgbClr val="CD8019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38" autoAdjust="0"/>
    <p:restoredTop sz="98725" autoAdjust="0"/>
  </p:normalViewPr>
  <p:slideViewPr>
    <p:cSldViewPr>
      <p:cViewPr varScale="1">
        <p:scale>
          <a:sx n="73" d="100"/>
          <a:sy n="73" d="100"/>
        </p:scale>
        <p:origin x="1146" y="78"/>
      </p:cViewPr>
      <p:guideLst>
        <p:guide orient="horz" pos="1296"/>
        <p:guide orient="horz" pos="3888"/>
        <p:guide pos="288"/>
        <p:guide pos="54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Relationship Id="rId4" Type="http://schemas.openxmlformats.org/officeDocument/2006/relationships/image" Target="../media/image40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Relationship Id="rId4" Type="http://schemas.openxmlformats.org/officeDocument/2006/relationships/image" Target="../media/image44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4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4" Type="http://schemas.openxmlformats.org/officeDocument/2006/relationships/image" Target="../media/image3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A3520A8-F4A3-4EF5-A287-237FCCDF22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44254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E7D8277-8C34-4B61-8587-855816E77A7C}" type="slidenum">
              <a:rPr lang="en-US" altLang="en-US" sz="1200">
                <a:latin typeface="Arial" panose="020B0604020202020204" pitchFamily="34" charset="0"/>
              </a:rPr>
              <a:pPr algn="r"/>
              <a:t>1</a:t>
            </a:fld>
            <a:endParaRPr lang="en-US" altLang="en-US" sz="1200">
              <a:latin typeface="Arial" panose="020B0604020202020204" pitchFamily="34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567544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3B24BD4B-231D-4272-AC77-82780F2E5974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US" altLang="en-US" sz="120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044983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pearson_ppt_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2850"/>
            <a:ext cx="12954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12"/>
          <p:cNvSpPr>
            <a:spLocks noChangeShapeType="1"/>
          </p:cNvSpPr>
          <p:nvPr userDrawn="1"/>
        </p:nvSpPr>
        <p:spPr bwMode="auto">
          <a:xfrm>
            <a:off x="0" y="2667000"/>
            <a:ext cx="4953000" cy="0"/>
          </a:xfrm>
          <a:prstGeom prst="line">
            <a:avLst/>
          </a:prstGeom>
          <a:noFill/>
          <a:ln w="127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Box 14" descr="Pink tissue paper"/>
          <p:cNvSpPr txBox="1">
            <a:spLocks noChangeArrowheads="1"/>
          </p:cNvSpPr>
          <p:nvPr userDrawn="1"/>
        </p:nvSpPr>
        <p:spPr bwMode="auto">
          <a:xfrm>
            <a:off x="533400" y="304800"/>
            <a:ext cx="533400" cy="73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4200" b="1">
                <a:solidFill>
                  <a:srgbClr val="4C7816"/>
                </a:solidFill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7" name="Text Box 15" descr="Pink tissue paper"/>
          <p:cNvSpPr txBox="1">
            <a:spLocks noChangeArrowheads="1"/>
          </p:cNvSpPr>
          <p:nvPr userDrawn="1"/>
        </p:nvSpPr>
        <p:spPr bwMode="auto">
          <a:xfrm>
            <a:off x="304800" y="2057400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3200" b="1">
                <a:solidFill>
                  <a:srgbClr val="CD8019"/>
                </a:solidFill>
                <a:latin typeface="Arial" panose="020B0604020202020204" pitchFamily="34" charset="0"/>
              </a:rPr>
              <a:t>5.1</a:t>
            </a:r>
          </a:p>
        </p:txBody>
      </p:sp>
      <p:sp>
        <p:nvSpPr>
          <p:cNvPr id="8" name="Line 21"/>
          <p:cNvSpPr>
            <a:spLocks noChangeShapeType="1"/>
          </p:cNvSpPr>
          <p:nvPr userDrawn="1"/>
        </p:nvSpPr>
        <p:spPr bwMode="auto">
          <a:xfrm rot="5400000" flipH="1">
            <a:off x="4572000" y="-43434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Line 23"/>
          <p:cNvSpPr>
            <a:spLocks noChangeShapeType="1"/>
          </p:cNvSpPr>
          <p:nvPr userDrawn="1"/>
        </p:nvSpPr>
        <p:spPr bwMode="auto">
          <a:xfrm rot="5400000" flipH="1">
            <a:off x="762000" y="701675"/>
            <a:ext cx="0" cy="60960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Line 24"/>
          <p:cNvSpPr>
            <a:spLocks noChangeShapeType="1"/>
          </p:cNvSpPr>
          <p:nvPr userDrawn="1"/>
        </p:nvSpPr>
        <p:spPr bwMode="auto">
          <a:xfrm rot="16200000" flipH="1" flipV="1">
            <a:off x="-19050" y="495300"/>
            <a:ext cx="990600" cy="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Freeform 31"/>
          <p:cNvSpPr>
            <a:spLocks/>
          </p:cNvSpPr>
          <p:nvPr userDrawn="1"/>
        </p:nvSpPr>
        <p:spPr bwMode="auto">
          <a:xfrm>
            <a:off x="0" y="2057400"/>
            <a:ext cx="1143000" cy="609600"/>
          </a:xfrm>
          <a:custGeom>
            <a:avLst/>
            <a:gdLst>
              <a:gd name="T0" fmla="*/ 0 w 96"/>
              <a:gd name="T1" fmla="*/ 0 h 192"/>
              <a:gd name="T2" fmla="*/ 1143000 w 96"/>
              <a:gd name="T3" fmla="*/ 0 h 192"/>
              <a:gd name="T4" fmla="*/ 1143000 w 96"/>
              <a:gd name="T5" fmla="*/ 609600 h 19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6" h="192">
                <a:moveTo>
                  <a:pt x="0" y="0"/>
                </a:moveTo>
                <a:lnTo>
                  <a:pt x="96" y="0"/>
                </a:lnTo>
                <a:lnTo>
                  <a:pt x="96" y="192"/>
                </a:lnTo>
              </a:path>
            </a:pathLst>
          </a:custGeom>
          <a:noFill/>
          <a:ln w="12700" cap="flat" cmpd="sng">
            <a:solidFill>
              <a:srgbClr val="077C97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0520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219200" y="609600"/>
            <a:ext cx="5943600" cy="1295400"/>
          </a:xfrm>
        </p:spPr>
        <p:txBody>
          <a:bodyPr anchor="t"/>
          <a:lstStyle>
            <a:lvl1pPr>
              <a:defRPr sz="3600">
                <a:latin typeface="Times New Roman" panose="02020603050405020304" pitchFamily="18" charset="0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60520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2819400"/>
            <a:ext cx="4495800" cy="33528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>
                <a:solidFill>
                  <a:srgbClr val="077C97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13" name="Footer Placeholder 9"/>
          <p:cNvSpPr>
            <a:spLocks noGrp="1"/>
          </p:cNvSpPr>
          <p:nvPr>
            <p:ph type="ftr" sz="quarter" idx="10"/>
          </p:nvPr>
        </p:nvSpPr>
        <p:spPr>
          <a:xfrm>
            <a:off x="1752600" y="6305550"/>
            <a:ext cx="69342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4178" y="2176822"/>
            <a:ext cx="3042622" cy="3842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62481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5.1- </a:t>
            </a:r>
            <a:fld id="{A2AE5D9F-A8BE-45EE-9AD9-8B1447F68074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612039913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72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72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5.1- </a:t>
            </a:r>
            <a:fld id="{3927771C-079F-41E3-BF39-2C5AB4F41479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962064988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209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962400"/>
            <a:ext cx="8229600" cy="2209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5.1- </a:t>
            </a:r>
            <a:fld id="{BA80EA04-7C47-44F0-9F54-8D87AFD6CACC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668293165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5.1- </a:t>
            </a:r>
            <a:fld id="{5948FDBB-6E86-4732-9272-EC9F4B053746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8551978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5.1- </a:t>
            </a:r>
            <a:fld id="{653D86E9-FBBC-4A6E-952B-5BD8F553FF7F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0797457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5.1- </a:t>
            </a:r>
            <a:fld id="{C6AC7E9A-FE5B-472F-8F4D-74F45B7638AB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91013515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5.1- </a:t>
            </a:r>
            <a:fld id="{2749912C-4750-478E-85F8-EC10DBBCF079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8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77310162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5.1- </a:t>
            </a:r>
            <a:fld id="{515AEF4E-D9F1-4DA5-80B7-6638F24E66C0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426612645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5.1- </a:t>
            </a:r>
            <a:fld id="{FAFB36A7-99C7-4F8A-B138-1C996F04AB25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3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83107146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5.1- </a:t>
            </a:r>
            <a:fld id="{89CA8D68-06D1-4E59-97CE-0DD0509C835D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864631061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5.1- </a:t>
            </a:r>
            <a:fld id="{F88FFC84-6F26-4191-B19D-28A751815877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285899278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07138"/>
            <a:ext cx="19050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en-US"/>
              <a:t>Slide 5.1- </a:t>
            </a:r>
            <a:fld id="{B2D13057-0AA7-4586-9870-08C358E927B3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57200" y="6305550"/>
            <a:ext cx="63246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buFont typeface="Symbol" panose="05050102010706020507" pitchFamily="18" charset="2"/>
              <a:buNone/>
              <a:defRPr sz="1200" smtClean="0">
                <a:latin typeface="Arial" panose="020B0604020202020204" pitchFamily="34" charset="0"/>
                <a:sym typeface="Symbol" panose="05050102010706020507" pitchFamily="18" charset="2"/>
              </a:defRPr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  <p:sp>
        <p:nvSpPr>
          <p:cNvPr id="1030" name="Line 13"/>
          <p:cNvSpPr>
            <a:spLocks noChangeShapeType="1"/>
          </p:cNvSpPr>
          <p:nvPr userDrawn="1"/>
        </p:nvSpPr>
        <p:spPr bwMode="auto">
          <a:xfrm rot="5400000" flipH="1">
            <a:off x="4572000" y="-35052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</p:sldLayoutIdLst>
  <p:transition spd="med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077C9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oleObject" Target="../embeddings/oleObject27.bin"/><Relationship Id="rId7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2.wmf"/><Relationship Id="rId5" Type="http://schemas.openxmlformats.org/officeDocument/2006/relationships/oleObject" Target="../embeddings/oleObject28.bin"/><Relationship Id="rId10" Type="http://schemas.openxmlformats.org/officeDocument/2006/relationships/image" Target="../media/image34.wmf"/><Relationship Id="rId4" Type="http://schemas.openxmlformats.org/officeDocument/2006/relationships/image" Target="../media/image31.wmf"/><Relationship Id="rId9" Type="http://schemas.openxmlformats.org/officeDocument/2006/relationships/oleObject" Target="../embeddings/oleObject30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6.wmf"/><Relationship Id="rId5" Type="http://schemas.openxmlformats.org/officeDocument/2006/relationships/oleObject" Target="../embeddings/oleObject32.bin"/><Relationship Id="rId4" Type="http://schemas.openxmlformats.org/officeDocument/2006/relationships/image" Target="../media/image35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3" Type="http://schemas.openxmlformats.org/officeDocument/2006/relationships/image" Target="../media/image43.png"/><Relationship Id="rId7" Type="http://schemas.openxmlformats.org/officeDocument/2006/relationships/image" Target="../media/image3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34.bin"/><Relationship Id="rId11" Type="http://schemas.openxmlformats.org/officeDocument/2006/relationships/image" Target="../media/image40.wmf"/><Relationship Id="rId5" Type="http://schemas.openxmlformats.org/officeDocument/2006/relationships/image" Target="../media/image37.wmf"/><Relationship Id="rId10" Type="http://schemas.openxmlformats.org/officeDocument/2006/relationships/oleObject" Target="../embeddings/oleObject36.bin"/><Relationship Id="rId4" Type="http://schemas.openxmlformats.org/officeDocument/2006/relationships/oleObject" Target="../embeddings/oleObject33.bin"/><Relationship Id="rId9" Type="http://schemas.openxmlformats.org/officeDocument/2006/relationships/image" Target="../media/image39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3" Type="http://schemas.openxmlformats.org/officeDocument/2006/relationships/oleObject" Target="../embeddings/oleObject37.bin"/><Relationship Id="rId7" Type="http://schemas.openxmlformats.org/officeDocument/2006/relationships/oleObject" Target="../embeddings/oleObject3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42.wmf"/><Relationship Id="rId5" Type="http://schemas.openxmlformats.org/officeDocument/2006/relationships/oleObject" Target="../embeddings/oleObject38.bin"/><Relationship Id="rId10" Type="http://schemas.openxmlformats.org/officeDocument/2006/relationships/image" Target="../media/image44.wmf"/><Relationship Id="rId4" Type="http://schemas.openxmlformats.org/officeDocument/2006/relationships/image" Target="../media/image41.wmf"/><Relationship Id="rId9" Type="http://schemas.openxmlformats.org/officeDocument/2006/relationships/oleObject" Target="../embeddings/oleObject40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3.bin"/><Relationship Id="rId3" Type="http://schemas.openxmlformats.org/officeDocument/2006/relationships/image" Target="../media/image51.png"/><Relationship Id="rId7" Type="http://schemas.openxmlformats.org/officeDocument/2006/relationships/image" Target="../media/image4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42.bin"/><Relationship Id="rId5" Type="http://schemas.openxmlformats.org/officeDocument/2006/relationships/image" Target="../media/image45.wmf"/><Relationship Id="rId4" Type="http://schemas.openxmlformats.org/officeDocument/2006/relationships/oleObject" Target="../embeddings/oleObject41.bin"/><Relationship Id="rId9" Type="http://schemas.openxmlformats.org/officeDocument/2006/relationships/image" Target="../media/image47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3" Type="http://schemas.openxmlformats.org/officeDocument/2006/relationships/oleObject" Target="../embeddings/oleObject44.bin"/><Relationship Id="rId7" Type="http://schemas.openxmlformats.org/officeDocument/2006/relationships/oleObject" Target="../embeddings/oleObject4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49.wmf"/><Relationship Id="rId5" Type="http://schemas.openxmlformats.org/officeDocument/2006/relationships/oleObject" Target="../embeddings/oleObject45.bin"/><Relationship Id="rId4" Type="http://schemas.openxmlformats.org/officeDocument/2006/relationships/image" Target="../media/image48.w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8.wmf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5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7.wmf"/><Relationship Id="rId5" Type="http://schemas.openxmlformats.org/officeDocument/2006/relationships/image" Target="../media/image4.wmf"/><Relationship Id="rId15" Type="http://schemas.openxmlformats.org/officeDocument/2006/relationships/image" Target="../media/image9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6.wmf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0.wmf"/><Relationship Id="rId4" Type="http://schemas.openxmlformats.org/officeDocument/2006/relationships/oleObject" Target="../embeddings/oleObject7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9.bin"/><Relationship Id="rId10" Type="http://schemas.openxmlformats.org/officeDocument/2006/relationships/image" Target="../media/image14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11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oleObject" Target="../embeddings/oleObject12.bin"/><Relationship Id="rId7" Type="http://schemas.openxmlformats.org/officeDocument/2006/relationships/oleObject" Target="../embeddings/oleObject14.bin"/><Relationship Id="rId12" Type="http://schemas.openxmlformats.org/officeDocument/2006/relationships/image" Target="../media/image1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6.wmf"/><Relationship Id="rId11" Type="http://schemas.openxmlformats.org/officeDocument/2006/relationships/oleObject" Target="../embeddings/oleObject16.bin"/><Relationship Id="rId5" Type="http://schemas.openxmlformats.org/officeDocument/2006/relationships/oleObject" Target="../embeddings/oleObject13.bin"/><Relationship Id="rId10" Type="http://schemas.openxmlformats.org/officeDocument/2006/relationships/image" Target="../media/image18.wmf"/><Relationship Id="rId4" Type="http://schemas.openxmlformats.org/officeDocument/2006/relationships/image" Target="../media/image15.wmf"/><Relationship Id="rId9" Type="http://schemas.openxmlformats.org/officeDocument/2006/relationships/oleObject" Target="../embeddings/oleObject15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oleObject" Target="../embeddings/oleObject17.bin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20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oleObject" Target="../embeddings/oleObject20.bin"/><Relationship Id="rId7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23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7.png"/><Relationship Id="rId5" Type="http://schemas.openxmlformats.org/officeDocument/2006/relationships/image" Target="../media/image26.wmf"/><Relationship Id="rId4" Type="http://schemas.openxmlformats.org/officeDocument/2006/relationships/oleObject" Target="../embeddings/oleObject23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3" Type="http://schemas.openxmlformats.org/officeDocument/2006/relationships/oleObject" Target="../embeddings/oleObject24.bin"/><Relationship Id="rId7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9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28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oter Placeholder 9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Eigenvalues and Eigenvectors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EIGENVECTORS AND EIGENVALUES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5.1- </a:t>
            </a:r>
            <a:fld id="{54FF5656-9F44-4EE9-962A-9A72EAD46EBF}" type="slidenum">
              <a:rPr lang="en-US" altLang="en-US" sz="1200">
                <a:latin typeface="Arial" panose="020B0604020202020204" pitchFamily="34" charset="0"/>
              </a:rPr>
              <a:pPr algn="r"/>
              <a:t>10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EIGENVECTORS AND EIGENVALUES</a:t>
            </a:r>
          </a:p>
        </p:txBody>
      </p:sp>
      <p:sp>
        <p:nvSpPr>
          <p:cNvPr id="72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5105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The scalar </a:t>
            </a:r>
            <a:r>
              <a:rPr lang="el-GR" altLang="en-US" sz="2800" smtClean="0">
                <a:cs typeface="Times New Roman" panose="02020603050405020304" pitchFamily="18" charset="0"/>
              </a:rPr>
              <a:t>λ</a:t>
            </a:r>
            <a:r>
              <a:rPr lang="en-US" altLang="en-US" sz="2800" smtClean="0">
                <a:cs typeface="Times New Roman" panose="02020603050405020304" pitchFamily="18" charset="0"/>
              </a:rPr>
              <a:t> is an eigenvalue of </a:t>
            </a:r>
            <a:r>
              <a:rPr lang="en-US" altLang="en-US" sz="2800" i="1" smtClean="0">
                <a:cs typeface="Times New Roman" panose="02020603050405020304" pitchFamily="18" charset="0"/>
              </a:rPr>
              <a:t>A</a:t>
            </a:r>
            <a:r>
              <a:rPr lang="en-US" altLang="en-US" sz="2800" smtClean="0">
                <a:cs typeface="Times New Roman" panose="02020603050405020304" pitchFamily="18" charset="0"/>
              </a:rPr>
              <a:t> if and only if the equation                           has a nontrivial solution, that is, if and only if the equation has a free variable.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smtClean="0"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sz="2800" smtClean="0">
                <a:cs typeface="Times New Roman" panose="02020603050405020304" pitchFamily="18" charset="0"/>
              </a:rPr>
              <a:t>Because of the zero entries in            , it is easy to see that                          has a free variable if and only if at least one of the entries on the diagonal of             is zero.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800" smtClean="0">
                <a:cs typeface="Times New Roman" panose="02020603050405020304" pitchFamily="18" charset="0"/>
              </a:rPr>
              <a:t>  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smtClean="0">
                <a:cs typeface="Times New Roman" panose="02020603050405020304" pitchFamily="18" charset="0"/>
              </a:rPr>
              <a:t>This happens if and only if </a:t>
            </a:r>
            <a:r>
              <a:rPr lang="el-GR" altLang="en-US" sz="2800" smtClean="0">
                <a:cs typeface="Times New Roman" panose="02020603050405020304" pitchFamily="18" charset="0"/>
              </a:rPr>
              <a:t>λ</a:t>
            </a:r>
            <a:r>
              <a:rPr lang="en-US" altLang="en-US" sz="2800" smtClean="0">
                <a:cs typeface="Times New Roman" panose="02020603050405020304" pitchFamily="18" charset="0"/>
              </a:rPr>
              <a:t> equals one of the entries </a:t>
            </a:r>
            <a:r>
              <a:rPr lang="en-US" altLang="en-US" sz="2800" i="1" smtClean="0">
                <a:cs typeface="Times New Roman" panose="02020603050405020304" pitchFamily="18" charset="0"/>
              </a:rPr>
              <a:t>a</a:t>
            </a:r>
            <a:r>
              <a:rPr lang="en-US" altLang="en-US" sz="2800" baseline="-25000" smtClean="0">
                <a:cs typeface="Times New Roman" panose="02020603050405020304" pitchFamily="18" charset="0"/>
              </a:rPr>
              <a:t>11</a:t>
            </a:r>
            <a:r>
              <a:rPr lang="en-US" altLang="en-US" sz="2800" smtClean="0">
                <a:cs typeface="Times New Roman" panose="02020603050405020304" pitchFamily="18" charset="0"/>
              </a:rPr>
              <a:t>, </a:t>
            </a:r>
            <a:r>
              <a:rPr lang="en-US" altLang="en-US" sz="2800" i="1" smtClean="0">
                <a:cs typeface="Times New Roman" panose="02020603050405020304" pitchFamily="18" charset="0"/>
              </a:rPr>
              <a:t>a</a:t>
            </a:r>
            <a:r>
              <a:rPr lang="en-US" altLang="en-US" sz="2800" baseline="-25000" smtClean="0">
                <a:cs typeface="Times New Roman" panose="02020603050405020304" pitchFamily="18" charset="0"/>
              </a:rPr>
              <a:t>22</a:t>
            </a:r>
            <a:r>
              <a:rPr lang="en-US" altLang="en-US" sz="2800" smtClean="0">
                <a:cs typeface="Times New Roman" panose="02020603050405020304" pitchFamily="18" charset="0"/>
              </a:rPr>
              <a:t>, </a:t>
            </a:r>
            <a:r>
              <a:rPr lang="en-US" altLang="en-US" sz="2800" i="1" smtClean="0">
                <a:cs typeface="Times New Roman" panose="02020603050405020304" pitchFamily="18" charset="0"/>
              </a:rPr>
              <a:t>a</a:t>
            </a:r>
            <a:r>
              <a:rPr lang="en-US" altLang="en-US" sz="2800" baseline="-25000" smtClean="0">
                <a:cs typeface="Times New Roman" panose="02020603050405020304" pitchFamily="18" charset="0"/>
              </a:rPr>
              <a:t>33</a:t>
            </a:r>
            <a:r>
              <a:rPr lang="en-US" altLang="en-US" sz="2800" smtClean="0">
                <a:cs typeface="Times New Roman" panose="02020603050405020304" pitchFamily="18" charset="0"/>
              </a:rPr>
              <a:t> in </a:t>
            </a:r>
            <a:r>
              <a:rPr lang="en-US" altLang="en-US" sz="2800" i="1" smtClean="0">
                <a:cs typeface="Times New Roman" panose="02020603050405020304" pitchFamily="18" charset="0"/>
              </a:rPr>
              <a:t>A</a:t>
            </a:r>
            <a:r>
              <a:rPr lang="en-US" altLang="en-US" sz="2800" smtClean="0">
                <a:cs typeface="Times New Roman" panose="02020603050405020304" pitchFamily="18" charset="0"/>
              </a:rPr>
              <a:t>.       </a:t>
            </a:r>
            <a:endParaRPr lang="el-GR" altLang="en-US" sz="2800" smtClean="0">
              <a:cs typeface="Times New Roman" panose="02020603050405020304" pitchFamily="18" charset="0"/>
            </a:endParaRPr>
          </a:p>
        </p:txBody>
      </p:sp>
      <p:graphicFrame>
        <p:nvGraphicFramePr>
          <p:cNvPr id="729092" name="Object 4"/>
          <p:cNvGraphicFramePr>
            <a:graphicFrameLocks noChangeAspect="1"/>
          </p:cNvGraphicFramePr>
          <p:nvPr/>
        </p:nvGraphicFramePr>
        <p:xfrm>
          <a:off x="2235200" y="1790700"/>
          <a:ext cx="21590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2" name="Equation" r:id="rId3" imgW="2159000" imgH="431800" progId="Equation.DSMT4">
                  <p:embed/>
                </p:oleObj>
              </mc:Choice>
              <mc:Fallback>
                <p:oleObj name="Equation" r:id="rId3" imgW="2159000" imgH="4318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5200" y="1790700"/>
                        <a:ext cx="21590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9093" name="Object 5"/>
          <p:cNvGraphicFramePr>
            <a:graphicFrameLocks noChangeAspect="1"/>
          </p:cNvGraphicFramePr>
          <p:nvPr/>
        </p:nvGraphicFramePr>
        <p:xfrm>
          <a:off x="5143500" y="3111500"/>
          <a:ext cx="10414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3" name="Equation" r:id="rId5" imgW="1040948" imgH="342751" progId="Equation.DSMT4">
                  <p:embed/>
                </p:oleObj>
              </mc:Choice>
              <mc:Fallback>
                <p:oleObj name="Equation" r:id="rId5" imgW="1040948" imgH="342751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0" y="3111500"/>
                        <a:ext cx="10414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9094" name="Object 6"/>
          <p:cNvGraphicFramePr>
            <a:graphicFrameLocks noChangeAspect="1"/>
          </p:cNvGraphicFramePr>
          <p:nvPr/>
        </p:nvGraphicFramePr>
        <p:xfrm>
          <a:off x="1511300" y="3505200"/>
          <a:ext cx="21590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4" name="Equation" r:id="rId7" imgW="2159000" imgH="431800" progId="Equation.DSMT4">
                  <p:embed/>
                </p:oleObj>
              </mc:Choice>
              <mc:Fallback>
                <p:oleObj name="Equation" r:id="rId7" imgW="2159000" imgH="4318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1300" y="3505200"/>
                        <a:ext cx="21590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9095" name="Object 7"/>
          <p:cNvGraphicFramePr>
            <a:graphicFrameLocks noChangeAspect="1"/>
          </p:cNvGraphicFramePr>
          <p:nvPr/>
        </p:nvGraphicFramePr>
        <p:xfrm>
          <a:off x="7162800" y="3886200"/>
          <a:ext cx="10414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5" name="Equation" r:id="rId9" imgW="1040948" imgH="342751" progId="Equation.DSMT4">
                  <p:embed/>
                </p:oleObj>
              </mc:Choice>
              <mc:Fallback>
                <p:oleObj name="Equation" r:id="rId9" imgW="1040948" imgH="342751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2800" y="3886200"/>
                        <a:ext cx="10414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5.1- </a:t>
            </a:r>
            <a:fld id="{1E6AC4D0-CD96-4B57-82AA-55F0E8704328}" type="slidenum">
              <a:rPr lang="en-US" altLang="en-US" sz="1200">
                <a:latin typeface="Arial" panose="020B0604020202020204" pitchFamily="34" charset="0"/>
              </a:rPr>
              <a:pPr algn="r"/>
              <a:t>11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EIGENVECTORS AND EIGENVALUES</a:t>
            </a:r>
          </a:p>
        </p:txBody>
      </p:sp>
      <p:sp>
        <p:nvSpPr>
          <p:cNvPr id="73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382000" cy="5257800"/>
          </a:xfrm>
        </p:spPr>
        <p:txBody>
          <a:bodyPr/>
          <a:lstStyle/>
          <a:p>
            <a:pPr eaLnBrk="1" hangingPunct="1"/>
            <a:r>
              <a:rPr lang="en-US" altLang="en-US" sz="2800" b="1" dirty="0" smtClean="0">
                <a:solidFill>
                  <a:srgbClr val="077C97"/>
                </a:solidFill>
              </a:rPr>
              <a:t>Theorem 2:</a:t>
            </a:r>
            <a:r>
              <a:rPr lang="en-US" altLang="en-US" sz="2800" dirty="0" smtClean="0"/>
              <a:t> If </a:t>
            </a:r>
            <a:r>
              <a:rPr lang="en-US" altLang="en-US" sz="2800" b="1" dirty="0" smtClean="0"/>
              <a:t>v</a:t>
            </a:r>
            <a:r>
              <a:rPr lang="en-US" altLang="en-US" sz="2800" baseline="-25000" dirty="0" smtClean="0"/>
              <a:t>1</a:t>
            </a:r>
            <a:r>
              <a:rPr lang="en-US" altLang="en-US" sz="2800" dirty="0" smtClean="0"/>
              <a:t>, …, </a:t>
            </a:r>
            <a:r>
              <a:rPr lang="en-US" altLang="en-US" sz="2800" b="1" dirty="0" err="1" smtClean="0"/>
              <a:t>v</a:t>
            </a:r>
            <a:r>
              <a:rPr lang="en-US" altLang="en-US" sz="2800" i="1" baseline="-25000" dirty="0" err="1" smtClean="0"/>
              <a:t>r</a:t>
            </a:r>
            <a:r>
              <a:rPr lang="en-US" altLang="en-US" sz="2800" dirty="0" smtClean="0"/>
              <a:t> are eigenvectors that correspond to distinct eigenvalues </a:t>
            </a:r>
            <a:r>
              <a:rPr lang="el-GR" altLang="en-US" sz="2800" dirty="0" smtClean="0">
                <a:cs typeface="Times New Roman" panose="02020603050405020304" pitchFamily="18" charset="0"/>
              </a:rPr>
              <a:t>λ</a:t>
            </a:r>
            <a:r>
              <a:rPr lang="en-US" altLang="en-US" sz="2800" baseline="-25000" dirty="0" smtClean="0">
                <a:cs typeface="Times New Roman" panose="02020603050405020304" pitchFamily="18" charset="0"/>
              </a:rPr>
              <a:t>1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, …, </a:t>
            </a:r>
            <a:r>
              <a:rPr lang="el-GR" altLang="en-US" sz="2800" dirty="0" smtClean="0">
                <a:cs typeface="Times New Roman" panose="02020603050405020304" pitchFamily="18" charset="0"/>
              </a:rPr>
              <a:t>λ</a:t>
            </a:r>
            <a:r>
              <a:rPr lang="en-US" altLang="en-US" sz="2800" i="1" baseline="-25000" dirty="0" smtClean="0">
                <a:cs typeface="Times New Roman" panose="02020603050405020304" pitchFamily="18" charset="0"/>
              </a:rPr>
              <a:t>r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of an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>
                <a:cs typeface="Times New Roman" panose="02020603050405020304" pitchFamily="18" charset="0"/>
              </a:rPr>
              <a:t>	matrix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, then the set {</a:t>
            </a:r>
            <a:r>
              <a:rPr lang="en-US" altLang="en-US" sz="2800" b="1" dirty="0" smtClean="0"/>
              <a:t>v</a:t>
            </a:r>
            <a:r>
              <a:rPr lang="en-US" altLang="en-US" sz="2800" baseline="-25000" dirty="0" smtClean="0"/>
              <a:t>1</a:t>
            </a:r>
            <a:r>
              <a:rPr lang="en-US" altLang="en-US" sz="2800" dirty="0" smtClean="0"/>
              <a:t>, …, </a:t>
            </a:r>
            <a:r>
              <a:rPr lang="en-US" altLang="en-US" sz="2800" b="1" dirty="0" err="1" smtClean="0"/>
              <a:t>v</a:t>
            </a:r>
            <a:r>
              <a:rPr lang="en-US" altLang="en-US" sz="2800" i="1" baseline="-25000" dirty="0" err="1" smtClean="0"/>
              <a:t>r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} is linearly independent. </a:t>
            </a:r>
          </a:p>
          <a:p>
            <a:pPr eaLnBrk="1" hangingPunct="1"/>
            <a:r>
              <a:rPr lang="en-US" altLang="en-US" sz="2800" b="1" dirty="0" smtClean="0">
                <a:cs typeface="Times New Roman" panose="02020603050405020304" pitchFamily="18" charset="0"/>
              </a:rPr>
              <a:t>Proof: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Suppose {</a:t>
            </a:r>
            <a:r>
              <a:rPr lang="en-US" altLang="en-US" sz="2800" b="1" dirty="0" smtClean="0"/>
              <a:t>v</a:t>
            </a:r>
            <a:r>
              <a:rPr lang="en-US" altLang="en-US" sz="2800" baseline="-25000" dirty="0" smtClean="0"/>
              <a:t>1</a:t>
            </a:r>
            <a:r>
              <a:rPr lang="en-US" altLang="en-US" sz="2800" dirty="0" smtClean="0"/>
              <a:t>, …, </a:t>
            </a:r>
            <a:r>
              <a:rPr lang="en-US" altLang="en-US" sz="2800" b="1" dirty="0" err="1" smtClean="0"/>
              <a:t>v</a:t>
            </a:r>
            <a:r>
              <a:rPr lang="en-US" altLang="en-US" sz="2800" i="1" baseline="-25000" dirty="0" err="1" smtClean="0"/>
              <a:t>r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} is linearly dependent.</a:t>
            </a:r>
          </a:p>
          <a:p>
            <a:pPr eaLnBrk="1" hangingPunct="1"/>
            <a:r>
              <a:rPr lang="en-US" altLang="en-US" sz="2800" dirty="0" smtClean="0">
                <a:cs typeface="Times New Roman" panose="02020603050405020304" pitchFamily="18" charset="0"/>
              </a:rPr>
              <a:t>Since </a:t>
            </a:r>
            <a:r>
              <a:rPr lang="en-US" altLang="en-US" sz="2800" b="1" dirty="0" smtClean="0">
                <a:cs typeface="Times New Roman" panose="02020603050405020304" pitchFamily="18" charset="0"/>
              </a:rPr>
              <a:t>v</a:t>
            </a:r>
            <a:r>
              <a:rPr lang="en-US" altLang="en-US" sz="2800" baseline="-25000" dirty="0" smtClean="0">
                <a:cs typeface="Times New Roman" panose="02020603050405020304" pitchFamily="18" charset="0"/>
              </a:rPr>
              <a:t>1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is nonzero, Theorem 7 in Section 1.7 says that one of the vectors in the set is a linear combination of the preceding vectors.</a:t>
            </a:r>
          </a:p>
          <a:p>
            <a:pPr eaLnBrk="1" hangingPunct="1"/>
            <a:r>
              <a:rPr lang="en-US" altLang="en-US" sz="2800" dirty="0" smtClean="0">
                <a:cs typeface="Times New Roman" panose="02020603050405020304" pitchFamily="18" charset="0"/>
              </a:rPr>
              <a:t>Let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p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be the least index such that         is a linear combination of the preceding (linearly independent) vectors.</a:t>
            </a:r>
            <a:endParaRPr lang="el-GR" altLang="en-US" sz="2800" dirty="0" smtClean="0">
              <a:cs typeface="Times New Roman" panose="02020603050405020304" pitchFamily="18" charset="0"/>
            </a:endParaRPr>
          </a:p>
        </p:txBody>
      </p:sp>
      <p:graphicFrame>
        <p:nvGraphicFramePr>
          <p:cNvPr id="730116" name="Object 4"/>
          <p:cNvGraphicFramePr>
            <a:graphicFrameLocks noChangeAspect="1"/>
          </p:cNvGraphicFramePr>
          <p:nvPr/>
        </p:nvGraphicFramePr>
        <p:xfrm>
          <a:off x="7975600" y="1816100"/>
          <a:ext cx="7747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8" name="Equation" r:id="rId3" imgW="774364" imgH="253890" progId="Equation.DSMT4">
                  <p:embed/>
                </p:oleObj>
              </mc:Choice>
              <mc:Fallback>
                <p:oleObj name="Equation" r:id="rId3" imgW="774364" imgH="25389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75600" y="1816100"/>
                        <a:ext cx="7747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0117" name="Object 5"/>
          <p:cNvGraphicFramePr>
            <a:graphicFrameLocks noChangeAspect="1"/>
          </p:cNvGraphicFramePr>
          <p:nvPr/>
        </p:nvGraphicFramePr>
        <p:xfrm>
          <a:off x="5638800" y="5016500"/>
          <a:ext cx="5969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9" name="Equation" r:id="rId5" imgW="596900" imgH="520700" progId="Equation.DSMT4">
                  <p:embed/>
                </p:oleObj>
              </mc:Choice>
              <mc:Fallback>
                <p:oleObj name="Equation" r:id="rId5" imgW="596900" imgH="5207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5016500"/>
                        <a:ext cx="5969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5.1- </a:t>
            </a:r>
            <a:fld id="{56CC52C3-0306-4A73-BB0E-CF1DBE6FE3A6}" type="slidenum">
              <a:rPr lang="en-US" altLang="en-US" sz="1200">
                <a:latin typeface="Arial" panose="020B0604020202020204" pitchFamily="34" charset="0"/>
              </a:rPr>
              <a:pPr algn="r"/>
              <a:t>12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EIGENVECTORS AND EIGENVALUES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1139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371600"/>
                <a:ext cx="8229600" cy="48768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dirty="0" smtClean="0"/>
                  <a:t>Then there exist scalars </a:t>
                </a:r>
                <a:r>
                  <a:rPr lang="en-US" altLang="en-US" sz="2800" i="1" dirty="0" smtClean="0"/>
                  <a:t>c</a:t>
                </a:r>
                <a:r>
                  <a:rPr lang="en-US" altLang="en-US" sz="2800" baseline="-25000" dirty="0" smtClean="0"/>
                  <a:t>1</a:t>
                </a:r>
                <a:r>
                  <a:rPr lang="en-US" altLang="en-US" sz="2800" dirty="0" smtClean="0"/>
                  <a:t>, …, </a:t>
                </a:r>
                <a:r>
                  <a:rPr lang="en-US" altLang="en-US" sz="2800" i="1" dirty="0" err="1" smtClean="0"/>
                  <a:t>c</a:t>
                </a:r>
                <a:r>
                  <a:rPr lang="en-US" altLang="en-US" sz="2800" i="1" baseline="-25000" dirty="0" err="1" smtClean="0"/>
                  <a:t>p</a:t>
                </a:r>
                <a:r>
                  <a:rPr lang="en-US" altLang="en-US" sz="2800" dirty="0" smtClean="0"/>
                  <a:t> such that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                                                                               </a:t>
                </a:r>
                <a:r>
                  <a:rPr lang="en-US" altLang="en-US" sz="2800" dirty="0"/>
                  <a:t>	</a:t>
                </a:r>
                <a:r>
                  <a:rPr lang="en-US" altLang="en-US" sz="2800" dirty="0" smtClean="0"/>
                  <a:t> (</a:t>
                </a:r>
                <a:r>
                  <a:rPr lang="en-US" altLang="en-US" sz="2800" dirty="0"/>
                  <a:t>5</a:t>
                </a:r>
                <a:r>
                  <a:rPr lang="en-US" altLang="en-US" sz="2800" dirty="0" smtClean="0"/>
                  <a:t>)</a:t>
                </a:r>
              </a:p>
              <a:p>
                <a:pPr eaLnBrk="1" hangingPunct="1"/>
                <a:r>
                  <a:rPr lang="en-US" altLang="en-US" sz="2800" dirty="0" smtClean="0"/>
                  <a:t>Multiplying both sides of (5) by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and using the fact that </a:t>
                </a:r>
                <a14:m>
                  <m:oMath xmlns:m="http://schemas.openxmlformats.org/officeDocument/2006/math">
                    <m:r>
                      <a:rPr lang="en-US" altLang="en-US" sz="2800" b="0" i="1" smtClean="0">
                        <a:latin typeface="Cambria Math" panose="02040503050406030204" pitchFamily="18" charset="0"/>
                      </a:rPr>
                      <m:t>𝐴</m:t>
                    </m:r>
                    <m:sSub>
                      <m:sSub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  <m:r>
                      <a:rPr lang="en-US" altLang="en-US" sz="2800" b="0" i="0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ʎ</m:t>
                        </m:r>
                      </m:e>
                      <m: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  <m:sSub>
                      <m:sSub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altLang="en-US" sz="2800" dirty="0" smtClean="0"/>
                  <a:t> for each </a:t>
                </a:r>
                <a:r>
                  <a:rPr lang="en-US" altLang="en-US" sz="2800" i="1" dirty="0" smtClean="0"/>
                  <a:t>k</a:t>
                </a:r>
                <a:r>
                  <a:rPr lang="en-US" altLang="en-US" sz="2800" dirty="0" smtClean="0"/>
                  <a:t>, we obtain</a:t>
                </a:r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                                                                               	 (6)</a:t>
                </a:r>
              </a:p>
              <a:p>
                <a:pPr eaLnBrk="1" hangingPunct="1"/>
                <a:r>
                  <a:rPr lang="en-US" altLang="en-US" sz="2800" dirty="0" smtClean="0"/>
                  <a:t>Multiplying both sides of (5) by 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      and subtracting the result from (6), we have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>
                    <a:cs typeface="Times New Roman" panose="02020603050405020304" pitchFamily="18" charset="0"/>
                  </a:rPr>
                  <a:t>                                                                               	 (7)</a:t>
                </a:r>
                <a:endParaRPr lang="el-GR" altLang="en-US" sz="2800" dirty="0" smtClean="0"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31139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371600"/>
                <a:ext cx="8229600" cy="4876800"/>
              </a:xfrm>
              <a:blipFill rotWithShape="0">
                <a:blip r:embed="rId3"/>
                <a:stretch>
                  <a:fillRect l="-1259" t="-12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31140" name="Object 4"/>
          <p:cNvGraphicFramePr>
            <a:graphicFrameLocks noChangeAspect="1"/>
          </p:cNvGraphicFramePr>
          <p:nvPr/>
        </p:nvGraphicFramePr>
        <p:xfrm>
          <a:off x="2667000" y="1930400"/>
          <a:ext cx="33655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0" name="Equation" r:id="rId4" imgW="3365500" imgH="520700" progId="Equation.DSMT4">
                  <p:embed/>
                </p:oleObj>
              </mc:Choice>
              <mc:Fallback>
                <p:oleObj name="Equation" r:id="rId4" imgW="3365500" imgH="5207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1930400"/>
                        <a:ext cx="33655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114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9900726"/>
              </p:ext>
            </p:extLst>
          </p:nvPr>
        </p:nvGraphicFramePr>
        <p:xfrm>
          <a:off x="2171700" y="3302000"/>
          <a:ext cx="4610100" cy="119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1" name="Equation" r:id="rId6" imgW="4610100" imgH="1193800" progId="Equation.DSMT4">
                  <p:embed/>
                </p:oleObj>
              </mc:Choice>
              <mc:Fallback>
                <p:oleObj name="Equation" r:id="rId6" imgW="4610100" imgH="11938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71700" y="3302000"/>
                        <a:ext cx="4610100" cy="1193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1142" name="Object 6"/>
          <p:cNvGraphicFramePr>
            <a:graphicFrameLocks noChangeAspect="1"/>
          </p:cNvGraphicFramePr>
          <p:nvPr/>
        </p:nvGraphicFramePr>
        <p:xfrm>
          <a:off x="5486400" y="4406900"/>
          <a:ext cx="5842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2" name="Equation" r:id="rId8" imgW="583947" imgH="520474" progId="Equation.DSMT4">
                  <p:embed/>
                </p:oleObj>
              </mc:Choice>
              <mc:Fallback>
                <p:oleObj name="Equation" r:id="rId8" imgW="583947" imgH="520474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4406900"/>
                        <a:ext cx="5842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1143" name="Object 7"/>
          <p:cNvGraphicFramePr>
            <a:graphicFrameLocks noChangeAspect="1"/>
          </p:cNvGraphicFramePr>
          <p:nvPr/>
        </p:nvGraphicFramePr>
        <p:xfrm>
          <a:off x="1143000" y="5346700"/>
          <a:ext cx="62611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3" name="Equation" r:id="rId10" imgW="6261100" imgH="520700" progId="Equation.DSMT4">
                  <p:embed/>
                </p:oleObj>
              </mc:Choice>
              <mc:Fallback>
                <p:oleObj name="Equation" r:id="rId10" imgW="6261100" imgH="5207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5346700"/>
                        <a:ext cx="62611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5.1- </a:t>
            </a:r>
            <a:fld id="{5B973C96-F697-4985-9280-AEFAF615E9A8}" type="slidenum">
              <a:rPr lang="en-US" altLang="en-US" sz="1200">
                <a:latin typeface="Arial" panose="020B0604020202020204" pitchFamily="34" charset="0"/>
              </a:rPr>
              <a:pPr algn="r"/>
              <a:t>13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EIGENVECTORS AND EIGENVALUES</a:t>
            </a:r>
          </a:p>
        </p:txBody>
      </p:sp>
      <p:sp>
        <p:nvSpPr>
          <p:cNvPr id="73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0"/>
            <a:ext cx="8229600" cy="4800600"/>
          </a:xfrm>
        </p:spPr>
        <p:txBody>
          <a:bodyPr/>
          <a:lstStyle/>
          <a:p>
            <a:pPr eaLnBrk="1" hangingPunct="1"/>
            <a:r>
              <a:rPr lang="en-US" altLang="en-US" sz="2800" dirty="0" smtClean="0"/>
              <a:t>Since {</a:t>
            </a:r>
            <a:r>
              <a:rPr lang="en-US" altLang="en-US" sz="2800" b="1" dirty="0" smtClean="0"/>
              <a:t>v</a:t>
            </a:r>
            <a:r>
              <a:rPr lang="en-US" altLang="en-US" sz="2800" baseline="-25000" dirty="0" smtClean="0"/>
              <a:t>1</a:t>
            </a:r>
            <a:r>
              <a:rPr lang="en-US" altLang="en-US" sz="2800" dirty="0" smtClean="0"/>
              <a:t>, …, </a:t>
            </a:r>
            <a:r>
              <a:rPr lang="en-US" altLang="en-US" sz="2800" b="1" dirty="0" err="1" smtClean="0"/>
              <a:t>v</a:t>
            </a:r>
            <a:r>
              <a:rPr lang="en-US" altLang="en-US" sz="2800" i="1" baseline="-25000" dirty="0" err="1" smtClean="0"/>
              <a:t>p</a:t>
            </a:r>
            <a:r>
              <a:rPr lang="en-US" altLang="en-US" sz="2800" dirty="0" smtClean="0"/>
              <a:t>} is linearly independent, the weights in (7) are all zero.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dirty="0" smtClean="0"/>
              <a:t>But none of the factors                are zero, because the eigenvalues are distinct.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dirty="0" smtClean="0"/>
              <a:t>Hence             for                  .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dirty="0" smtClean="0"/>
              <a:t>But then (5) says that               , which is impossible.</a:t>
            </a:r>
          </a:p>
          <a:p>
            <a:pPr eaLnBrk="1" hangingPunct="1"/>
            <a:endParaRPr lang="en-US" altLang="en-US" sz="2800" dirty="0" smtClean="0"/>
          </a:p>
        </p:txBody>
      </p:sp>
      <p:graphicFrame>
        <p:nvGraphicFramePr>
          <p:cNvPr id="732164" name="Object 4"/>
          <p:cNvGraphicFramePr>
            <a:graphicFrameLocks noChangeAspect="1"/>
          </p:cNvGraphicFramePr>
          <p:nvPr/>
        </p:nvGraphicFramePr>
        <p:xfrm>
          <a:off x="4216400" y="3022600"/>
          <a:ext cx="12700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4" name="Equation" r:id="rId3" imgW="1269449" imgH="520474" progId="Equation.DSMT4">
                  <p:embed/>
                </p:oleObj>
              </mc:Choice>
              <mc:Fallback>
                <p:oleObj name="Equation" r:id="rId3" imgW="1269449" imgH="520474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6400" y="3022600"/>
                        <a:ext cx="12700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2165" name="Object 5"/>
          <p:cNvGraphicFramePr>
            <a:graphicFrameLocks noChangeAspect="1"/>
          </p:cNvGraphicFramePr>
          <p:nvPr/>
        </p:nvGraphicFramePr>
        <p:xfrm>
          <a:off x="1905000" y="4470400"/>
          <a:ext cx="9017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5" name="Equation" r:id="rId5" imgW="901309" imgH="482391" progId="Equation.DSMT4">
                  <p:embed/>
                </p:oleObj>
              </mc:Choice>
              <mc:Fallback>
                <p:oleObj name="Equation" r:id="rId5" imgW="901309" imgH="482391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4470400"/>
                        <a:ext cx="9017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2166" name="Object 6"/>
          <p:cNvGraphicFramePr>
            <a:graphicFrameLocks noChangeAspect="1"/>
          </p:cNvGraphicFramePr>
          <p:nvPr/>
        </p:nvGraphicFramePr>
        <p:xfrm>
          <a:off x="3429000" y="4508500"/>
          <a:ext cx="15875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6" name="Equation" r:id="rId7" imgW="1587500" imgH="419100" progId="Equation.DSMT4">
                  <p:embed/>
                </p:oleObj>
              </mc:Choice>
              <mc:Fallback>
                <p:oleObj name="Equation" r:id="rId7" imgW="1587500" imgH="4191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4508500"/>
                        <a:ext cx="15875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2167" name="Object 7"/>
          <p:cNvGraphicFramePr>
            <a:graphicFrameLocks noChangeAspect="1"/>
          </p:cNvGraphicFramePr>
          <p:nvPr/>
        </p:nvGraphicFramePr>
        <p:xfrm>
          <a:off x="4013200" y="5499100"/>
          <a:ext cx="12192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7" name="Equation" r:id="rId9" imgW="1218671" imgH="520474" progId="Equation.DSMT4">
                  <p:embed/>
                </p:oleObj>
              </mc:Choice>
              <mc:Fallback>
                <p:oleObj name="Equation" r:id="rId9" imgW="1218671" imgH="520474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3200" y="5499100"/>
                        <a:ext cx="12192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5.1- </a:t>
            </a:r>
            <a:fld id="{BE8E5D7C-B5D2-4D5D-90D1-FA389092F754}" type="slidenum">
              <a:rPr lang="en-US" altLang="en-US" sz="1200">
                <a:latin typeface="Arial" panose="020B0604020202020204" pitchFamily="34" charset="0"/>
              </a:rPr>
              <a:pPr algn="r"/>
              <a:t>14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EIGENVECTORS AND DIFFERENCE EQUATIONS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3187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81000" y="1219200"/>
                <a:ext cx="8458200" cy="51054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dirty="0" smtClean="0"/>
                  <a:t>Hence {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baseline="-25000" dirty="0" smtClean="0"/>
                  <a:t>1</a:t>
                </a:r>
                <a:r>
                  <a:rPr lang="en-US" altLang="en-US" sz="2800" dirty="0" smtClean="0"/>
                  <a:t>, …, </a:t>
                </a:r>
                <a:r>
                  <a:rPr lang="en-US" altLang="en-US" sz="2800" b="1" dirty="0" err="1" smtClean="0"/>
                  <a:t>v</a:t>
                </a:r>
                <a:r>
                  <a:rPr lang="en-US" altLang="en-US" sz="2800" i="1" baseline="-25000" dirty="0" err="1" smtClean="0"/>
                  <a:t>r</a:t>
                </a:r>
                <a:r>
                  <a:rPr lang="en-US" altLang="en-US" sz="2800" dirty="0" smtClean="0"/>
                  <a:t>} cannot be linearly dependent and therefore must be linearly independent. </a:t>
                </a:r>
              </a:p>
              <a:p>
                <a:pPr marL="0" indent="0" eaLnBrk="1" hangingPunct="1">
                  <a:buNone/>
                </a:pPr>
                <a:r>
                  <a:rPr lang="en-US" altLang="en-US" sz="2800" dirty="0" smtClean="0"/>
                  <a:t>								</a:t>
                </a:r>
              </a:p>
              <a:p>
                <a:pPr eaLnBrk="1" hangingPunct="1"/>
                <a:r>
                  <a:rPr lang="en-US" altLang="en-US" sz="2800" dirty="0" smtClean="0"/>
                  <a:t>If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is an           matrix, then (8) is a </a:t>
                </a:r>
                <a:r>
                  <a:rPr lang="en-US" altLang="en-US" sz="2800" i="1" dirty="0" smtClean="0"/>
                  <a:t>recursive</a:t>
                </a:r>
                <a:r>
                  <a:rPr lang="en-US" altLang="en-US" sz="2800" dirty="0" smtClean="0"/>
                  <a:t> description of a sequence {</a:t>
                </a:r>
                <a:r>
                  <a:rPr lang="en-US" altLang="en-US" sz="2800" i="1" dirty="0" err="1" smtClean="0"/>
                  <a:t>x</a:t>
                </a:r>
                <a:r>
                  <a:rPr lang="en-US" altLang="en-US" sz="2800" i="1" baseline="-25000" dirty="0" err="1" smtClean="0"/>
                  <a:t>k</a:t>
                </a:r>
                <a:r>
                  <a:rPr lang="en-US" altLang="en-US" sz="2800" dirty="0" smtClean="0"/>
                  <a:t>}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.</a:t>
                </a:r>
                <a:endParaRPr lang="en-US" altLang="en-US" sz="2800" dirty="0"/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									(8)</a:t>
                </a:r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r>
                  <a:rPr lang="en-US" altLang="en-US" sz="2800" dirty="0" smtClean="0"/>
                  <a:t>A </a:t>
                </a:r>
                <a:r>
                  <a:rPr lang="en-US" altLang="en-US" sz="2800" b="1" dirty="0" smtClean="0"/>
                  <a:t>solution</a:t>
                </a:r>
                <a:r>
                  <a:rPr lang="en-US" altLang="en-US" sz="2800" dirty="0" smtClean="0"/>
                  <a:t> of (8) is an explicit description of {</a:t>
                </a:r>
                <a:r>
                  <a:rPr lang="en-US" altLang="en-US" sz="2800" i="1" dirty="0" err="1" smtClean="0"/>
                  <a:t>x</a:t>
                </a:r>
                <a:r>
                  <a:rPr lang="en-US" altLang="en-US" sz="2800" i="1" baseline="-25000" dirty="0" err="1" smtClean="0"/>
                  <a:t>k</a:t>
                </a:r>
                <a:r>
                  <a:rPr lang="en-US" altLang="en-US" sz="2800" dirty="0" smtClean="0"/>
                  <a:t>} whose formula for each </a:t>
                </a:r>
                <a:r>
                  <a:rPr lang="en-US" altLang="en-US" sz="2800" i="1" dirty="0" err="1" smtClean="0"/>
                  <a:t>x</a:t>
                </a:r>
                <a:r>
                  <a:rPr lang="en-US" altLang="en-US" sz="2800" i="1" baseline="-25000" dirty="0" err="1" smtClean="0"/>
                  <a:t>k</a:t>
                </a:r>
                <a:r>
                  <a:rPr lang="en-US" altLang="en-US" sz="2800" dirty="0" smtClean="0"/>
                  <a:t> does not depend directly on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or on the preceding terms in the sequence other than the initial term 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baseline="-25000" dirty="0" smtClean="0"/>
                  <a:t>0</a:t>
                </a:r>
                <a:r>
                  <a:rPr lang="en-US" altLang="en-US" sz="2800" dirty="0" smtClean="0"/>
                  <a:t>.</a:t>
                </a:r>
              </a:p>
              <a:p>
                <a:pPr eaLnBrk="1" hangingPunct="1"/>
                <a:endParaRPr lang="en-US" altLang="en-US" sz="2800" dirty="0" smtClean="0"/>
              </a:p>
            </p:txBody>
          </p:sp>
        </mc:Choice>
        <mc:Fallback xmlns="">
          <p:sp>
            <p:nvSpPr>
              <p:cNvPr id="733187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81000" y="1219200"/>
                <a:ext cx="8458200" cy="5105400"/>
              </a:xfrm>
              <a:blipFill rotWithShape="0">
                <a:blip r:embed="rId3"/>
                <a:stretch>
                  <a:fillRect l="-1298" t="-1193" r="-144" b="-53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33188" name="Object 4"/>
          <p:cNvGraphicFramePr>
            <a:graphicFrameLocks noChangeAspect="1"/>
          </p:cNvGraphicFramePr>
          <p:nvPr/>
        </p:nvGraphicFramePr>
        <p:xfrm>
          <a:off x="2273300" y="2921000"/>
          <a:ext cx="7747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7" name="Equation" r:id="rId4" imgW="774364" imgH="253890" progId="Equation.DSMT4">
                  <p:embed/>
                </p:oleObj>
              </mc:Choice>
              <mc:Fallback>
                <p:oleObj name="Equation" r:id="rId4" imgW="774364" imgH="25389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3300" y="2921000"/>
                        <a:ext cx="7747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318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4730450"/>
              </p:ext>
            </p:extLst>
          </p:nvPr>
        </p:nvGraphicFramePr>
        <p:xfrm>
          <a:off x="2228850" y="3733800"/>
          <a:ext cx="16383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8" name="Equation" r:id="rId6" imgW="1637589" imgH="482391" progId="Equation.DSMT4">
                  <p:embed/>
                </p:oleObj>
              </mc:Choice>
              <mc:Fallback>
                <p:oleObj name="Equation" r:id="rId6" imgW="1637589" imgH="482391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8850" y="3733800"/>
                        <a:ext cx="16383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319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1609700"/>
              </p:ext>
            </p:extLst>
          </p:nvPr>
        </p:nvGraphicFramePr>
        <p:xfrm>
          <a:off x="4572000" y="3810000"/>
          <a:ext cx="2108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9" name="Equation" r:id="rId8" imgW="2108200" imgH="431800" progId="Equation.DSMT4">
                  <p:embed/>
                </p:oleObj>
              </mc:Choice>
              <mc:Fallback>
                <p:oleObj name="Equation" r:id="rId8" imgW="2108200" imgH="4318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3810000"/>
                        <a:ext cx="21082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5.1- </a:t>
            </a:r>
            <a:fld id="{95EA8605-3571-43D2-8AF5-9960A8FCB76F}" type="slidenum">
              <a:rPr lang="en-US" altLang="en-US" sz="1200">
                <a:latin typeface="Arial" panose="020B0604020202020204" pitchFamily="34" charset="0"/>
              </a:rPr>
              <a:pPr algn="r"/>
              <a:t>15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EIGENVECTORS AND DIFFERENCE EQUATIONS</a:t>
            </a:r>
          </a:p>
        </p:txBody>
      </p:sp>
      <p:sp>
        <p:nvSpPr>
          <p:cNvPr id="73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2800" dirty="0" smtClean="0"/>
              <a:t>The simplest way to build a solution of (8) is to take an eigenvector </a:t>
            </a:r>
            <a:r>
              <a:rPr lang="en-US" altLang="en-US" sz="2800" b="1" dirty="0" smtClean="0"/>
              <a:t>x</a:t>
            </a:r>
            <a:r>
              <a:rPr lang="en-US" altLang="en-US" sz="2800" baseline="-25000" dirty="0" smtClean="0"/>
              <a:t>0</a:t>
            </a:r>
            <a:r>
              <a:rPr lang="en-US" altLang="en-US" sz="2800" dirty="0" smtClean="0"/>
              <a:t> and its corresponding eigenvalue </a:t>
            </a:r>
            <a:r>
              <a:rPr lang="el-GR" altLang="en-US" sz="2800" dirty="0" smtClean="0">
                <a:cs typeface="Times New Roman" panose="02020603050405020304" pitchFamily="18" charset="0"/>
              </a:rPr>
              <a:t>λ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and let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>
                <a:cs typeface="Times New Roman" panose="02020603050405020304" pitchFamily="18" charset="0"/>
              </a:rPr>
              <a:t>                                                                         </a:t>
            </a:r>
            <a:r>
              <a:rPr lang="en-US" altLang="en-US" sz="2800" dirty="0">
                <a:cs typeface="Times New Roman" panose="02020603050405020304" pitchFamily="18" charset="0"/>
              </a:rPr>
              <a:t>	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(</a:t>
            </a:r>
            <a:r>
              <a:rPr lang="en-US" altLang="en-US" sz="2800" dirty="0">
                <a:cs typeface="Times New Roman" panose="02020603050405020304" pitchFamily="18" charset="0"/>
              </a:rPr>
              <a:t>9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800" dirty="0" smtClean="0">
                <a:cs typeface="Times New Roman" panose="02020603050405020304" pitchFamily="18" charset="0"/>
              </a:rPr>
              <a:t>This sequence is a solution because</a:t>
            </a:r>
            <a:endParaRPr lang="el-GR" altLang="en-US" sz="2800" dirty="0" smtClean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dirty="0" smtClean="0"/>
          </a:p>
        </p:txBody>
      </p:sp>
      <p:graphicFrame>
        <p:nvGraphicFramePr>
          <p:cNvPr id="734212" name="Object 4"/>
          <p:cNvGraphicFramePr>
            <a:graphicFrameLocks noChangeAspect="1"/>
          </p:cNvGraphicFramePr>
          <p:nvPr/>
        </p:nvGraphicFramePr>
        <p:xfrm>
          <a:off x="2438400" y="2984500"/>
          <a:ext cx="15113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8" name="Equation" r:id="rId3" imgW="1511300" imgH="508000" progId="Equation.DSMT4">
                  <p:embed/>
                </p:oleObj>
              </mc:Choice>
              <mc:Fallback>
                <p:oleObj name="Equation" r:id="rId3" imgW="1511300" imgH="508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2984500"/>
                        <a:ext cx="15113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4213" name="Object 5"/>
          <p:cNvGraphicFramePr>
            <a:graphicFrameLocks noChangeAspect="1"/>
          </p:cNvGraphicFramePr>
          <p:nvPr/>
        </p:nvGraphicFramePr>
        <p:xfrm>
          <a:off x="4191000" y="3035300"/>
          <a:ext cx="1866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9" name="Equation" r:id="rId5" imgW="1866900" imgH="431800" progId="Equation.DSMT4">
                  <p:embed/>
                </p:oleObj>
              </mc:Choice>
              <mc:Fallback>
                <p:oleObj name="Equation" r:id="rId5" imgW="1866900" imgH="4318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3035300"/>
                        <a:ext cx="18669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4214" name="Object 6"/>
          <p:cNvGraphicFramePr>
            <a:graphicFrameLocks noChangeAspect="1"/>
          </p:cNvGraphicFramePr>
          <p:nvPr/>
        </p:nvGraphicFramePr>
        <p:xfrm>
          <a:off x="685800" y="4648200"/>
          <a:ext cx="79629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0" name="Equation" r:id="rId7" imgW="7962900" imgH="508000" progId="Equation.DSMT4">
                  <p:embed/>
                </p:oleObj>
              </mc:Choice>
              <mc:Fallback>
                <p:oleObj name="Equation" r:id="rId7" imgW="7962900" imgH="5080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4648200"/>
                        <a:ext cx="79629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5.1- </a:t>
            </a:r>
            <a:fld id="{E49517C6-7A8C-4585-AC52-BFB9AF9B34B6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EIGENVECTORS AND EIGENVALUES</a:t>
            </a:r>
          </a:p>
        </p:txBody>
      </p:sp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5181600"/>
          </a:xfrm>
        </p:spPr>
        <p:txBody>
          <a:bodyPr/>
          <a:lstStyle/>
          <a:p>
            <a:pPr marL="609600" indent="-609600" eaLnBrk="1" hangingPunct="1"/>
            <a:r>
              <a:rPr lang="en-US" altLang="en-US" sz="2800" b="1" dirty="0" smtClean="0">
                <a:cs typeface="Times New Roman" panose="02020603050405020304" pitchFamily="18" charset="0"/>
              </a:rPr>
              <a:t>Definition: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An </a:t>
            </a:r>
            <a:r>
              <a:rPr lang="en-US" altLang="en-US" sz="2800" b="1" dirty="0" smtClean="0">
                <a:cs typeface="Times New Roman" panose="02020603050405020304" pitchFamily="18" charset="0"/>
              </a:rPr>
              <a:t>eigenvector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of an          matrix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is a nonzero vector </a:t>
            </a:r>
            <a:r>
              <a:rPr lang="en-US" altLang="en-US" sz="2800" b="1" dirty="0" smtClean="0">
                <a:cs typeface="Times New Roman" panose="02020603050405020304" pitchFamily="18" charset="0"/>
              </a:rPr>
              <a:t>x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such that                 for some scalar </a:t>
            </a:r>
            <a:r>
              <a:rPr lang="el-GR" altLang="en-US" sz="2800" dirty="0" smtClean="0">
                <a:cs typeface="Times New Roman" panose="02020603050405020304" pitchFamily="18" charset="0"/>
              </a:rPr>
              <a:t>λ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. A scalar </a:t>
            </a:r>
            <a:r>
              <a:rPr lang="el-GR" altLang="en-US" sz="2800" dirty="0" smtClean="0">
                <a:cs typeface="Times New Roman" panose="02020603050405020304" pitchFamily="18" charset="0"/>
              </a:rPr>
              <a:t>λ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is called an </a:t>
            </a:r>
            <a:r>
              <a:rPr lang="en-US" altLang="en-US" sz="2800" b="1" dirty="0" smtClean="0">
                <a:cs typeface="Times New Roman" panose="02020603050405020304" pitchFamily="18" charset="0"/>
              </a:rPr>
              <a:t>eigenvalue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of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if there is a nontrivial solution </a:t>
            </a:r>
            <a:r>
              <a:rPr lang="en-US" altLang="en-US" sz="2800" b="1" dirty="0" smtClean="0">
                <a:cs typeface="Times New Roman" panose="02020603050405020304" pitchFamily="18" charset="0"/>
              </a:rPr>
              <a:t>x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of                 ; such an </a:t>
            </a:r>
            <a:r>
              <a:rPr lang="en-US" altLang="en-US" sz="2800" b="1" dirty="0" smtClean="0">
                <a:cs typeface="Times New Roman" panose="02020603050405020304" pitchFamily="18" charset="0"/>
              </a:rPr>
              <a:t>x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is called an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eigenvector corresponding to </a:t>
            </a:r>
            <a:r>
              <a:rPr lang="el-GR" altLang="en-US" sz="2800" i="1" dirty="0" smtClean="0">
                <a:cs typeface="Times New Roman" panose="02020603050405020304" pitchFamily="18" charset="0"/>
              </a:rPr>
              <a:t>λ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.</a:t>
            </a:r>
          </a:p>
          <a:p>
            <a:pPr marL="609600" indent="-609600" eaLnBrk="1" hangingPunct="1"/>
            <a:r>
              <a:rPr lang="el-GR" altLang="en-US" sz="2800" dirty="0" smtClean="0">
                <a:cs typeface="Times New Roman" panose="02020603050405020304" pitchFamily="18" charset="0"/>
              </a:rPr>
              <a:t>λ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is an eigenvalue of an           matrix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if and only if the equation</a:t>
            </a:r>
          </a:p>
          <a:p>
            <a:pPr marL="609600" indent="-609600"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>
                <a:cs typeface="Times New Roman" panose="02020603050405020304" pitchFamily="18" charset="0"/>
              </a:rPr>
              <a:t>                                                            		(</a:t>
            </a:r>
            <a:r>
              <a:rPr lang="en-US" altLang="en-US" sz="2800" dirty="0">
                <a:cs typeface="Times New Roman" panose="02020603050405020304" pitchFamily="18" charset="0"/>
              </a:rPr>
              <a:t>3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)</a:t>
            </a:r>
          </a:p>
          <a:p>
            <a:pPr marL="609600" indent="-609600"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>
                <a:cs typeface="Times New Roman" panose="02020603050405020304" pitchFamily="18" charset="0"/>
              </a:rPr>
              <a:t>	has a nontrivial solution.</a:t>
            </a:r>
          </a:p>
          <a:p>
            <a:pPr marL="609600" indent="-609600" eaLnBrk="1" hangingPunct="1"/>
            <a:r>
              <a:rPr lang="en-US" altLang="en-US" sz="2800" dirty="0" smtClean="0">
                <a:cs typeface="Times New Roman" panose="02020603050405020304" pitchFamily="18" charset="0"/>
              </a:rPr>
              <a:t>The set of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all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solutions of (3) is just the null space of the matrix            .</a:t>
            </a:r>
            <a:endParaRPr lang="el-GR" altLang="en-US" sz="2800" dirty="0" smtClean="0">
              <a:cs typeface="Times New Roman" panose="02020603050405020304" pitchFamily="18" charset="0"/>
            </a:endParaRPr>
          </a:p>
        </p:txBody>
      </p:sp>
      <p:graphicFrame>
        <p:nvGraphicFramePr>
          <p:cNvPr id="316460" name="Object 44"/>
          <p:cNvGraphicFramePr>
            <a:graphicFrameLocks noChangeAspect="1"/>
          </p:cNvGraphicFramePr>
          <p:nvPr/>
        </p:nvGraphicFramePr>
        <p:xfrm>
          <a:off x="5994400" y="1460500"/>
          <a:ext cx="7747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4" name="Equation" r:id="rId4" imgW="774364" imgH="253890" progId="Equation.DSMT4">
                  <p:embed/>
                </p:oleObj>
              </mc:Choice>
              <mc:Fallback>
                <p:oleObj name="Equation" r:id="rId4" imgW="774364" imgH="253890" progId="Equation.DSMT4">
                  <p:embed/>
                  <p:pic>
                    <p:nvPicPr>
                      <p:cNvPr id="0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94400" y="1460500"/>
                        <a:ext cx="7747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6461" name="Object 45"/>
          <p:cNvGraphicFramePr>
            <a:graphicFrameLocks noChangeAspect="1"/>
          </p:cNvGraphicFramePr>
          <p:nvPr/>
        </p:nvGraphicFramePr>
        <p:xfrm>
          <a:off x="5207000" y="1790700"/>
          <a:ext cx="13462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5" name="Equation" r:id="rId6" imgW="1346200" imgH="342900" progId="Equation.DSMT4">
                  <p:embed/>
                </p:oleObj>
              </mc:Choice>
              <mc:Fallback>
                <p:oleObj name="Equation" r:id="rId6" imgW="1346200" imgH="342900" progId="Equation.DSMT4">
                  <p:embed/>
                  <p:pic>
                    <p:nvPicPr>
                      <p:cNvPr id="0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07000" y="1790700"/>
                        <a:ext cx="13462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6462" name="Object 46"/>
          <p:cNvGraphicFramePr>
            <a:graphicFrameLocks noChangeAspect="1"/>
          </p:cNvGraphicFramePr>
          <p:nvPr/>
        </p:nvGraphicFramePr>
        <p:xfrm>
          <a:off x="5905500" y="2641600"/>
          <a:ext cx="13462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6" name="Equation" r:id="rId8" imgW="1346200" imgH="342900" progId="Equation.DSMT4">
                  <p:embed/>
                </p:oleObj>
              </mc:Choice>
              <mc:Fallback>
                <p:oleObj name="Equation" r:id="rId8" imgW="1346200" imgH="342900" progId="Equation.DSMT4">
                  <p:embed/>
                  <p:pic>
                    <p:nvPicPr>
                      <p:cNvPr id="0" name="Object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05500" y="2641600"/>
                        <a:ext cx="13462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6463" name="Object 47"/>
          <p:cNvGraphicFramePr>
            <a:graphicFrameLocks noChangeAspect="1"/>
          </p:cNvGraphicFramePr>
          <p:nvPr/>
        </p:nvGraphicFramePr>
        <p:xfrm>
          <a:off x="3352800" y="4521200"/>
          <a:ext cx="21590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7" name="Equation" r:id="rId10" imgW="2159000" imgH="431800" progId="Equation.DSMT4">
                  <p:embed/>
                </p:oleObj>
              </mc:Choice>
              <mc:Fallback>
                <p:oleObj name="Equation" r:id="rId10" imgW="2159000" imgH="431800" progId="Equation.DSMT4">
                  <p:embed/>
                  <p:pic>
                    <p:nvPicPr>
                      <p:cNvPr id="0" name="Object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4521200"/>
                        <a:ext cx="21590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6464" name="Object 48"/>
          <p:cNvGraphicFramePr>
            <a:graphicFrameLocks noChangeAspect="1"/>
          </p:cNvGraphicFramePr>
          <p:nvPr/>
        </p:nvGraphicFramePr>
        <p:xfrm>
          <a:off x="4610100" y="3683000"/>
          <a:ext cx="7747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8" name="Equation" r:id="rId12" imgW="774364" imgH="253890" progId="Equation.DSMT4">
                  <p:embed/>
                </p:oleObj>
              </mc:Choice>
              <mc:Fallback>
                <p:oleObj name="Equation" r:id="rId12" imgW="774364" imgH="253890" progId="Equation.DSMT4">
                  <p:embed/>
                  <p:pic>
                    <p:nvPicPr>
                      <p:cNvPr id="0" name="Object 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10100" y="3683000"/>
                        <a:ext cx="7747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6465" name="Object 49"/>
          <p:cNvGraphicFramePr>
            <a:graphicFrameLocks noChangeAspect="1"/>
          </p:cNvGraphicFramePr>
          <p:nvPr/>
        </p:nvGraphicFramePr>
        <p:xfrm>
          <a:off x="3048000" y="5981700"/>
          <a:ext cx="10414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9" name="Equation" r:id="rId14" imgW="1040948" imgH="342751" progId="Equation.DSMT4">
                  <p:embed/>
                </p:oleObj>
              </mc:Choice>
              <mc:Fallback>
                <p:oleObj name="Equation" r:id="rId14" imgW="1040948" imgH="342751" progId="Equation.DSMT4">
                  <p:embed/>
                  <p:pic>
                    <p:nvPicPr>
                      <p:cNvPr id="0" name="Object 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5981700"/>
                        <a:ext cx="10414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5.1- </a:t>
            </a:r>
            <a:fld id="{15D75BD3-D190-400D-A684-65232853939B}" type="slidenum">
              <a:rPr lang="en-US" altLang="en-US" sz="1200">
                <a:latin typeface="Arial" panose="020B0604020202020204" pitchFamily="34" charset="0"/>
              </a:rPr>
              <a:pPr algn="r"/>
              <a:t>3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EIGENVECTORS AND EIGENVALUES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20899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81000" y="1143000"/>
                <a:ext cx="8305800" cy="53340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dirty="0" smtClean="0"/>
                  <a:t>So this set is a </a:t>
                </a:r>
                <a:r>
                  <a:rPr lang="en-US" altLang="en-US" sz="2800" i="1" dirty="0" smtClean="0"/>
                  <a:t>subspace</a:t>
                </a:r>
                <a:r>
                  <a:rPr lang="en-US" altLang="en-US" sz="2800" dirty="0" smtClean="0"/>
                  <a:t>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and is called the </a:t>
                </a:r>
                <a:r>
                  <a:rPr lang="en-US" altLang="en-US" sz="2800" b="1" dirty="0" err="1" smtClean="0"/>
                  <a:t>eigenspace</a:t>
                </a:r>
                <a:r>
                  <a:rPr lang="en-US" altLang="en-US" sz="2800" dirty="0" smtClean="0"/>
                  <a:t> of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corresponding to </a:t>
                </a:r>
                <a:r>
                  <a:rPr lang="el-GR" altLang="en-US" sz="2800" dirty="0" smtClean="0">
                    <a:cs typeface="Times New Roman" panose="02020603050405020304" pitchFamily="18" charset="0"/>
                  </a:rPr>
                  <a:t>λ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.</a:t>
                </a:r>
              </a:p>
              <a:p>
                <a:pPr eaLnBrk="1" hangingPunct="1"/>
                <a:endParaRPr lang="en-US" altLang="en-US" sz="28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800" dirty="0" smtClean="0">
                    <a:cs typeface="Times New Roman" panose="02020603050405020304" pitchFamily="18" charset="0"/>
                  </a:rPr>
                  <a:t>The </a:t>
                </a:r>
                <a:r>
                  <a:rPr lang="en-US" altLang="en-US" sz="2800" dirty="0" err="1" smtClean="0">
                    <a:cs typeface="Times New Roman" panose="02020603050405020304" pitchFamily="18" charset="0"/>
                  </a:rPr>
                  <a:t>eigenspace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consists of the zero vector and all the eigenvectors corresponding to </a:t>
                </a:r>
                <a:r>
                  <a:rPr lang="el-GR" altLang="en-US" sz="2800" dirty="0" smtClean="0">
                    <a:cs typeface="Times New Roman" panose="02020603050405020304" pitchFamily="18" charset="0"/>
                  </a:rPr>
                  <a:t>λ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.</a:t>
                </a:r>
              </a:p>
              <a:p>
                <a:pPr eaLnBrk="1" hangingPunct="1"/>
                <a:endParaRPr lang="en-US" altLang="en-US" sz="28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800" b="1" dirty="0" smtClean="0">
                    <a:cs typeface="Times New Roman" panose="02020603050405020304" pitchFamily="18" charset="0"/>
                  </a:rPr>
                  <a:t>Example 3: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Show that 7 is an eigenvalue of matrix</a:t>
                </a:r>
              </a:p>
              <a:p>
                <a:pPr eaLnBrk="1" hangingPunct="1"/>
                <a:endParaRPr lang="en-US" altLang="en-US" sz="2800" dirty="0" smtClean="0">
                  <a:cs typeface="Times New Roman" panose="02020603050405020304" pitchFamily="18" charset="0"/>
                </a:endParaRP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>
                    <a:cs typeface="Times New Roman" panose="02020603050405020304" pitchFamily="18" charset="0"/>
                  </a:rPr>
                  <a:t>                        and find the corresponding eigenvectors.</a:t>
                </a:r>
                <a:endParaRPr lang="el-GR" altLang="en-US" sz="2800" dirty="0" smtClean="0"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20899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81000" y="1143000"/>
                <a:ext cx="8305800" cy="5334000"/>
              </a:xfrm>
              <a:blipFill rotWithShape="0">
                <a:blip r:embed="rId3"/>
                <a:stretch>
                  <a:fillRect l="-1322" t="-12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20901" name="Object 5"/>
          <p:cNvGraphicFramePr>
            <a:graphicFrameLocks noChangeAspect="1"/>
          </p:cNvGraphicFramePr>
          <p:nvPr/>
        </p:nvGraphicFramePr>
        <p:xfrm>
          <a:off x="698500" y="4787900"/>
          <a:ext cx="18415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4" name="Equation" r:id="rId4" imgW="1841500" imgH="1143000" progId="Equation.DSMT4">
                  <p:embed/>
                </p:oleObj>
              </mc:Choice>
              <mc:Fallback>
                <p:oleObj name="Equation" r:id="rId4" imgW="1841500" imgH="1143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8500" y="4787900"/>
                        <a:ext cx="18415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5.1- </a:t>
            </a:r>
            <a:fld id="{4C1C65A2-B99D-4E81-A1C7-1CA828080737}" type="slidenum">
              <a:rPr lang="en-US" altLang="en-US" sz="1200">
                <a:latin typeface="Arial" panose="020B0604020202020204" pitchFamily="34" charset="0"/>
              </a:rPr>
              <a:pPr algn="r"/>
              <a:t>4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EIGENVECTORS AND EIGENVALUES</a:t>
            </a:r>
          </a:p>
        </p:txBody>
      </p:sp>
      <p:sp>
        <p:nvSpPr>
          <p:cNvPr id="721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953000"/>
          </a:xfrm>
        </p:spPr>
        <p:txBody>
          <a:bodyPr/>
          <a:lstStyle/>
          <a:p>
            <a:pPr eaLnBrk="1" hangingPunct="1"/>
            <a:r>
              <a:rPr lang="en-US" altLang="en-US" sz="2800" b="1" dirty="0" smtClean="0"/>
              <a:t>Solution:</a:t>
            </a:r>
            <a:r>
              <a:rPr lang="en-US" altLang="en-US" sz="2800" dirty="0" smtClean="0"/>
              <a:t> The scalar 7 is an eigenvalue of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if and only if the equation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                                                             		(</a:t>
            </a:r>
            <a:r>
              <a:rPr lang="en-US" altLang="en-US" sz="2800" dirty="0"/>
              <a:t>1</a:t>
            </a:r>
            <a:r>
              <a:rPr lang="en-US" altLang="en-US" sz="2800" dirty="0" smtClean="0"/>
              <a:t>)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	has a nontrivial solution.</a:t>
            </a:r>
          </a:p>
          <a:p>
            <a:pPr eaLnBrk="1" hangingPunct="1"/>
            <a:r>
              <a:rPr lang="en-US" altLang="en-US" sz="2800" dirty="0" smtClean="0"/>
              <a:t>But (1) is equivalent to                      , or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                                                              </a:t>
            </a:r>
            <a:r>
              <a:rPr lang="en-US" altLang="en-US" sz="2800" dirty="0"/>
              <a:t>	</a:t>
            </a:r>
            <a:r>
              <a:rPr lang="en-US" altLang="en-US" sz="2800" dirty="0" smtClean="0"/>
              <a:t>(2)</a:t>
            </a:r>
          </a:p>
          <a:p>
            <a:pPr eaLnBrk="1" hangingPunct="1"/>
            <a:r>
              <a:rPr lang="en-US" altLang="en-US" sz="2800" dirty="0" smtClean="0"/>
              <a:t>To solve this homogeneous equation, form the matrix</a:t>
            </a:r>
          </a:p>
        </p:txBody>
      </p:sp>
      <p:graphicFrame>
        <p:nvGraphicFramePr>
          <p:cNvPr id="721924" name="Object 4"/>
          <p:cNvGraphicFramePr>
            <a:graphicFrameLocks noChangeAspect="1"/>
          </p:cNvGraphicFramePr>
          <p:nvPr/>
        </p:nvGraphicFramePr>
        <p:xfrm>
          <a:off x="3657600" y="2387600"/>
          <a:ext cx="13716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8" name="Equation" r:id="rId3" imgW="1371600" imgH="342900" progId="Equation.DSMT4">
                  <p:embed/>
                </p:oleObj>
              </mc:Choice>
              <mc:Fallback>
                <p:oleObj name="Equation" r:id="rId3" imgW="1371600" imgH="3429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2387600"/>
                        <a:ext cx="13716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1925" name="Object 5"/>
          <p:cNvGraphicFramePr>
            <a:graphicFrameLocks noChangeAspect="1"/>
          </p:cNvGraphicFramePr>
          <p:nvPr/>
        </p:nvGraphicFramePr>
        <p:xfrm>
          <a:off x="4229100" y="3416300"/>
          <a:ext cx="19304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9" name="Equation" r:id="rId5" imgW="1930400" imgH="342900" progId="Equation.DSMT4">
                  <p:embed/>
                </p:oleObj>
              </mc:Choice>
              <mc:Fallback>
                <p:oleObj name="Equation" r:id="rId5" imgW="1930400" imgH="3429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29100" y="3416300"/>
                        <a:ext cx="19304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1926" name="Object 6"/>
          <p:cNvGraphicFramePr>
            <a:graphicFrameLocks noChangeAspect="1"/>
          </p:cNvGraphicFramePr>
          <p:nvPr/>
        </p:nvGraphicFramePr>
        <p:xfrm>
          <a:off x="3124200" y="3911600"/>
          <a:ext cx="21844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0" name="Equation" r:id="rId7" imgW="2184400" imgH="431800" progId="Equation.DSMT4">
                  <p:embed/>
                </p:oleObj>
              </mc:Choice>
              <mc:Fallback>
                <p:oleObj name="Equation" r:id="rId7" imgW="2184400" imgH="4318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3911600"/>
                        <a:ext cx="21844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1927" name="Object 7"/>
          <p:cNvGraphicFramePr>
            <a:graphicFrameLocks noChangeAspect="1"/>
          </p:cNvGraphicFramePr>
          <p:nvPr/>
        </p:nvGraphicFramePr>
        <p:xfrm>
          <a:off x="1295400" y="5105400"/>
          <a:ext cx="61087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1" name="Equation" r:id="rId9" imgW="6108700" imgH="1143000" progId="Equation.DSMT4">
                  <p:embed/>
                </p:oleObj>
              </mc:Choice>
              <mc:Fallback>
                <p:oleObj name="Equation" r:id="rId9" imgW="6108700" imgH="11430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5105400"/>
                        <a:ext cx="61087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5.1- </a:t>
            </a:r>
            <a:fld id="{051A7B0E-5B0F-4447-9A91-90A09537AD0D}" type="slidenum">
              <a:rPr lang="en-US" altLang="en-US" sz="1200">
                <a:latin typeface="Arial" panose="020B0604020202020204" pitchFamily="34" charset="0"/>
              </a:rPr>
              <a:pPr algn="r"/>
              <a:t>5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EIGENVECTORS AND EIGENVALUES</a:t>
            </a:r>
          </a:p>
        </p:txBody>
      </p:sp>
      <p:sp>
        <p:nvSpPr>
          <p:cNvPr id="72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257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The columns of               are obviously linearly dependent, so (2) has nontrivial solutions.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To find the corresponding eigenvectors, use row operations: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The general solution has the form           .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Each vector of this form with              is an eigenvector corresponding to          .</a:t>
            </a:r>
          </a:p>
        </p:txBody>
      </p:sp>
      <p:graphicFrame>
        <p:nvGraphicFramePr>
          <p:cNvPr id="722948" name="Object 4"/>
          <p:cNvGraphicFramePr>
            <a:graphicFrameLocks noChangeAspect="1"/>
          </p:cNvGraphicFramePr>
          <p:nvPr/>
        </p:nvGraphicFramePr>
        <p:xfrm>
          <a:off x="3263900" y="1270000"/>
          <a:ext cx="10668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6" name="Equation" r:id="rId3" imgW="1066800" imgH="342900" progId="Equation.DSMT4">
                  <p:embed/>
                </p:oleObj>
              </mc:Choice>
              <mc:Fallback>
                <p:oleObj name="Equation" r:id="rId3" imgW="1066800" imgH="3429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63900" y="1270000"/>
                        <a:ext cx="10668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2949" name="Object 5"/>
          <p:cNvGraphicFramePr>
            <a:graphicFrameLocks noChangeAspect="1"/>
          </p:cNvGraphicFramePr>
          <p:nvPr/>
        </p:nvGraphicFramePr>
        <p:xfrm>
          <a:off x="2286000" y="2895600"/>
          <a:ext cx="45212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7" name="Equation" r:id="rId5" imgW="4521200" imgH="1143000" progId="Equation.DSMT4">
                  <p:embed/>
                </p:oleObj>
              </mc:Choice>
              <mc:Fallback>
                <p:oleObj name="Equation" r:id="rId5" imgW="4521200" imgH="1143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2895600"/>
                        <a:ext cx="45212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2950" name="Object 6"/>
          <p:cNvGraphicFramePr>
            <a:graphicFrameLocks noChangeAspect="1"/>
          </p:cNvGraphicFramePr>
          <p:nvPr/>
        </p:nvGraphicFramePr>
        <p:xfrm>
          <a:off x="5715000" y="4013200"/>
          <a:ext cx="9017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8" name="Equation" r:id="rId7" imgW="901700" imgH="1143000" progId="Equation.DSMT4">
                  <p:embed/>
                </p:oleObj>
              </mc:Choice>
              <mc:Fallback>
                <p:oleObj name="Equation" r:id="rId7" imgW="901700" imgH="11430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0" y="4013200"/>
                        <a:ext cx="9017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2951" name="Object 7"/>
          <p:cNvGraphicFramePr>
            <a:graphicFrameLocks noChangeAspect="1"/>
          </p:cNvGraphicFramePr>
          <p:nvPr/>
        </p:nvGraphicFramePr>
        <p:xfrm>
          <a:off x="5194300" y="5283200"/>
          <a:ext cx="9779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9" name="Equation" r:id="rId9" imgW="977476" imgH="482391" progId="Equation.DSMT4">
                  <p:embed/>
                </p:oleObj>
              </mc:Choice>
              <mc:Fallback>
                <p:oleObj name="Equation" r:id="rId9" imgW="977476" imgH="482391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94300" y="5283200"/>
                        <a:ext cx="9779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2952" name="Object 8"/>
          <p:cNvGraphicFramePr>
            <a:graphicFrameLocks noChangeAspect="1"/>
          </p:cNvGraphicFramePr>
          <p:nvPr/>
        </p:nvGraphicFramePr>
        <p:xfrm>
          <a:off x="5092700" y="5702300"/>
          <a:ext cx="8382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0" name="Equation" r:id="rId11" imgW="837836" imgH="355446" progId="Equation.DSMT4">
                  <p:embed/>
                </p:oleObj>
              </mc:Choice>
              <mc:Fallback>
                <p:oleObj name="Equation" r:id="rId11" imgW="837836" imgH="355446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92700" y="5702300"/>
                        <a:ext cx="8382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509037" y="3236267"/>
            <a:ext cx="3048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+mn-lt"/>
              </a:rPr>
              <a:t>~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5.1- </a:t>
            </a:r>
            <a:fld id="{9B333A11-3099-4D1A-807E-F7D18F090C06}" type="slidenum">
              <a:rPr lang="en-US" altLang="en-US" sz="1200">
                <a:latin typeface="Arial" panose="020B0604020202020204" pitchFamily="34" charset="0"/>
              </a:rPr>
              <a:pPr algn="r"/>
              <a:t>6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EIGENVECTORS AND EIGENVALUES</a:t>
            </a:r>
          </a:p>
        </p:txBody>
      </p:sp>
      <p:sp>
        <p:nvSpPr>
          <p:cNvPr id="72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219200"/>
            <a:ext cx="8763000" cy="5257800"/>
          </a:xfrm>
        </p:spPr>
        <p:txBody>
          <a:bodyPr/>
          <a:lstStyle/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b="1" dirty="0" smtClean="0"/>
              <a:t>Example 4:</a:t>
            </a:r>
            <a:r>
              <a:rPr lang="en-US" altLang="en-US" sz="2800" dirty="0" smtClean="0"/>
              <a:t> Let                              . An eigenvalue of </a:t>
            </a:r>
          </a:p>
          <a:p>
            <a:pPr eaLnBrk="1" hangingPunct="1"/>
            <a:endParaRPr lang="en-US" altLang="en-US" sz="2800" dirty="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	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is 2. Find a basis for the corresponding </a:t>
            </a:r>
            <a:r>
              <a:rPr lang="en-US" altLang="en-US" sz="2800" dirty="0" err="1" smtClean="0"/>
              <a:t>eigenspace</a:t>
            </a:r>
            <a:r>
              <a:rPr lang="en-US" altLang="en-US" sz="2800" dirty="0" smtClean="0"/>
              <a:t>.</a:t>
            </a:r>
          </a:p>
          <a:p>
            <a:pPr eaLnBrk="1" hangingPunct="1"/>
            <a:r>
              <a:rPr lang="en-US" altLang="en-US" sz="2800" b="1" dirty="0" smtClean="0"/>
              <a:t>Solution:</a:t>
            </a:r>
            <a:r>
              <a:rPr lang="en-US" altLang="en-US" sz="2800" dirty="0" smtClean="0"/>
              <a:t> Form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	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	and row reduce the augmented matrix for                         .  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dirty="0" smtClean="0"/>
          </a:p>
        </p:txBody>
      </p:sp>
      <p:graphicFrame>
        <p:nvGraphicFramePr>
          <p:cNvPr id="723972" name="Object 4"/>
          <p:cNvGraphicFramePr>
            <a:graphicFrameLocks noChangeAspect="1"/>
          </p:cNvGraphicFramePr>
          <p:nvPr/>
        </p:nvGraphicFramePr>
        <p:xfrm>
          <a:off x="2946400" y="1130300"/>
          <a:ext cx="26289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2" name="Equation" r:id="rId3" imgW="2628900" imgH="1778000" progId="Equation.DSMT4">
                  <p:embed/>
                </p:oleObj>
              </mc:Choice>
              <mc:Fallback>
                <p:oleObj name="Equation" r:id="rId3" imgW="2628900" imgH="1778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6400" y="1130300"/>
                        <a:ext cx="26289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3973" name="Object 5"/>
          <p:cNvGraphicFramePr>
            <a:graphicFrameLocks noChangeAspect="1"/>
          </p:cNvGraphicFramePr>
          <p:nvPr/>
        </p:nvGraphicFramePr>
        <p:xfrm>
          <a:off x="685800" y="3810000"/>
          <a:ext cx="78105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3" name="Equation" r:id="rId5" imgW="7810500" imgH="1778000" progId="Equation.DSMT4">
                  <p:embed/>
                </p:oleObj>
              </mc:Choice>
              <mc:Fallback>
                <p:oleObj name="Equation" r:id="rId5" imgW="7810500" imgH="1778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3810000"/>
                        <a:ext cx="78105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3974" name="Object 6"/>
          <p:cNvGraphicFramePr>
            <a:graphicFrameLocks noChangeAspect="1"/>
          </p:cNvGraphicFramePr>
          <p:nvPr/>
        </p:nvGraphicFramePr>
        <p:xfrm>
          <a:off x="6527800" y="5905500"/>
          <a:ext cx="21844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4" name="Equation" r:id="rId7" imgW="2184400" imgH="431800" progId="Equation.DSMT4">
                  <p:embed/>
                </p:oleObj>
              </mc:Choice>
              <mc:Fallback>
                <p:oleObj name="Equation" r:id="rId7" imgW="2184400" imgH="4318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27800" y="5905500"/>
                        <a:ext cx="21844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5.1- </a:t>
            </a:r>
            <a:fld id="{2B6B4113-5547-4F45-8514-177A837E67A5}" type="slidenum">
              <a:rPr lang="en-US" altLang="en-US" sz="1200">
                <a:latin typeface="Arial" panose="020B0604020202020204" pitchFamily="34" charset="0"/>
              </a:rPr>
              <a:pPr algn="r"/>
              <a:t>7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EIGENVECTORS AND EIGENVALUES</a:t>
            </a:r>
          </a:p>
        </p:txBody>
      </p:sp>
      <p:sp>
        <p:nvSpPr>
          <p:cNvPr id="72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410200"/>
          </a:xfrm>
        </p:spPr>
        <p:txBody>
          <a:bodyPr/>
          <a:lstStyle/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At this point, it is clear that 2 is indeed an eigenvalue of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 because the equation                        has free variables.</a:t>
            </a:r>
          </a:p>
          <a:p>
            <a:pPr eaLnBrk="1" hangingPunct="1"/>
            <a:r>
              <a:rPr lang="en-US" altLang="en-US" sz="2800" smtClean="0"/>
              <a:t>The general solution is</a:t>
            </a:r>
          </a:p>
          <a:p>
            <a:pPr eaLnBrk="1" hangingPunct="1"/>
            <a:endParaRPr lang="en-US" altLang="en-US" sz="280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                                                   , </a:t>
            </a:r>
            <a:r>
              <a:rPr lang="en-US" altLang="en-US" sz="2800" i="1" smtClean="0"/>
              <a:t>x</a:t>
            </a:r>
            <a:r>
              <a:rPr lang="en-US" altLang="en-US" sz="2800" baseline="-25000" smtClean="0"/>
              <a:t>2</a:t>
            </a:r>
            <a:r>
              <a:rPr lang="en-US" altLang="en-US" sz="2800" smtClean="0"/>
              <a:t> and </a:t>
            </a:r>
            <a:r>
              <a:rPr lang="en-US" altLang="en-US" sz="2800" i="1" smtClean="0"/>
              <a:t>x</a:t>
            </a:r>
            <a:r>
              <a:rPr lang="en-US" altLang="en-US" sz="2800" baseline="-25000" smtClean="0"/>
              <a:t>3</a:t>
            </a:r>
            <a:r>
              <a:rPr lang="en-US" altLang="en-US" sz="2800" smtClean="0"/>
              <a:t> free.</a:t>
            </a:r>
          </a:p>
        </p:txBody>
      </p:sp>
      <p:graphicFrame>
        <p:nvGraphicFramePr>
          <p:cNvPr id="724996" name="Object 4"/>
          <p:cNvGraphicFramePr>
            <a:graphicFrameLocks noChangeAspect="1"/>
          </p:cNvGraphicFramePr>
          <p:nvPr/>
        </p:nvGraphicFramePr>
        <p:xfrm>
          <a:off x="2057400" y="1143000"/>
          <a:ext cx="4876800" cy="159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6" name="Equation" r:id="rId3" imgW="5435600" imgH="1778000" progId="Equation.DSMT4">
                  <p:embed/>
                </p:oleObj>
              </mc:Choice>
              <mc:Fallback>
                <p:oleObj name="Equation" r:id="rId3" imgW="5435600" imgH="1778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1143000"/>
                        <a:ext cx="4876800" cy="1595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4997" name="Object 5"/>
          <p:cNvGraphicFramePr>
            <a:graphicFrameLocks noChangeAspect="1"/>
          </p:cNvGraphicFramePr>
          <p:nvPr/>
        </p:nvGraphicFramePr>
        <p:xfrm>
          <a:off x="4610100" y="3200400"/>
          <a:ext cx="1981200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7" name="Equation" r:id="rId5" imgW="2184400" imgH="431800" progId="Equation.DSMT4">
                  <p:embed/>
                </p:oleObj>
              </mc:Choice>
              <mc:Fallback>
                <p:oleObj name="Equation" r:id="rId5" imgW="2184400" imgH="4318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10100" y="3200400"/>
                        <a:ext cx="1981200" cy="392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4998" name="Object 6"/>
          <p:cNvGraphicFramePr>
            <a:graphicFrameLocks noChangeAspect="1"/>
          </p:cNvGraphicFramePr>
          <p:nvPr/>
        </p:nvGraphicFramePr>
        <p:xfrm>
          <a:off x="1219200" y="4516438"/>
          <a:ext cx="3810000" cy="169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8" name="Equation" r:id="rId7" imgW="4000500" imgH="1778000" progId="Equation.DSMT4">
                  <p:embed/>
                </p:oleObj>
              </mc:Choice>
              <mc:Fallback>
                <p:oleObj name="Equation" r:id="rId7" imgW="4000500" imgH="17780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4516438"/>
                        <a:ext cx="3810000" cy="1693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343400" y="1748135"/>
            <a:ext cx="3048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+mn-lt"/>
              </a:rPr>
              <a:t>~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5.1- </a:t>
            </a:r>
            <a:fld id="{043DA80B-77DF-4735-AF07-B18B7D321EAB}" type="slidenum">
              <a:rPr lang="en-US" altLang="en-US" sz="1200">
                <a:latin typeface="Arial" panose="020B0604020202020204" pitchFamily="34" charset="0"/>
              </a:rPr>
              <a:pPr algn="r"/>
              <a:t>8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33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EIGENVECTORS AND EIGENVALUES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26020" name="Rectangle 4"/>
              <p:cNvSpPr>
                <a:spLocks noGrp="1" noChangeArrowheads="1"/>
              </p:cNvSpPr>
              <p:nvPr>
                <p:ph type="body" sz="half" idx="1"/>
              </p:nvPr>
            </p:nvSpPr>
            <p:spPr>
              <a:xfrm>
                <a:off x="304800" y="1066800"/>
                <a:ext cx="86106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dirty="0" smtClean="0"/>
                  <a:t>The </a:t>
                </a:r>
                <a:r>
                  <a:rPr lang="en-US" altLang="en-US" sz="2800" dirty="0" err="1" smtClean="0"/>
                  <a:t>eigenspace</a:t>
                </a:r>
                <a:r>
                  <a:rPr lang="en-US" altLang="en-US" sz="2800" dirty="0" smtClean="0"/>
                  <a:t>, shown in the following figure, is a two-dimensional subspace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.</a:t>
                </a:r>
                <a:r>
                  <a:rPr lang="en-US" altLang="en-US" sz="2800" dirty="0"/>
                  <a:t> </a:t>
                </a:r>
                <a:r>
                  <a:rPr lang="en-US" altLang="en-US" sz="2800" dirty="0" smtClean="0"/>
                  <a:t>A basis is 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endParaRPr lang="en-US" altLang="en-US" sz="2800" dirty="0" smtClean="0"/>
              </a:p>
            </p:txBody>
          </p:sp>
        </mc:Choice>
        <mc:Fallback xmlns="">
          <p:sp>
            <p:nvSpPr>
              <p:cNvPr id="726020" name="Rectangle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1"/>
              </p:nvPr>
            </p:nvSpPr>
            <p:spPr>
              <a:xfrm>
                <a:off x="304800" y="1066800"/>
                <a:ext cx="8610600" cy="5181600"/>
              </a:xfrm>
              <a:blipFill rotWithShape="0">
                <a:blip r:embed="rId3"/>
                <a:stretch>
                  <a:fillRect l="-1203" t="-1176" r="-3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2602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6925015"/>
              </p:ext>
            </p:extLst>
          </p:nvPr>
        </p:nvGraphicFramePr>
        <p:xfrm>
          <a:off x="3429000" y="1913890"/>
          <a:ext cx="1905000" cy="175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5" name="Equation" r:id="rId4" imgW="1981200" imgH="1828800" progId="Equation.DSMT4">
                  <p:embed/>
                </p:oleObj>
              </mc:Choice>
              <mc:Fallback>
                <p:oleObj name="Equation" r:id="rId4" imgW="1981200" imgH="18288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1913890"/>
                        <a:ext cx="1905000" cy="175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26030" name="Picture 14" descr="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8300" y="3657600"/>
            <a:ext cx="6096000" cy="285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5.1- </a:t>
            </a:r>
            <a:fld id="{1F8CC064-3BC3-499B-8196-F51855F145DA}" type="slidenum">
              <a:rPr lang="en-US" altLang="en-US" sz="1200">
                <a:latin typeface="Arial" panose="020B0604020202020204" pitchFamily="34" charset="0"/>
              </a:rPr>
              <a:pPr algn="r"/>
              <a:t>9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EIGENVECTORS AND EIGENVALUES</a:t>
            </a:r>
          </a:p>
        </p:txBody>
      </p:sp>
      <p:sp>
        <p:nvSpPr>
          <p:cNvPr id="728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410200"/>
          </a:xfrm>
        </p:spPr>
        <p:txBody>
          <a:bodyPr/>
          <a:lstStyle/>
          <a:p>
            <a:pPr eaLnBrk="1" hangingPunct="1"/>
            <a:r>
              <a:rPr lang="en-US" altLang="en-US" sz="2800" b="1" dirty="0" smtClean="0">
                <a:solidFill>
                  <a:srgbClr val="077C97"/>
                </a:solidFill>
              </a:rPr>
              <a:t>Theorem 1</a:t>
            </a:r>
            <a:r>
              <a:rPr lang="en-US" altLang="en-US" sz="2800" b="1" dirty="0" smtClean="0"/>
              <a:t>:</a:t>
            </a:r>
            <a:r>
              <a:rPr lang="en-US" altLang="en-US" sz="2800" dirty="0" smtClean="0"/>
              <a:t> The eigenvalues of a triangular matrix are the entries on its main diagonal.</a:t>
            </a:r>
          </a:p>
          <a:p>
            <a:pPr eaLnBrk="1" hangingPunct="1"/>
            <a:r>
              <a:rPr lang="en-US" altLang="en-US" sz="2800" b="1" dirty="0" smtClean="0"/>
              <a:t>Proof:</a:t>
            </a:r>
            <a:r>
              <a:rPr lang="en-US" altLang="en-US" sz="2800" dirty="0" smtClean="0"/>
              <a:t> For simplicity, consider the          case.</a:t>
            </a:r>
          </a:p>
          <a:p>
            <a:pPr eaLnBrk="1" hangingPunct="1"/>
            <a:r>
              <a:rPr lang="en-US" altLang="en-US" sz="2800" dirty="0" smtClean="0"/>
              <a:t>If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is upper triangular, the             has the form</a:t>
            </a:r>
          </a:p>
          <a:p>
            <a:pPr eaLnBrk="1" hangingPunct="1"/>
            <a:endParaRPr lang="en-US" altLang="en-US" sz="2800" dirty="0" smtClean="0"/>
          </a:p>
        </p:txBody>
      </p:sp>
      <p:graphicFrame>
        <p:nvGraphicFramePr>
          <p:cNvPr id="728068" name="Object 4"/>
          <p:cNvGraphicFramePr>
            <a:graphicFrameLocks noChangeAspect="1"/>
          </p:cNvGraphicFramePr>
          <p:nvPr/>
        </p:nvGraphicFramePr>
        <p:xfrm>
          <a:off x="5930900" y="2159000"/>
          <a:ext cx="7112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4" name="Equation" r:id="rId3" imgW="710891" imgH="342751" progId="Equation.DSMT4">
                  <p:embed/>
                </p:oleObj>
              </mc:Choice>
              <mc:Fallback>
                <p:oleObj name="Equation" r:id="rId3" imgW="710891" imgH="342751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30900" y="2159000"/>
                        <a:ext cx="7112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8069" name="Object 5"/>
          <p:cNvGraphicFramePr>
            <a:graphicFrameLocks noChangeAspect="1"/>
          </p:cNvGraphicFramePr>
          <p:nvPr/>
        </p:nvGraphicFramePr>
        <p:xfrm>
          <a:off x="4775200" y="2667000"/>
          <a:ext cx="10414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5" name="Equation" r:id="rId5" imgW="1040948" imgH="342751" progId="Equation.DSMT4">
                  <p:embed/>
                </p:oleObj>
              </mc:Choice>
              <mc:Fallback>
                <p:oleObj name="Equation" r:id="rId5" imgW="1040948" imgH="342751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75200" y="2667000"/>
                        <a:ext cx="10414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8070" name="Object 6"/>
          <p:cNvGraphicFramePr>
            <a:graphicFrameLocks noChangeAspect="1"/>
          </p:cNvGraphicFramePr>
          <p:nvPr/>
        </p:nvGraphicFramePr>
        <p:xfrm>
          <a:off x="1676400" y="3048000"/>
          <a:ext cx="5715000" cy="3519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6" name="Equation" r:id="rId7" imgW="5981700" imgH="3683000" progId="Equation.DSMT4">
                  <p:embed/>
                </p:oleObj>
              </mc:Choice>
              <mc:Fallback>
                <p:oleObj name="Equation" r:id="rId7" imgW="5981700" imgH="36830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3048000"/>
                        <a:ext cx="5715000" cy="3519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Arial Narrow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12575</TotalTime>
  <Words>655</Words>
  <Application>Microsoft Office PowerPoint</Application>
  <PresentationFormat>On-screen Show (4:3)</PresentationFormat>
  <Paragraphs>130</Paragraphs>
  <Slides>15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Arial</vt:lpstr>
      <vt:lpstr>Arial Narrow</vt:lpstr>
      <vt:lpstr>Bookshelf Symbol 2</vt:lpstr>
      <vt:lpstr>Cambria Math</vt:lpstr>
      <vt:lpstr>Symbol</vt:lpstr>
      <vt:lpstr>Times New Roman</vt:lpstr>
      <vt:lpstr>Wingdings</vt:lpstr>
      <vt:lpstr>Blends</vt:lpstr>
      <vt:lpstr>Equation</vt:lpstr>
      <vt:lpstr>Eigenvalues and Eigenvectors</vt:lpstr>
      <vt:lpstr>EIGENVECTORS AND EIGENVALUES</vt:lpstr>
      <vt:lpstr>EIGENVECTORS AND EIGENVALUES</vt:lpstr>
      <vt:lpstr>EIGENVECTORS AND EIGENVALUES</vt:lpstr>
      <vt:lpstr>EIGENVECTORS AND EIGENVALUES</vt:lpstr>
      <vt:lpstr>EIGENVECTORS AND EIGENVALUES</vt:lpstr>
      <vt:lpstr>EIGENVECTORS AND EIGENVALUES</vt:lpstr>
      <vt:lpstr>EIGENVECTORS AND EIGENVALUES</vt:lpstr>
      <vt:lpstr>EIGENVECTORS AND EIGENVALUES</vt:lpstr>
      <vt:lpstr>EIGENVECTORS AND EIGENVALUES</vt:lpstr>
      <vt:lpstr>EIGENVECTORS AND EIGENVALUES</vt:lpstr>
      <vt:lpstr>EIGENVECTORS AND EIGENVALUES</vt:lpstr>
      <vt:lpstr>EIGENVECTORS AND EIGENVALUES</vt:lpstr>
      <vt:lpstr>EIGENVECTORS AND DIFFERENCE EQUATIONS</vt:lpstr>
      <vt:lpstr>EIGENVECTORS AND DIFFERENCE EQUATIONS</vt:lpstr>
    </vt:vector>
  </TitlesOfParts>
  <Company>© 2012 Pearson Education, Inc. All rights reserved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Linear Algebra and Its Applications</dc:subject>
  <dc:creator>David C. Lay</dc:creator>
  <cp:lastModifiedBy>Kristen Arnold</cp:lastModifiedBy>
  <cp:revision>1238</cp:revision>
  <dcterms:created xsi:type="dcterms:W3CDTF">2005-10-22T18:34:54Z</dcterms:created>
  <dcterms:modified xsi:type="dcterms:W3CDTF">2015-05-18T14:58:25Z</dcterms:modified>
</cp:coreProperties>
</file>