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9"/>
  </p:notesMasterIdLst>
  <p:sldIdLst>
    <p:sldId id="424" r:id="rId2"/>
    <p:sldId id="362" r:id="rId3"/>
    <p:sldId id="425" r:id="rId4"/>
    <p:sldId id="426" r:id="rId5"/>
    <p:sldId id="427" r:id="rId6"/>
    <p:sldId id="428" r:id="rId7"/>
    <p:sldId id="429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D7791B"/>
    <a:srgbClr val="4C7816"/>
    <a:srgbClr val="528218"/>
    <a:srgbClr val="B6CEAA"/>
    <a:srgbClr val="ADC8A0"/>
    <a:srgbClr val="CD801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15" autoAdjust="0"/>
    <p:restoredTop sz="86413" autoAdjust="0"/>
  </p:normalViewPr>
  <p:slideViewPr>
    <p:cSldViewPr>
      <p:cViewPr varScale="1">
        <p:scale>
          <a:sx n="74" d="100"/>
          <a:sy n="74" d="100"/>
        </p:scale>
        <p:origin x="1458" y="72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-95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F54F01C-9DAE-4834-B3FA-3D4760BB017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404709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A9C20A67-9360-415D-8A66-BED502C09899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6784951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23364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5710061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9152481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8244336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2701766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889537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 dirty="0" smtClean="0">
                <a:solidFill>
                  <a:srgbClr val="4C7816"/>
                </a:solidFill>
                <a:latin typeface="Arial" panose="020B0604020202020204" pitchFamily="34" charset="0"/>
              </a:rPr>
              <a:t>5</a:t>
            </a:r>
            <a:endParaRPr lang="en-US" altLang="en-US" sz="4200" b="1" dirty="0">
              <a:solidFill>
                <a:srgbClr val="4C7816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 dirty="0" smtClean="0">
                <a:solidFill>
                  <a:srgbClr val="CD8019"/>
                </a:solidFill>
                <a:latin typeface="Arial" panose="020B0604020202020204" pitchFamily="34" charset="0"/>
              </a:rPr>
              <a:t>5.6</a:t>
            </a:r>
            <a:endParaRPr lang="en-US" altLang="en-US" sz="3200" b="1" dirty="0">
              <a:solidFill>
                <a:srgbClr val="CD8019"/>
              </a:solidFill>
              <a:latin typeface="Arial" panose="020B0604020202020204" pitchFamily="34" charset="0"/>
            </a:endParaRP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2248436"/>
            <a:ext cx="2971800" cy="375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4879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666FB77A-CE67-40A9-945B-251200CD2367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77399800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40906E5-C24C-4790-AE21-7B84BA83C02F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216291343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E90E932-D1B3-4534-813D-FD4EBE5E39C2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26837696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611AF1AB-C2F6-4C2D-A675-8FAD64D2E68D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928262687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3986BFB6-CA82-4812-BE97-DA0F65491B7A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317108004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E6DAF540-46D9-4094-8FE8-0834E2370D1A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569669486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487CA900-6A0F-4284-BBF9-FA441424FECD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67146354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D08BDEBC-B0EE-4876-A910-04FE4D7A43B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94439869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8667CB26-4B9D-4316-91C7-62ACA1D37795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50847700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3411FFC-3F1F-41E6-A5CD-496F1593754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870732600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E7008AD-6ACD-4396-A6D7-C548241CE52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1.emf"/><Relationship Id="rId5" Type="http://schemas.openxmlformats.org/officeDocument/2006/relationships/image" Target="../media/image4.wmf"/><Relationship Id="rId4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Eigenvalues and Eigenvectors</a:t>
            </a:r>
            <a:endParaRPr lang="en-US" altLang="en-US" dirty="0" smtClean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DISCRETE DYNAMICAL SYSTEMS</a:t>
            </a:r>
            <a:endParaRPr lang="en-US" altLang="en-US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</a:t>
            </a:r>
            <a:r>
              <a:rPr lang="en-US" altLang="en-US" sz="1200" dirty="0" smtClean="0">
                <a:latin typeface="Arial" panose="020B0604020202020204" pitchFamily="34" charset="0"/>
              </a:rPr>
              <a:t>.6-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GRAPHICAL DESCRIPTION OF SOLUTIONS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When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algebraic calculations can be supplemented by a geometric description of a system’s evolution.</a:t>
                </a: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We can view the equation x</a:t>
                </a:r>
                <a:r>
                  <a:rPr lang="en-US" altLang="en-US" sz="2700" i="1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+1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as a description of what happens to an initial point 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0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in 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ℝ</a:t>
                </a:r>
                <a:r>
                  <a:rPr lang="en-US" altLang="en-US" sz="2700" baseline="30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as it is transformed repeatedly by the mapping x </a:t>
                </a:r>
                <a14:m>
                  <m:oMath xmlns:m="http://schemas.openxmlformats.org/officeDocument/2006/math">
                    <m:r>
                      <a:rPr lang="en-US" altLang="en-US" sz="27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↦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x</a:t>
                </a: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The graph of 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0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. . . is called a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trajectory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of the dynamical system.</a:t>
                </a:r>
                <a:endParaRPr lang="en-US" altLang="en-US" sz="27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  <a:blipFill rotWithShape="0">
                <a:blip r:embed="rId4"/>
                <a:stretch>
                  <a:fillRect l="-1185" t="-1176" r="-10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7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</a:t>
            </a:r>
            <a:r>
              <a:rPr lang="en-US" altLang="en-US" sz="1200" dirty="0" smtClean="0">
                <a:latin typeface="Arial" panose="020B0604020202020204" pitchFamily="34" charset="0"/>
              </a:rPr>
              <a:t>.6-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GRAPHICAL DESCRIPTION OF SOLUTIONS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Example 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Plot several trajectories of the dynamical system 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k+1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Ax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k,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when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.80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.64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Solution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The eigenvalues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are .8 and .64, with eigenvectors v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700" dirty="0">
                    <a:cs typeface="Times New Roman" panose="02020603050405020304" pitchFamily="18" charset="0"/>
                  </a:rPr>
                  <a:t> and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. If 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0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c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+ c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then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𝑥𝑘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𝑐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d>
                        <m:dPr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.8</m:t>
                          </m:r>
                        </m:e>
                      </m:d>
                      <m:r>
                        <a:rPr lang="en-US" altLang="en-US" sz="2700" b="0" i="1" baseline="30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𝑘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eqArr>
                        </m:e>
                      </m:d>
                      <m:r>
                        <a:rPr lang="en-US" altLang="en-US" sz="270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𝑐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d>
                        <m:dPr>
                          <m:ctrlP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.</m:t>
                          </m:r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64</m:t>
                          </m:r>
                        </m:e>
                      </m:d>
                      <m:r>
                        <a:rPr lang="en-US" altLang="en-US" sz="2700" i="1" baseline="300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𝑘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Of course, 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k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tends to 0 because (.8)k and (.64)k both approach 0 as k </a:t>
                </a:r>
                <a14:m>
                  <m:oMath xmlns:m="http://schemas.openxmlformats.org/officeDocument/2006/math">
                    <m:r>
                      <a:rPr lang="en-US" altLang="en-US" sz="27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→∞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. But the way 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goes toward 0 is interesting. See Fig. 1 on the next slide.</a:t>
                </a:r>
                <a:endParaRPr lang="en-US" altLang="en-US" sz="27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  <a:blipFill rotWithShape="0">
                <a:blip r:embed="rId4"/>
                <a:stretch>
                  <a:fillRect l="-1185" t="-1176" b="-32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5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399630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</a:t>
            </a:r>
            <a:r>
              <a:rPr lang="en-US" altLang="en-US" sz="1200" dirty="0" smtClean="0">
                <a:latin typeface="Arial" panose="020B0604020202020204" pitchFamily="34" charset="0"/>
              </a:rPr>
              <a:t>.6-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GRAPHICAL DESCRIPTION OF SOLUTIONS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0" y="12192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500" dirty="0" smtClean="0">
                    <a:cs typeface="Times New Roman" panose="02020603050405020304" pitchFamily="18" charset="0"/>
                  </a:rPr>
                  <a:t>Figure 1 shows the first few terms of several trajectories that begin at points on the boundary of the box with corners at (</a:t>
                </a:r>
                <a14:m>
                  <m:oMath xmlns:m="http://schemas.openxmlformats.org/officeDocument/2006/math">
                    <m:r>
                      <a:rPr lang="en-US" altLang="en-US" sz="25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±</m:t>
                    </m:r>
                    <m:r>
                      <a:rPr lang="en-US" altLang="en-US" sz="25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3, </m:t>
                    </m:r>
                    <m:r>
                      <a:rPr lang="en-US" altLang="en-US" sz="25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±3</m:t>
                    </m:r>
                  </m:oMath>
                </a14:m>
                <a:r>
                  <a:rPr lang="en-US" altLang="en-US" sz="2500" dirty="0" smtClean="0">
                    <a:cs typeface="Times New Roman" panose="02020603050405020304" pitchFamily="18" charset="0"/>
                  </a:rPr>
                  <a:t>).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The points on each trajectory are connected by a thin curve, to make the trajectory easier to see.</a:t>
                </a:r>
                <a:endParaRPr lang="en-US" altLang="en-US" sz="25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0" y="1219200"/>
                <a:ext cx="8534400" cy="5181600"/>
              </a:xfrm>
              <a:blipFill rotWithShape="0">
                <a:blip r:embed="rId4"/>
                <a:stretch>
                  <a:fillRect l="-1071" t="-941" r="-16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19400" y="2819400"/>
            <a:ext cx="4042997" cy="380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78400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</a:t>
            </a:r>
            <a:r>
              <a:rPr lang="en-US" altLang="en-US" sz="1200" dirty="0" smtClean="0">
                <a:latin typeface="Arial" panose="020B0604020202020204" pitchFamily="34" charset="0"/>
              </a:rPr>
              <a:t>.6-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GRAPHICAL DESCRIPTION OF SOLUTIONS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0" y="12192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In example 2, the origin is called an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attractor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of the dynamical system because all trajectories tend toward 0.</a:t>
                </a: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In the next example, both eigenvalues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are larger than 1 in magnitude, and 0 is called a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repeller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of the dynamical system.</a:t>
                </a: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Example 3 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Plot several typical solutions of the equation 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k+1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Ax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where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1.44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1.2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0" y="1219200"/>
                <a:ext cx="8534400" cy="5181600"/>
              </a:xfrm>
              <a:blipFill rotWithShape="0">
                <a:blip r:embed="rId4"/>
                <a:stretch>
                  <a:fillRect l="-1214" t="-1176" r="-13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223855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</a:t>
            </a:r>
            <a:r>
              <a:rPr lang="en-US" altLang="en-US" sz="1200" dirty="0" smtClean="0">
                <a:latin typeface="Arial" panose="020B0604020202020204" pitchFamily="34" charset="0"/>
              </a:rPr>
              <a:t>.6-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GRAPHICAL DESCRIPTION OF SOLUTIONS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81000" y="1219200"/>
                <a:ext cx="84582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Solution 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The eigenvalues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are 1.44 and 1.2.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If 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0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  <m:r>
                              <a:rPr lang="en-US" altLang="en-US" sz="2700" b="0" i="1" baseline="-2500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  <m:r>
                              <a:rPr lang="en-US" altLang="en-US" sz="2700" b="0" i="1" baseline="-2500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then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d>
                      <m:dPr>
                        <m:ctrlP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1.44</m:t>
                        </m:r>
                      </m:e>
                    </m:d>
                    <m:r>
                      <a:rPr lang="en-US" altLang="en-US" sz="2700" b="0" i="1" baseline="30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𝑘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d>
                      <m:d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1.</m:t>
                        </m:r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d>
                    <m:r>
                      <a:rPr lang="en-US" altLang="en-US" sz="2700" i="1" baseline="30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𝑘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algn="ctr" eaLnBrk="1" hangingPunct="1">
                  <a:buNone/>
                </a:pPr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Both terms grow in size, but the first term grows faster. </a:t>
                </a: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So the direction of greatest repulsion is the line through 0 and the eigenvector for the eigenvalue of larger magnitude.</a:t>
                </a: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Fig. 2 on the next slide shows several trajectories that begin at points quite close to 0.</a:t>
                </a:r>
                <a:endParaRPr lang="en-US" altLang="en-US" sz="27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81000" y="1219200"/>
                <a:ext cx="8458200" cy="5181600"/>
              </a:xfrm>
              <a:blipFill rotWithShape="0">
                <a:blip r:embed="rId4"/>
                <a:stretch>
                  <a:fillRect l="-1226" t="-1176" r="-1802" b="-24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821925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</a:t>
            </a:r>
            <a:r>
              <a:rPr lang="en-US" altLang="en-US" sz="1200" dirty="0" smtClean="0">
                <a:latin typeface="Arial" panose="020B0604020202020204" pitchFamily="34" charset="0"/>
              </a:rPr>
              <a:t>.6-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GRAPHICAL DESCRIPTION OF SOLUTIONS</a:t>
            </a:r>
            <a:endParaRPr lang="en-US" altLang="en-US" dirty="0" smtClean="0"/>
          </a:p>
        </p:txBody>
      </p:sp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6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14097" y="1310124"/>
            <a:ext cx="4915806" cy="475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38422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14026</TotalTime>
  <Words>325</Words>
  <Application>Microsoft Office PowerPoint</Application>
  <PresentationFormat>On-screen Show (4:3)</PresentationFormat>
  <Paragraphs>48</Paragraphs>
  <Slides>7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Arial Narrow</vt:lpstr>
      <vt:lpstr>Bookshelf Symbol 2</vt:lpstr>
      <vt:lpstr>Cambria Math</vt:lpstr>
      <vt:lpstr>Symbol</vt:lpstr>
      <vt:lpstr>Times New Roman</vt:lpstr>
      <vt:lpstr>Wingdings</vt:lpstr>
      <vt:lpstr>Blends</vt:lpstr>
      <vt:lpstr>Equation</vt:lpstr>
      <vt:lpstr>Eigenvalues and Eigenvectors</vt:lpstr>
      <vt:lpstr>GRAPHICAL DESCRIPTION OF SOLUTIONS</vt:lpstr>
      <vt:lpstr>GRAPHICAL DESCRIPTION OF SOLUTIONS</vt:lpstr>
      <vt:lpstr>GRAPHICAL DESCRIPTION OF SOLUTIONS</vt:lpstr>
      <vt:lpstr>GRAPHICAL DESCRIPTION OF SOLUTIONS</vt:lpstr>
      <vt:lpstr>GRAPHICAL DESCRIPTION OF SOLUTIONS</vt:lpstr>
      <vt:lpstr>GRAPHICAL DESCRIPTION OF SOLUTIONS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1008</cp:revision>
  <dcterms:created xsi:type="dcterms:W3CDTF">2005-10-22T18:34:54Z</dcterms:created>
  <dcterms:modified xsi:type="dcterms:W3CDTF">2015-06-03T15:12:58Z</dcterms:modified>
</cp:coreProperties>
</file>