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20"/>
  </p:notesMasterIdLst>
  <p:sldIdLst>
    <p:sldId id="424" r:id="rId2"/>
    <p:sldId id="362" r:id="rId3"/>
    <p:sldId id="425" r:id="rId4"/>
    <p:sldId id="426" r:id="rId5"/>
    <p:sldId id="427" r:id="rId6"/>
    <p:sldId id="428" r:id="rId7"/>
    <p:sldId id="429" r:id="rId8"/>
    <p:sldId id="430" r:id="rId9"/>
    <p:sldId id="431" r:id="rId10"/>
    <p:sldId id="432" r:id="rId11"/>
    <p:sldId id="433" r:id="rId12"/>
    <p:sldId id="434" r:id="rId13"/>
    <p:sldId id="435" r:id="rId14"/>
    <p:sldId id="436" r:id="rId15"/>
    <p:sldId id="437" r:id="rId16"/>
    <p:sldId id="438" r:id="rId17"/>
    <p:sldId id="439" r:id="rId18"/>
    <p:sldId id="440" r:id="rId1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6">
          <p15:clr>
            <a:srgbClr val="A4A3A4"/>
          </p15:clr>
        </p15:guide>
        <p15:guide id="2" orient="horz" pos="3888">
          <p15:clr>
            <a:srgbClr val="A4A3A4"/>
          </p15:clr>
        </p15:guide>
        <p15:guide id="3" pos="288">
          <p15:clr>
            <a:srgbClr val="A4A3A4"/>
          </p15:clr>
        </p15:guide>
        <p15:guide id="4" pos="54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7C97"/>
    <a:srgbClr val="D7791B"/>
    <a:srgbClr val="4C7816"/>
    <a:srgbClr val="528218"/>
    <a:srgbClr val="B6CEAA"/>
    <a:srgbClr val="ADC8A0"/>
    <a:srgbClr val="CD8019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57" autoAdjust="0"/>
    <p:restoredTop sz="98725" autoAdjust="0"/>
  </p:normalViewPr>
  <p:slideViewPr>
    <p:cSldViewPr>
      <p:cViewPr varScale="1">
        <p:scale>
          <a:sx n="53" d="100"/>
          <a:sy n="53" d="100"/>
        </p:scale>
        <p:origin x="90" y="534"/>
      </p:cViewPr>
      <p:guideLst>
        <p:guide orient="horz" pos="1296"/>
        <p:guide orient="horz" pos="3888"/>
        <p:guide pos="288"/>
        <p:guide pos="54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Relationship Id="rId6" Type="http://schemas.openxmlformats.org/officeDocument/2006/relationships/image" Target="../media/image43.wmf"/><Relationship Id="rId5" Type="http://schemas.openxmlformats.org/officeDocument/2006/relationships/image" Target="../media/image42.wmf"/><Relationship Id="rId4" Type="http://schemas.openxmlformats.org/officeDocument/2006/relationships/image" Target="../media/image41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wmf"/><Relationship Id="rId1" Type="http://schemas.openxmlformats.org/officeDocument/2006/relationships/image" Target="../media/image49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4" Type="http://schemas.openxmlformats.org/officeDocument/2006/relationships/image" Target="../media/image24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4" Type="http://schemas.openxmlformats.org/officeDocument/2006/relationships/image" Target="../media/image3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0A80DFF-CE71-4236-8014-42D547D7E9B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775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2C2AD4B0-66B9-4253-9C6B-2188122212FE}" type="slidenum">
              <a:rPr lang="en-US" altLang="en-US" sz="1200">
                <a:latin typeface="Arial" panose="020B0604020202020204" pitchFamily="34" charset="0"/>
              </a:rPr>
              <a:pPr algn="r"/>
              <a:t>1</a:t>
            </a:fld>
            <a:endParaRPr lang="en-US" altLang="en-US" sz="1200">
              <a:latin typeface="Arial" panose="020B0604020202020204" pitchFamily="34" charset="0"/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8213894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62915D32-4816-48E3-B1BC-801BFD56D4B9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US" altLang="en-US" sz="120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0403624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pearson_ppt_log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2850"/>
            <a:ext cx="12954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12"/>
          <p:cNvSpPr>
            <a:spLocks noChangeShapeType="1"/>
          </p:cNvSpPr>
          <p:nvPr userDrawn="1"/>
        </p:nvSpPr>
        <p:spPr bwMode="auto">
          <a:xfrm>
            <a:off x="0" y="2667000"/>
            <a:ext cx="4953000" cy="0"/>
          </a:xfrm>
          <a:prstGeom prst="line">
            <a:avLst/>
          </a:prstGeom>
          <a:noFill/>
          <a:ln w="127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Box 14" descr="Pink tissue paper"/>
          <p:cNvSpPr txBox="1">
            <a:spLocks noChangeArrowheads="1"/>
          </p:cNvSpPr>
          <p:nvPr userDrawn="1"/>
        </p:nvSpPr>
        <p:spPr bwMode="auto">
          <a:xfrm>
            <a:off x="533400" y="304800"/>
            <a:ext cx="533400" cy="73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4200" b="1">
                <a:solidFill>
                  <a:srgbClr val="4C7816"/>
                </a:solidFill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7" name="Text Box 15" descr="Pink tissue paper"/>
          <p:cNvSpPr txBox="1">
            <a:spLocks noChangeArrowheads="1"/>
          </p:cNvSpPr>
          <p:nvPr userDrawn="1"/>
        </p:nvSpPr>
        <p:spPr bwMode="auto">
          <a:xfrm>
            <a:off x="304800" y="2057400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3200" b="1">
                <a:solidFill>
                  <a:srgbClr val="CD8019"/>
                </a:solidFill>
                <a:latin typeface="Arial" panose="020B0604020202020204" pitchFamily="34" charset="0"/>
              </a:rPr>
              <a:t>5.3</a:t>
            </a:r>
          </a:p>
        </p:txBody>
      </p:sp>
      <p:sp>
        <p:nvSpPr>
          <p:cNvPr id="8" name="Line 21"/>
          <p:cNvSpPr>
            <a:spLocks noChangeShapeType="1"/>
          </p:cNvSpPr>
          <p:nvPr userDrawn="1"/>
        </p:nvSpPr>
        <p:spPr bwMode="auto">
          <a:xfrm rot="5400000" flipH="1">
            <a:off x="4572000" y="-43434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Line 23"/>
          <p:cNvSpPr>
            <a:spLocks noChangeShapeType="1"/>
          </p:cNvSpPr>
          <p:nvPr userDrawn="1"/>
        </p:nvSpPr>
        <p:spPr bwMode="auto">
          <a:xfrm rot="5400000" flipH="1">
            <a:off x="762000" y="701675"/>
            <a:ext cx="0" cy="60960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Line 24"/>
          <p:cNvSpPr>
            <a:spLocks noChangeShapeType="1"/>
          </p:cNvSpPr>
          <p:nvPr userDrawn="1"/>
        </p:nvSpPr>
        <p:spPr bwMode="auto">
          <a:xfrm rot="16200000" flipH="1" flipV="1">
            <a:off x="-19050" y="495300"/>
            <a:ext cx="990600" cy="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Freeform 31"/>
          <p:cNvSpPr>
            <a:spLocks/>
          </p:cNvSpPr>
          <p:nvPr userDrawn="1"/>
        </p:nvSpPr>
        <p:spPr bwMode="auto">
          <a:xfrm>
            <a:off x="0" y="2057400"/>
            <a:ext cx="1143000" cy="609600"/>
          </a:xfrm>
          <a:custGeom>
            <a:avLst/>
            <a:gdLst>
              <a:gd name="T0" fmla="*/ 0 w 96"/>
              <a:gd name="T1" fmla="*/ 0 h 192"/>
              <a:gd name="T2" fmla="*/ 1143000 w 96"/>
              <a:gd name="T3" fmla="*/ 0 h 192"/>
              <a:gd name="T4" fmla="*/ 1143000 w 96"/>
              <a:gd name="T5" fmla="*/ 609600 h 19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6" h="192">
                <a:moveTo>
                  <a:pt x="0" y="0"/>
                </a:moveTo>
                <a:lnTo>
                  <a:pt x="96" y="0"/>
                </a:lnTo>
                <a:lnTo>
                  <a:pt x="96" y="192"/>
                </a:lnTo>
              </a:path>
            </a:pathLst>
          </a:custGeom>
          <a:noFill/>
          <a:ln w="12700" cap="flat" cmpd="sng">
            <a:solidFill>
              <a:srgbClr val="077C97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05200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219200" y="609600"/>
            <a:ext cx="5943600" cy="1295400"/>
          </a:xfrm>
        </p:spPr>
        <p:txBody>
          <a:bodyPr anchor="t"/>
          <a:lstStyle>
            <a:lvl1pPr>
              <a:defRPr sz="3600">
                <a:latin typeface="Times New Roman" panose="02020603050405020304" pitchFamily="18" charset="0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605201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57200" y="2819400"/>
            <a:ext cx="4495800" cy="33528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>
                <a:solidFill>
                  <a:srgbClr val="077C97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13" name="Footer Placeholder 9"/>
          <p:cNvSpPr>
            <a:spLocks noGrp="1"/>
          </p:cNvSpPr>
          <p:nvPr>
            <p:ph type="ftr" sz="quarter" idx="10"/>
          </p:nvPr>
        </p:nvSpPr>
        <p:spPr>
          <a:xfrm>
            <a:off x="1752600" y="6305550"/>
            <a:ext cx="69342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1070" y="2209800"/>
            <a:ext cx="2995730" cy="3783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50589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5.3- </a:t>
            </a:r>
            <a:fld id="{77BCF4F3-AA94-4AA8-8E2D-C75C9BE74FA0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884590297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72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72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5.3- </a:t>
            </a:r>
            <a:fld id="{A4BAB42F-FF1C-4BEB-BDDE-820B4C487F79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577996588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5.3- </a:t>
            </a:r>
            <a:fld id="{49A8B49D-0834-4E3D-A6F9-D9DBFCBD8DF6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49859336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5.3- </a:t>
            </a:r>
            <a:fld id="{27CE37B9-BEDA-4007-AE85-7B0DF3BA6593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923015244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5.3- </a:t>
            </a:r>
            <a:fld id="{7C02E3CB-E79F-4574-A8D7-F01E039478C2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392546099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5.3- </a:t>
            </a:r>
            <a:fld id="{D64E725D-0453-4AC4-AFD5-2C359D7CBE96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8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268083529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5.3- </a:t>
            </a:r>
            <a:fld id="{38C1EA66-E164-46DB-90AE-606F5E60D96F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4103591149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5.3- </a:t>
            </a:r>
            <a:fld id="{86C889C5-628D-482A-B8AC-6F1E4FE7454C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3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319081004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5.3- </a:t>
            </a:r>
            <a:fld id="{A124D899-141E-4319-916E-992687320316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502845544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5.3- </a:t>
            </a:r>
            <a:fld id="{8924E6F0-E42B-433D-8775-EE169D2552C6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206795494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07138"/>
            <a:ext cx="190500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1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en-US"/>
              <a:t>Slide 5.3- </a:t>
            </a:r>
            <a:fld id="{3915D518-E2D2-41D8-B6A1-1D4432B606B3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57200" y="6305550"/>
            <a:ext cx="6324600" cy="4762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buFont typeface="Symbol" panose="05050102010706020507" pitchFamily="18" charset="2"/>
              <a:buNone/>
              <a:defRPr sz="1200" smtClean="0">
                <a:latin typeface="Arial" panose="020B0604020202020204" pitchFamily="34" charset="0"/>
                <a:sym typeface="Symbol" panose="05050102010706020507" pitchFamily="18" charset="2"/>
              </a:defRPr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  <p:sp>
        <p:nvSpPr>
          <p:cNvPr id="1030" name="Line 13"/>
          <p:cNvSpPr>
            <a:spLocks noChangeShapeType="1"/>
          </p:cNvSpPr>
          <p:nvPr userDrawn="1"/>
        </p:nvSpPr>
        <p:spPr bwMode="auto">
          <a:xfrm rot="5400000" flipH="1">
            <a:off x="4572000" y="-35052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ransition spd="med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077C97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9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28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oleObject" Target="../embeddings/oleObject26.bin"/><Relationship Id="rId7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1.wmf"/><Relationship Id="rId5" Type="http://schemas.openxmlformats.org/officeDocument/2006/relationships/oleObject" Target="../embeddings/oleObject27.bin"/><Relationship Id="rId10" Type="http://schemas.openxmlformats.org/officeDocument/2006/relationships/image" Target="../media/image33.wmf"/><Relationship Id="rId4" Type="http://schemas.openxmlformats.org/officeDocument/2006/relationships/image" Target="../media/image30.wmf"/><Relationship Id="rId9" Type="http://schemas.openxmlformats.org/officeDocument/2006/relationships/oleObject" Target="../embeddings/oleObject29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oleObject" Target="../embeddings/oleObject30.bin"/><Relationship Id="rId7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5.wmf"/><Relationship Id="rId5" Type="http://schemas.openxmlformats.org/officeDocument/2006/relationships/oleObject" Target="../embeddings/oleObject31.bin"/><Relationship Id="rId4" Type="http://schemas.openxmlformats.org/officeDocument/2006/relationships/image" Target="../media/image34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37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13" Type="http://schemas.openxmlformats.org/officeDocument/2006/relationships/oleObject" Target="../embeddings/oleObject39.bin"/><Relationship Id="rId3" Type="http://schemas.openxmlformats.org/officeDocument/2006/relationships/oleObject" Target="../embeddings/oleObject34.bin"/><Relationship Id="rId7" Type="http://schemas.openxmlformats.org/officeDocument/2006/relationships/oleObject" Target="../embeddings/oleObject36.bin"/><Relationship Id="rId12" Type="http://schemas.openxmlformats.org/officeDocument/2006/relationships/image" Target="../media/image4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39.wmf"/><Relationship Id="rId11" Type="http://schemas.openxmlformats.org/officeDocument/2006/relationships/oleObject" Target="../embeddings/oleObject38.bin"/><Relationship Id="rId5" Type="http://schemas.openxmlformats.org/officeDocument/2006/relationships/oleObject" Target="../embeddings/oleObject35.bin"/><Relationship Id="rId10" Type="http://schemas.openxmlformats.org/officeDocument/2006/relationships/image" Target="../media/image41.wmf"/><Relationship Id="rId4" Type="http://schemas.openxmlformats.org/officeDocument/2006/relationships/image" Target="../media/image38.wmf"/><Relationship Id="rId9" Type="http://schemas.openxmlformats.org/officeDocument/2006/relationships/oleObject" Target="../embeddings/oleObject37.bin"/><Relationship Id="rId14" Type="http://schemas.openxmlformats.org/officeDocument/2006/relationships/image" Target="../media/image43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45.wmf"/><Relationship Id="rId5" Type="http://schemas.openxmlformats.org/officeDocument/2006/relationships/oleObject" Target="../embeddings/oleObject41.bin"/><Relationship Id="rId4" Type="http://schemas.openxmlformats.org/officeDocument/2006/relationships/image" Target="../media/image44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wmf"/><Relationship Id="rId3" Type="http://schemas.openxmlformats.org/officeDocument/2006/relationships/oleObject" Target="../embeddings/oleObject42.bin"/><Relationship Id="rId7" Type="http://schemas.openxmlformats.org/officeDocument/2006/relationships/oleObject" Target="../embeddings/oleObject4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47.wmf"/><Relationship Id="rId5" Type="http://schemas.openxmlformats.org/officeDocument/2006/relationships/oleObject" Target="../embeddings/oleObject43.bin"/><Relationship Id="rId4" Type="http://schemas.openxmlformats.org/officeDocument/2006/relationships/image" Target="../media/image46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50.wmf"/><Relationship Id="rId5" Type="http://schemas.openxmlformats.org/officeDocument/2006/relationships/oleObject" Target="../embeddings/oleObject46.bin"/><Relationship Id="rId4" Type="http://schemas.openxmlformats.org/officeDocument/2006/relationships/image" Target="../media/image49.w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8.wmf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5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7.wmf"/><Relationship Id="rId5" Type="http://schemas.openxmlformats.org/officeDocument/2006/relationships/image" Target="../media/image4.wmf"/><Relationship Id="rId15" Type="http://schemas.openxmlformats.org/officeDocument/2006/relationships/image" Target="../media/image9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6.wmf"/><Relationship Id="rId14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0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2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3.bin"/><Relationship Id="rId5" Type="http://schemas.openxmlformats.org/officeDocument/2006/relationships/image" Target="../media/image15.wmf"/><Relationship Id="rId4" Type="http://schemas.openxmlformats.org/officeDocument/2006/relationships/oleObject" Target="../embeddings/oleObject12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18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oleObject" Target="../embeddings/oleObject17.bin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2.wmf"/><Relationship Id="rId5" Type="http://schemas.openxmlformats.org/officeDocument/2006/relationships/oleObject" Target="../embeddings/oleObject18.bin"/><Relationship Id="rId10" Type="http://schemas.openxmlformats.org/officeDocument/2006/relationships/image" Target="../media/image24.wmf"/><Relationship Id="rId4" Type="http://schemas.openxmlformats.org/officeDocument/2006/relationships/image" Target="../media/image21.wmf"/><Relationship Id="rId9" Type="http://schemas.openxmlformats.org/officeDocument/2006/relationships/oleObject" Target="../embeddings/oleObject20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2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oter Placeholder 9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Eigenvalues and Eigenvectors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DIAGONALIZATION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5.3- </a:t>
            </a:r>
            <a:fld id="{E2C69600-7137-41F3-BC0C-4C582D954518}" type="slidenum">
              <a:rPr lang="en-US" altLang="en-US" sz="1200">
                <a:latin typeface="Arial" panose="020B0604020202020204" pitchFamily="34" charset="0"/>
              </a:rPr>
              <a:pPr algn="r"/>
              <a:t>10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DIAGONALIZING MATRICES</a:t>
            </a:r>
          </a:p>
        </p:txBody>
      </p:sp>
      <p:sp>
        <p:nvSpPr>
          <p:cNvPr id="742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334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b="1" dirty="0" smtClean="0"/>
              <a:t>Example </a:t>
            </a:r>
            <a:r>
              <a:rPr lang="en-US" altLang="en-US" sz="2800" b="1" dirty="0" smtClean="0"/>
              <a:t>3:</a:t>
            </a:r>
            <a:r>
              <a:rPr lang="en-US" altLang="en-US" sz="2800" dirty="0" smtClean="0"/>
              <a:t> </a:t>
            </a:r>
            <a:r>
              <a:rPr lang="en-US" altLang="en-US" sz="2800" dirty="0" err="1" smtClean="0"/>
              <a:t>Diagonalize</a:t>
            </a:r>
            <a:r>
              <a:rPr lang="en-US" altLang="en-US" sz="2800" dirty="0" smtClean="0"/>
              <a:t> the following matrix, if possible.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800" dirty="0" smtClean="0"/>
              <a:t>	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800" dirty="0" smtClean="0"/>
              <a:t>	That is, find an invertible matrix </a:t>
            </a:r>
            <a:r>
              <a:rPr lang="en-US" altLang="en-US" sz="2800" i="1" dirty="0" smtClean="0"/>
              <a:t>P</a:t>
            </a:r>
            <a:r>
              <a:rPr lang="en-US" altLang="en-US" sz="2800" dirty="0" smtClean="0"/>
              <a:t> and a diagonal matrix </a:t>
            </a:r>
            <a:r>
              <a:rPr lang="en-US" altLang="en-US" sz="2800" i="1" dirty="0" smtClean="0"/>
              <a:t>D</a:t>
            </a:r>
            <a:r>
              <a:rPr lang="en-US" altLang="en-US" sz="2800" dirty="0" smtClean="0"/>
              <a:t> such that                    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b="1" dirty="0" smtClean="0"/>
              <a:t>Solution:</a:t>
            </a:r>
            <a:r>
              <a:rPr lang="en-US" altLang="en-US" sz="2800" dirty="0" smtClean="0"/>
              <a:t> There are four steps to implement the description in Theorem 5.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i="1" dirty="0" smtClean="0"/>
              <a:t>Step 1. </a:t>
            </a:r>
            <a:r>
              <a:rPr lang="en-US" altLang="en-US" sz="2800" b="1" i="1" dirty="0" smtClean="0"/>
              <a:t>Find the eigenvalues of A.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Here, the characteristic equation turns out to involve a cubic polynomial that can be factored:</a:t>
            </a:r>
          </a:p>
        </p:txBody>
      </p:sp>
      <p:graphicFrame>
        <p:nvGraphicFramePr>
          <p:cNvPr id="742404" name="Object 4"/>
          <p:cNvGraphicFramePr>
            <a:graphicFrameLocks noChangeAspect="1"/>
          </p:cNvGraphicFramePr>
          <p:nvPr/>
        </p:nvGraphicFramePr>
        <p:xfrm>
          <a:off x="2819400" y="1676400"/>
          <a:ext cx="2895600" cy="167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0" name="Equation" r:id="rId3" imgW="3073400" imgH="1778000" progId="Equation.DSMT4">
                  <p:embed/>
                </p:oleObj>
              </mc:Choice>
              <mc:Fallback>
                <p:oleObj name="Equation" r:id="rId3" imgW="3073400" imgH="1778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1676400"/>
                        <a:ext cx="2895600" cy="1674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2405" name="Object 5"/>
          <p:cNvGraphicFramePr>
            <a:graphicFrameLocks noChangeAspect="1"/>
          </p:cNvGraphicFramePr>
          <p:nvPr/>
        </p:nvGraphicFramePr>
        <p:xfrm>
          <a:off x="3594100" y="3771900"/>
          <a:ext cx="17272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1" name="Equation" r:id="rId5" imgW="1726451" imgH="393529" progId="Equation.DSMT4">
                  <p:embed/>
                </p:oleObj>
              </mc:Choice>
              <mc:Fallback>
                <p:oleObj name="Equation" r:id="rId5" imgW="1726451" imgH="393529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94100" y="3771900"/>
                        <a:ext cx="17272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5.3- </a:t>
            </a:r>
            <a:fld id="{B2C3806E-E0AC-4142-9239-CEF674B36F2A}" type="slidenum">
              <a:rPr lang="en-US" altLang="en-US" sz="1200">
                <a:latin typeface="Arial" panose="020B0604020202020204" pitchFamily="34" charset="0"/>
              </a:rPr>
              <a:pPr algn="r"/>
              <a:t>11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DIAGONALIZING MATRICES</a:t>
            </a:r>
          </a:p>
        </p:txBody>
      </p:sp>
      <p:sp>
        <p:nvSpPr>
          <p:cNvPr id="744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5257800"/>
          </a:xfrm>
        </p:spPr>
        <p:txBody>
          <a:bodyPr/>
          <a:lstStyle/>
          <a:p>
            <a:pPr eaLnBrk="1" hangingPunct="1"/>
            <a:endParaRPr lang="en-US" altLang="en-US" smtClean="0"/>
          </a:p>
          <a:p>
            <a:pPr eaLnBrk="1" hangingPunct="1"/>
            <a:endParaRPr lang="en-US" altLang="en-US" smtClean="0"/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The eigenvalues are           and             .</a:t>
            </a:r>
          </a:p>
          <a:p>
            <a:pPr eaLnBrk="1" hangingPunct="1"/>
            <a:r>
              <a:rPr lang="en-US" altLang="en-US" sz="2800" i="1" smtClean="0"/>
              <a:t>Step 2. </a:t>
            </a:r>
            <a:r>
              <a:rPr lang="en-US" altLang="en-US" sz="2800" b="1" i="1" smtClean="0"/>
              <a:t>Find three linearly independent eigenvectors of A.</a:t>
            </a:r>
          </a:p>
          <a:p>
            <a:pPr eaLnBrk="1" hangingPunct="1"/>
            <a:r>
              <a:rPr lang="en-US" altLang="en-US" sz="2800" i="1" smtClean="0"/>
              <a:t>Three</a:t>
            </a:r>
            <a:r>
              <a:rPr lang="en-US" altLang="en-US" sz="2800" smtClean="0"/>
              <a:t> vectors are needed because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 is a         matrix.</a:t>
            </a:r>
          </a:p>
          <a:p>
            <a:pPr eaLnBrk="1" hangingPunct="1"/>
            <a:r>
              <a:rPr lang="en-US" altLang="en-US" sz="2800" smtClean="0"/>
              <a:t>This is a critical step.</a:t>
            </a:r>
          </a:p>
          <a:p>
            <a:pPr eaLnBrk="1" hangingPunct="1"/>
            <a:r>
              <a:rPr lang="en-US" altLang="en-US" sz="2800" smtClean="0"/>
              <a:t>If it fails, then Theorem 5 says that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 cannot be diagonalized.</a:t>
            </a:r>
          </a:p>
        </p:txBody>
      </p:sp>
      <p:graphicFrame>
        <p:nvGraphicFramePr>
          <p:cNvPr id="744452" name="Object 4"/>
          <p:cNvGraphicFramePr>
            <a:graphicFrameLocks noChangeAspect="1"/>
          </p:cNvGraphicFramePr>
          <p:nvPr/>
        </p:nvGraphicFramePr>
        <p:xfrm>
          <a:off x="2209800" y="1371600"/>
          <a:ext cx="4876800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8" name="Equation" r:id="rId3" imgW="4876800" imgH="1117600" progId="Equation.DSMT4">
                  <p:embed/>
                </p:oleObj>
              </mc:Choice>
              <mc:Fallback>
                <p:oleObj name="Equation" r:id="rId3" imgW="4876800" imgH="1117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1371600"/>
                        <a:ext cx="4876800" cy="111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4453" name="Object 5"/>
          <p:cNvGraphicFramePr>
            <a:graphicFrameLocks noChangeAspect="1"/>
          </p:cNvGraphicFramePr>
          <p:nvPr/>
        </p:nvGraphicFramePr>
        <p:xfrm>
          <a:off x="3822700" y="3035300"/>
          <a:ext cx="762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9" name="Equation" r:id="rId5" imgW="761669" imgH="342751" progId="Equation.DSMT4">
                  <p:embed/>
                </p:oleObj>
              </mc:Choice>
              <mc:Fallback>
                <p:oleObj name="Equation" r:id="rId5" imgW="761669" imgH="342751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22700" y="3035300"/>
                        <a:ext cx="762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4454" name="Object 6"/>
          <p:cNvGraphicFramePr>
            <a:graphicFrameLocks noChangeAspect="1"/>
          </p:cNvGraphicFramePr>
          <p:nvPr/>
        </p:nvGraphicFramePr>
        <p:xfrm>
          <a:off x="5283200" y="3035300"/>
          <a:ext cx="10668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0" name="Equation" r:id="rId7" imgW="1066800" imgH="342900" progId="Equation.DSMT4">
                  <p:embed/>
                </p:oleObj>
              </mc:Choice>
              <mc:Fallback>
                <p:oleObj name="Equation" r:id="rId7" imgW="1066800" imgH="3429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83200" y="3035300"/>
                        <a:ext cx="10668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4455" name="Object 7"/>
          <p:cNvGraphicFramePr>
            <a:graphicFrameLocks noChangeAspect="1"/>
          </p:cNvGraphicFramePr>
          <p:nvPr/>
        </p:nvGraphicFramePr>
        <p:xfrm>
          <a:off x="6604000" y="4521200"/>
          <a:ext cx="6604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1" name="Equation" r:id="rId9" imgW="710891" imgH="342751" progId="Equation.DSMT4">
                  <p:embed/>
                </p:oleObj>
              </mc:Choice>
              <mc:Fallback>
                <p:oleObj name="Equation" r:id="rId9" imgW="710891" imgH="342751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04000" y="4521200"/>
                        <a:ext cx="660400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5.3- </a:t>
            </a:r>
            <a:fld id="{36014BB1-29EB-4DE5-9AE4-7CFAC1057BF6}" type="slidenum">
              <a:rPr lang="en-US" altLang="en-US" sz="1200">
                <a:latin typeface="Arial" panose="020B0604020202020204" pitchFamily="34" charset="0"/>
              </a:rPr>
              <a:pPr algn="r"/>
              <a:t>12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DIAGONALIZING MATRICES</a:t>
            </a:r>
          </a:p>
        </p:txBody>
      </p:sp>
      <p:sp>
        <p:nvSpPr>
          <p:cNvPr id="745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181600"/>
          </a:xfrm>
        </p:spPr>
        <p:txBody>
          <a:bodyPr/>
          <a:lstStyle/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Basis for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Basis for                                  and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You can check that {</a:t>
            </a:r>
            <a:r>
              <a:rPr lang="en-US" altLang="en-US" sz="2800" b="1" smtClean="0"/>
              <a:t>v</a:t>
            </a:r>
            <a:r>
              <a:rPr lang="en-US" altLang="en-US" sz="2800" baseline="-25000" smtClean="0"/>
              <a:t>1</a:t>
            </a:r>
            <a:r>
              <a:rPr lang="en-US" altLang="en-US" sz="2800" smtClean="0"/>
              <a:t>, </a:t>
            </a:r>
            <a:r>
              <a:rPr lang="en-US" altLang="en-US" sz="2800" b="1" smtClean="0"/>
              <a:t>v</a:t>
            </a:r>
            <a:r>
              <a:rPr lang="en-US" altLang="en-US" sz="2800" baseline="-25000" smtClean="0"/>
              <a:t>2</a:t>
            </a:r>
            <a:r>
              <a:rPr lang="en-US" altLang="en-US" sz="2800" smtClean="0"/>
              <a:t>, </a:t>
            </a:r>
            <a:r>
              <a:rPr lang="en-US" altLang="en-US" sz="2800" b="1" smtClean="0"/>
              <a:t>v</a:t>
            </a:r>
            <a:r>
              <a:rPr lang="en-US" altLang="en-US" sz="2800" baseline="-25000" smtClean="0"/>
              <a:t>3</a:t>
            </a:r>
            <a:r>
              <a:rPr lang="en-US" altLang="en-US" sz="2800" smtClean="0"/>
              <a:t>} is a linearly independent set.    </a:t>
            </a:r>
          </a:p>
        </p:txBody>
      </p:sp>
      <p:graphicFrame>
        <p:nvGraphicFramePr>
          <p:cNvPr id="745476" name="Object 4"/>
          <p:cNvGraphicFramePr>
            <a:graphicFrameLocks noChangeAspect="1"/>
          </p:cNvGraphicFramePr>
          <p:nvPr/>
        </p:nvGraphicFramePr>
        <p:xfrm>
          <a:off x="2273300" y="1130300"/>
          <a:ext cx="24765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0" name="Equation" r:id="rId3" imgW="2476500" imgH="1778000" progId="Equation.DSMT4">
                  <p:embed/>
                </p:oleObj>
              </mc:Choice>
              <mc:Fallback>
                <p:oleObj name="Equation" r:id="rId3" imgW="2476500" imgH="1778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3300" y="1130300"/>
                        <a:ext cx="24765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5477" name="Object 5"/>
          <p:cNvGraphicFramePr>
            <a:graphicFrameLocks noChangeAspect="1"/>
          </p:cNvGraphicFramePr>
          <p:nvPr/>
        </p:nvGraphicFramePr>
        <p:xfrm>
          <a:off x="2235200" y="3175000"/>
          <a:ext cx="28194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1" name="Equation" r:id="rId5" imgW="2819400" imgH="1778000" progId="Equation.DSMT4">
                  <p:embed/>
                </p:oleObj>
              </mc:Choice>
              <mc:Fallback>
                <p:oleObj name="Equation" r:id="rId5" imgW="2819400" imgH="1778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5200" y="3175000"/>
                        <a:ext cx="28194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5478" name="Object 6"/>
          <p:cNvGraphicFramePr>
            <a:graphicFrameLocks noChangeAspect="1"/>
          </p:cNvGraphicFramePr>
          <p:nvPr/>
        </p:nvGraphicFramePr>
        <p:xfrm>
          <a:off x="5829300" y="3175000"/>
          <a:ext cx="15494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2" name="Equation" r:id="rId7" imgW="1549400" imgH="1778000" progId="Equation.DSMT4">
                  <p:embed/>
                </p:oleObj>
              </mc:Choice>
              <mc:Fallback>
                <p:oleObj name="Equation" r:id="rId7" imgW="1549400" imgH="17780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29300" y="3175000"/>
                        <a:ext cx="15494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5.3- </a:t>
            </a:r>
            <a:fld id="{4D6BE141-BD38-4C10-942C-0DAEC140884F}" type="slidenum">
              <a:rPr lang="en-US" altLang="en-US" sz="1200">
                <a:latin typeface="Arial" panose="020B0604020202020204" pitchFamily="34" charset="0"/>
              </a:rPr>
              <a:pPr algn="r"/>
              <a:t>13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DIAGONALIZING MATRICES</a:t>
            </a:r>
          </a:p>
        </p:txBody>
      </p:sp>
      <p:sp>
        <p:nvSpPr>
          <p:cNvPr id="74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219200"/>
            <a:ext cx="8991600" cy="5257800"/>
          </a:xfrm>
        </p:spPr>
        <p:txBody>
          <a:bodyPr/>
          <a:lstStyle/>
          <a:p>
            <a:pPr eaLnBrk="1" hangingPunct="1"/>
            <a:r>
              <a:rPr lang="en-US" altLang="en-US" sz="2800" i="1" smtClean="0"/>
              <a:t>Step 3. </a:t>
            </a:r>
            <a:r>
              <a:rPr lang="en-US" altLang="en-US" sz="2800" b="1" i="1" smtClean="0"/>
              <a:t>Construct P from the vectors in step 2.</a:t>
            </a:r>
          </a:p>
          <a:p>
            <a:pPr eaLnBrk="1" hangingPunct="1"/>
            <a:r>
              <a:rPr lang="en-US" altLang="en-US" sz="2800" smtClean="0"/>
              <a:t>The order of the vectors is unimportant.</a:t>
            </a:r>
          </a:p>
          <a:p>
            <a:pPr eaLnBrk="1" hangingPunct="1"/>
            <a:r>
              <a:rPr lang="en-US" altLang="en-US" sz="2800" smtClean="0"/>
              <a:t>Using the order chosen in step 2, form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i="1" smtClean="0"/>
          </a:p>
          <a:p>
            <a:pPr eaLnBrk="1" hangingPunct="1"/>
            <a:r>
              <a:rPr lang="en-US" altLang="en-US" sz="2800" i="1" smtClean="0"/>
              <a:t>Step 4. </a:t>
            </a:r>
            <a:r>
              <a:rPr lang="en-US" altLang="en-US" sz="2800" b="1" i="1" smtClean="0"/>
              <a:t>Construct D from the corresponding eigenvalues.</a:t>
            </a:r>
          </a:p>
          <a:p>
            <a:pPr eaLnBrk="1" hangingPunct="1"/>
            <a:r>
              <a:rPr lang="en-US" altLang="en-US" sz="2800" smtClean="0"/>
              <a:t>In this step, it is essential that the order of the eigenvalues matches the order chosen for the columns of </a:t>
            </a:r>
            <a:r>
              <a:rPr lang="en-US" altLang="en-US" sz="2800" i="1" smtClean="0"/>
              <a:t>P</a:t>
            </a:r>
            <a:r>
              <a:rPr lang="en-US" altLang="en-US" sz="2800" smtClean="0"/>
              <a:t>.</a:t>
            </a:r>
          </a:p>
        </p:txBody>
      </p:sp>
      <p:graphicFrame>
        <p:nvGraphicFramePr>
          <p:cNvPr id="746500" name="Object 4"/>
          <p:cNvGraphicFramePr>
            <a:graphicFrameLocks noChangeAspect="1"/>
          </p:cNvGraphicFramePr>
          <p:nvPr/>
        </p:nvGraphicFramePr>
        <p:xfrm>
          <a:off x="1828800" y="2819400"/>
          <a:ext cx="5257800" cy="170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0" name="Equation" r:id="rId3" imgW="5486400" imgH="1778000" progId="Equation.DSMT4">
                  <p:embed/>
                </p:oleObj>
              </mc:Choice>
              <mc:Fallback>
                <p:oleObj name="Equation" r:id="rId3" imgW="5486400" imgH="1778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2819400"/>
                        <a:ext cx="5257800" cy="1703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5.3- </a:t>
            </a:r>
            <a:fld id="{B7C98EFB-707A-4F6C-AE5F-C9E689D57BDA}" type="slidenum">
              <a:rPr lang="en-US" altLang="en-US" sz="1200">
                <a:latin typeface="Arial" panose="020B0604020202020204" pitchFamily="34" charset="0"/>
              </a:rPr>
              <a:pPr algn="r"/>
              <a:t>14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DIAGONALIZING MATRICES</a:t>
            </a:r>
          </a:p>
        </p:txBody>
      </p:sp>
      <p:sp>
        <p:nvSpPr>
          <p:cNvPr id="747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458200" cy="5334000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Use the eigenvalue             twice, once for each of the eigenvectors corresponding to            :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To avoid computing      , simply verify that                  .</a:t>
            </a:r>
          </a:p>
          <a:p>
            <a:pPr eaLnBrk="1" hangingPunct="1"/>
            <a:r>
              <a:rPr lang="en-US" altLang="en-US" sz="2800" smtClean="0"/>
              <a:t>Compute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smtClean="0"/>
          </a:p>
        </p:txBody>
      </p:sp>
      <p:graphicFrame>
        <p:nvGraphicFramePr>
          <p:cNvPr id="747524" name="Object 4"/>
          <p:cNvGraphicFramePr>
            <a:graphicFrameLocks noChangeAspect="1"/>
          </p:cNvGraphicFramePr>
          <p:nvPr/>
        </p:nvGraphicFramePr>
        <p:xfrm>
          <a:off x="3670300" y="1231900"/>
          <a:ext cx="990600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4" name="Equation" r:id="rId3" imgW="1066800" imgH="342900" progId="Equation.DSMT4">
                  <p:embed/>
                </p:oleObj>
              </mc:Choice>
              <mc:Fallback>
                <p:oleObj name="Equation" r:id="rId3" imgW="1066800" imgH="3429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70300" y="1231900"/>
                        <a:ext cx="990600" cy="319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7525" name="Object 5"/>
          <p:cNvGraphicFramePr>
            <a:graphicFrameLocks noChangeAspect="1"/>
          </p:cNvGraphicFramePr>
          <p:nvPr/>
        </p:nvGraphicFramePr>
        <p:xfrm>
          <a:off x="5219700" y="1663700"/>
          <a:ext cx="9906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5" name="Equation" r:id="rId5" imgW="1066800" imgH="342900" progId="Equation.DSMT4">
                  <p:embed/>
                </p:oleObj>
              </mc:Choice>
              <mc:Fallback>
                <p:oleObj name="Equation" r:id="rId5" imgW="1066800" imgH="3429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9700" y="1663700"/>
                        <a:ext cx="990600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7526" name="Object 6"/>
          <p:cNvGraphicFramePr>
            <a:graphicFrameLocks noChangeAspect="1"/>
          </p:cNvGraphicFramePr>
          <p:nvPr/>
        </p:nvGraphicFramePr>
        <p:xfrm>
          <a:off x="3352800" y="2057400"/>
          <a:ext cx="2667000" cy="162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6" name="Equation" r:id="rId7" imgW="2921000" imgH="1778000" progId="Equation.DSMT4">
                  <p:embed/>
                </p:oleObj>
              </mc:Choice>
              <mc:Fallback>
                <p:oleObj name="Equation" r:id="rId7" imgW="2921000" imgH="17780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2057400"/>
                        <a:ext cx="2667000" cy="1624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7527" name="Object 7"/>
          <p:cNvGraphicFramePr>
            <a:graphicFrameLocks noChangeAspect="1"/>
          </p:cNvGraphicFramePr>
          <p:nvPr/>
        </p:nvGraphicFramePr>
        <p:xfrm>
          <a:off x="3835400" y="3632200"/>
          <a:ext cx="5207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7" name="Equation" r:id="rId9" imgW="520474" imgH="393529" progId="Equation.DSMT4">
                  <p:embed/>
                </p:oleObj>
              </mc:Choice>
              <mc:Fallback>
                <p:oleObj name="Equation" r:id="rId9" imgW="520474" imgH="393529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35400" y="3632200"/>
                        <a:ext cx="5207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7528" name="Object 8"/>
          <p:cNvGraphicFramePr>
            <a:graphicFrameLocks noChangeAspect="1"/>
          </p:cNvGraphicFramePr>
          <p:nvPr/>
        </p:nvGraphicFramePr>
        <p:xfrm>
          <a:off x="7073900" y="3695700"/>
          <a:ext cx="15748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8" name="Equation" r:id="rId11" imgW="1574800" imgH="330200" progId="Equation.DSMT4">
                  <p:embed/>
                </p:oleObj>
              </mc:Choice>
              <mc:Fallback>
                <p:oleObj name="Equation" r:id="rId11" imgW="1574800" imgH="3302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73900" y="3695700"/>
                        <a:ext cx="15748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7529" name="Object 9"/>
          <p:cNvGraphicFramePr>
            <a:graphicFrameLocks noChangeAspect="1"/>
          </p:cNvGraphicFramePr>
          <p:nvPr/>
        </p:nvGraphicFramePr>
        <p:xfrm>
          <a:off x="609600" y="4724400"/>
          <a:ext cx="7924800" cy="166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9" name="Equation" r:id="rId13" imgW="8458200" imgH="1778000" progId="Equation.DSMT4">
                  <p:embed/>
                </p:oleObj>
              </mc:Choice>
              <mc:Fallback>
                <p:oleObj name="Equation" r:id="rId13" imgW="8458200" imgH="17780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4724400"/>
                        <a:ext cx="7924800" cy="1666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5.3- </a:t>
            </a:r>
            <a:fld id="{C326C3EC-11EA-4064-9970-0B0F64D58DC0}" type="slidenum">
              <a:rPr lang="en-US" altLang="en-US" sz="1200">
                <a:latin typeface="Arial" panose="020B0604020202020204" pitchFamily="34" charset="0"/>
              </a:rPr>
              <a:pPr algn="r"/>
              <a:t>15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DIAGONALIZING MATRICES</a:t>
            </a:r>
          </a:p>
        </p:txBody>
      </p:sp>
      <p:sp>
        <p:nvSpPr>
          <p:cNvPr id="748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5105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b="1" dirty="0" smtClean="0">
                <a:solidFill>
                  <a:srgbClr val="077C97"/>
                </a:solidFill>
              </a:rPr>
              <a:t>Theorem 6:</a:t>
            </a:r>
            <a:r>
              <a:rPr lang="en-US" altLang="en-US" sz="2800" dirty="0" smtClean="0"/>
              <a:t> An           matrix with </a:t>
            </a:r>
            <a:r>
              <a:rPr lang="en-US" altLang="en-US" sz="2800" i="1" dirty="0" smtClean="0"/>
              <a:t>n</a:t>
            </a:r>
            <a:r>
              <a:rPr lang="en-US" altLang="en-US" sz="2800" dirty="0" smtClean="0"/>
              <a:t> distinct eigenvalues is diagonalizable.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b="1" dirty="0" smtClean="0"/>
              <a:t>Proof:</a:t>
            </a:r>
            <a:r>
              <a:rPr lang="en-US" altLang="en-US" sz="2800" dirty="0" smtClean="0"/>
              <a:t> Let </a:t>
            </a:r>
            <a:r>
              <a:rPr lang="en-US" altLang="en-US" sz="2800" b="1" dirty="0" smtClean="0"/>
              <a:t>v</a:t>
            </a:r>
            <a:r>
              <a:rPr lang="en-US" altLang="en-US" sz="2800" baseline="-25000" dirty="0" smtClean="0"/>
              <a:t>1</a:t>
            </a:r>
            <a:r>
              <a:rPr lang="en-US" altLang="en-US" sz="2800" dirty="0" smtClean="0"/>
              <a:t>, …, </a:t>
            </a:r>
            <a:r>
              <a:rPr lang="en-US" altLang="en-US" sz="2800" b="1" dirty="0" err="1" smtClean="0"/>
              <a:t>v</a:t>
            </a:r>
            <a:r>
              <a:rPr lang="en-US" altLang="en-US" sz="2800" i="1" baseline="-25000" dirty="0" err="1" smtClean="0"/>
              <a:t>n</a:t>
            </a:r>
            <a:r>
              <a:rPr lang="en-US" altLang="en-US" sz="2800" dirty="0" smtClean="0"/>
              <a:t> be eigenvectors corresponding to the n distinct eigenvalues of a matrix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Then {</a:t>
            </a:r>
            <a:r>
              <a:rPr lang="en-US" altLang="en-US" sz="2800" b="1" dirty="0" smtClean="0"/>
              <a:t>v</a:t>
            </a:r>
            <a:r>
              <a:rPr lang="en-US" altLang="en-US" sz="2800" baseline="-25000" dirty="0" smtClean="0"/>
              <a:t>1</a:t>
            </a:r>
            <a:r>
              <a:rPr lang="en-US" altLang="en-US" sz="2800" dirty="0" smtClean="0"/>
              <a:t>, …, </a:t>
            </a:r>
            <a:r>
              <a:rPr lang="en-US" altLang="en-US" sz="2800" b="1" dirty="0" err="1" smtClean="0"/>
              <a:t>v</a:t>
            </a:r>
            <a:r>
              <a:rPr lang="en-US" altLang="en-US" sz="2800" i="1" baseline="-25000" dirty="0" err="1" smtClean="0"/>
              <a:t>n</a:t>
            </a:r>
            <a:r>
              <a:rPr lang="en-US" altLang="en-US" sz="2800" dirty="0" smtClean="0"/>
              <a:t>} is linearly independent, by  Theorem 2 in Section 5.1.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Hence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is diagonalizable, by Theorem 5.</a:t>
            </a:r>
          </a:p>
        </p:txBody>
      </p:sp>
      <p:graphicFrame>
        <p:nvGraphicFramePr>
          <p:cNvPr id="748548" name="Object 4"/>
          <p:cNvGraphicFramePr>
            <a:graphicFrameLocks noChangeAspect="1"/>
          </p:cNvGraphicFramePr>
          <p:nvPr/>
        </p:nvGraphicFramePr>
        <p:xfrm>
          <a:off x="533400" y="1371600"/>
          <a:ext cx="7848600" cy="168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0" name="Equation" r:id="rId3" imgW="8293100" imgH="1778000" progId="Equation.DSMT4">
                  <p:embed/>
                </p:oleObj>
              </mc:Choice>
              <mc:Fallback>
                <p:oleObj name="Equation" r:id="rId3" imgW="8293100" imgH="1778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1371600"/>
                        <a:ext cx="7848600" cy="168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8549" name="Object 5"/>
          <p:cNvGraphicFramePr>
            <a:graphicFrameLocks noChangeAspect="1"/>
          </p:cNvGraphicFramePr>
          <p:nvPr/>
        </p:nvGraphicFramePr>
        <p:xfrm>
          <a:off x="3263900" y="3390900"/>
          <a:ext cx="7747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1" name="Equation" r:id="rId5" imgW="774364" imgH="253890" progId="Equation.DSMT4">
                  <p:embed/>
                </p:oleObj>
              </mc:Choice>
              <mc:Fallback>
                <p:oleObj name="Equation" r:id="rId5" imgW="774364" imgH="25389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63900" y="3390900"/>
                        <a:ext cx="7747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5.3- </a:t>
            </a:r>
            <a:fld id="{422EC9E3-7FB6-4FB1-BF5E-6675CC274F05}" type="slidenum">
              <a:rPr lang="en-US" altLang="en-US" sz="1200">
                <a:latin typeface="Arial" panose="020B0604020202020204" pitchFamily="34" charset="0"/>
              </a:rPr>
              <a:pPr algn="r"/>
              <a:t>16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MATRICES WHOSE EIGENVALUES ARE NOT DISTINCT</a:t>
            </a:r>
          </a:p>
        </p:txBody>
      </p:sp>
      <p:sp>
        <p:nvSpPr>
          <p:cNvPr id="74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4953000"/>
          </a:xfrm>
        </p:spPr>
        <p:txBody>
          <a:bodyPr/>
          <a:lstStyle/>
          <a:p>
            <a:pPr eaLnBrk="1" hangingPunct="1"/>
            <a:r>
              <a:rPr lang="en-US" altLang="en-US" sz="2800" dirty="0" smtClean="0"/>
              <a:t>It is not </a:t>
            </a:r>
            <a:r>
              <a:rPr lang="en-US" altLang="en-US" sz="2800" i="1" dirty="0" smtClean="0"/>
              <a:t>necessary</a:t>
            </a:r>
            <a:r>
              <a:rPr lang="en-US" altLang="en-US" sz="2800" dirty="0" smtClean="0"/>
              <a:t> for an          matrix to have n distinct eigenvalues in order to be diagonalizable.</a:t>
            </a:r>
          </a:p>
          <a:p>
            <a:pPr eaLnBrk="1" hangingPunct="1"/>
            <a:r>
              <a:rPr lang="en-US" altLang="en-US" sz="2800" dirty="0" smtClean="0"/>
              <a:t>The 3 x 3 matrix in Example 3 is diagonalizable even though it has only two distinct eigenvalues.</a:t>
            </a:r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dirty="0" smtClean="0"/>
              <a:t>If an           matrix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has </a:t>
            </a:r>
            <a:r>
              <a:rPr lang="en-US" altLang="en-US" sz="2800" i="1" dirty="0" smtClean="0"/>
              <a:t>n</a:t>
            </a:r>
            <a:r>
              <a:rPr lang="en-US" altLang="en-US" sz="2800" dirty="0" smtClean="0"/>
              <a:t> distinct eigenvalues, with corresponding eigenvectors </a:t>
            </a:r>
            <a:r>
              <a:rPr lang="en-US" altLang="en-US" sz="2800" b="1" dirty="0" smtClean="0"/>
              <a:t>v</a:t>
            </a:r>
            <a:r>
              <a:rPr lang="en-US" altLang="en-US" sz="2800" baseline="-25000" dirty="0" smtClean="0"/>
              <a:t>1</a:t>
            </a:r>
            <a:r>
              <a:rPr lang="en-US" altLang="en-US" sz="2800" dirty="0" smtClean="0"/>
              <a:t>, …, </a:t>
            </a:r>
            <a:r>
              <a:rPr lang="en-US" altLang="en-US" sz="2800" b="1" dirty="0" err="1" smtClean="0"/>
              <a:t>v</a:t>
            </a:r>
            <a:r>
              <a:rPr lang="en-US" altLang="en-US" sz="2800" i="1" baseline="-25000" dirty="0" err="1" smtClean="0"/>
              <a:t>n</a:t>
            </a:r>
            <a:r>
              <a:rPr lang="en-US" altLang="en-US" sz="2800" dirty="0" smtClean="0"/>
              <a:t>, and if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                                 , then </a:t>
            </a:r>
            <a:r>
              <a:rPr lang="en-US" altLang="en-US" sz="2800" i="1" dirty="0" smtClean="0"/>
              <a:t>P</a:t>
            </a:r>
            <a:r>
              <a:rPr lang="en-US" altLang="en-US" sz="2800" dirty="0" smtClean="0"/>
              <a:t> is automatically invertible because its columns are linearly independent, by Theorem 2. </a:t>
            </a:r>
          </a:p>
        </p:txBody>
      </p:sp>
      <p:graphicFrame>
        <p:nvGraphicFramePr>
          <p:cNvPr id="749572" name="Object 4"/>
          <p:cNvGraphicFramePr>
            <a:graphicFrameLocks noChangeAspect="1"/>
          </p:cNvGraphicFramePr>
          <p:nvPr/>
        </p:nvGraphicFramePr>
        <p:xfrm>
          <a:off x="4445000" y="1536700"/>
          <a:ext cx="7747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6" name="Equation" r:id="rId3" imgW="774364" imgH="253890" progId="Equation.DSMT4">
                  <p:embed/>
                </p:oleObj>
              </mc:Choice>
              <mc:Fallback>
                <p:oleObj name="Equation" r:id="rId3" imgW="774364" imgH="25389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5000" y="1536700"/>
                        <a:ext cx="7747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9573" name="Object 5"/>
          <p:cNvGraphicFramePr>
            <a:graphicFrameLocks noChangeAspect="1"/>
          </p:cNvGraphicFramePr>
          <p:nvPr/>
        </p:nvGraphicFramePr>
        <p:xfrm>
          <a:off x="1651000" y="3937000"/>
          <a:ext cx="7747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7" name="Equation" r:id="rId5" imgW="774364" imgH="253890" progId="Equation.DSMT4">
                  <p:embed/>
                </p:oleObj>
              </mc:Choice>
              <mc:Fallback>
                <p:oleObj name="Equation" r:id="rId5" imgW="774364" imgH="25389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1000" y="3937000"/>
                        <a:ext cx="7747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9574" name="Object 6"/>
          <p:cNvGraphicFramePr>
            <a:graphicFrameLocks noChangeAspect="1"/>
          </p:cNvGraphicFramePr>
          <p:nvPr/>
        </p:nvGraphicFramePr>
        <p:xfrm>
          <a:off x="812800" y="4724400"/>
          <a:ext cx="2667000" cy="53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8" name="Equation" r:id="rId7" imgW="2768600" imgH="558800" progId="Equation.DSMT4">
                  <p:embed/>
                </p:oleObj>
              </mc:Choice>
              <mc:Fallback>
                <p:oleObj name="Equation" r:id="rId7" imgW="2768600" imgH="5588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2800" y="4724400"/>
                        <a:ext cx="2667000" cy="538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5.3- </a:t>
            </a:r>
            <a:fld id="{C415A98B-85D8-4AF0-9491-789AB75A31B3}" type="slidenum">
              <a:rPr lang="en-US" altLang="en-US" sz="1200">
                <a:latin typeface="Arial" panose="020B0604020202020204" pitchFamily="34" charset="0"/>
              </a:rPr>
              <a:pPr algn="r"/>
              <a:t>17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25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MATRICES WHOSE EIGENVALUES ARE NOT DISTINCT</a:t>
            </a:r>
          </a:p>
        </p:txBody>
      </p:sp>
      <p:sp>
        <p:nvSpPr>
          <p:cNvPr id="7505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4953000"/>
          </a:xfrm>
        </p:spPr>
        <p:txBody>
          <a:bodyPr/>
          <a:lstStyle/>
          <a:p>
            <a:pPr marL="609600" indent="-609600" eaLnBrk="1" hangingPunct="1"/>
            <a:r>
              <a:rPr lang="en-US" altLang="en-US" sz="2800" dirty="0" smtClean="0"/>
              <a:t>When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is diagonalizable but has fewer than </a:t>
            </a:r>
            <a:r>
              <a:rPr lang="en-US" altLang="en-US" sz="2800" i="1" dirty="0" smtClean="0"/>
              <a:t>n</a:t>
            </a:r>
            <a:r>
              <a:rPr lang="en-US" altLang="en-US" sz="2800" dirty="0" smtClean="0"/>
              <a:t> distinct eigenvalues, it is still possible to build </a:t>
            </a:r>
            <a:r>
              <a:rPr lang="en-US" altLang="en-US" sz="2800" i="1" dirty="0" smtClean="0"/>
              <a:t>P</a:t>
            </a:r>
            <a:r>
              <a:rPr lang="en-US" altLang="en-US" sz="2800" dirty="0" smtClean="0"/>
              <a:t> in a way that makes </a:t>
            </a:r>
            <a:r>
              <a:rPr lang="en-US" altLang="en-US" sz="2800" i="1" dirty="0" smtClean="0"/>
              <a:t>P</a:t>
            </a:r>
            <a:r>
              <a:rPr lang="en-US" altLang="en-US" sz="2800" dirty="0" smtClean="0"/>
              <a:t> automatically invertible, as the next theorem shows.</a:t>
            </a:r>
          </a:p>
          <a:p>
            <a:pPr marL="609600" indent="-609600" eaLnBrk="1" hangingPunct="1"/>
            <a:endParaRPr lang="en-US" altLang="en-US" sz="2800" dirty="0" smtClean="0"/>
          </a:p>
          <a:p>
            <a:pPr marL="609600" indent="-609600" eaLnBrk="1" hangingPunct="1"/>
            <a:r>
              <a:rPr lang="en-US" altLang="en-US" sz="2800" b="1" dirty="0" smtClean="0">
                <a:solidFill>
                  <a:srgbClr val="077C97"/>
                </a:solidFill>
              </a:rPr>
              <a:t>Theorem 7:</a:t>
            </a:r>
            <a:r>
              <a:rPr lang="en-US" altLang="en-US" sz="2800" dirty="0" smtClean="0"/>
              <a:t> Let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be an          matrix whose distinct eigenvalues are </a:t>
            </a:r>
            <a:r>
              <a:rPr lang="el-GR" altLang="en-US" sz="2800" dirty="0" smtClean="0">
                <a:cs typeface="Times New Roman" panose="02020603050405020304" pitchFamily="18" charset="0"/>
              </a:rPr>
              <a:t>λ</a:t>
            </a:r>
            <a:r>
              <a:rPr lang="en-US" altLang="en-US" sz="2800" baseline="-25000" dirty="0" smtClean="0">
                <a:cs typeface="Times New Roman" panose="02020603050405020304" pitchFamily="18" charset="0"/>
              </a:rPr>
              <a:t>1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, …, </a:t>
            </a:r>
            <a:r>
              <a:rPr lang="el-GR" altLang="en-US" sz="2800" dirty="0" smtClean="0">
                <a:cs typeface="Times New Roman" panose="02020603050405020304" pitchFamily="18" charset="0"/>
              </a:rPr>
              <a:t>λ</a:t>
            </a:r>
            <a:r>
              <a:rPr lang="en-US" altLang="en-US" sz="2800" i="1" baseline="-25000" dirty="0" smtClean="0">
                <a:cs typeface="Times New Roman" panose="02020603050405020304" pitchFamily="18" charset="0"/>
              </a:rPr>
              <a:t>p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.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800" dirty="0" smtClean="0">
                <a:cs typeface="Times New Roman" panose="02020603050405020304" pitchFamily="18" charset="0"/>
              </a:rPr>
              <a:t>For                , the dimension of the </a:t>
            </a:r>
            <a:r>
              <a:rPr lang="en-US" altLang="en-US" sz="2800" dirty="0" err="1" smtClean="0">
                <a:cs typeface="Times New Roman" panose="02020603050405020304" pitchFamily="18" charset="0"/>
              </a:rPr>
              <a:t>eigenspace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for </a:t>
            </a:r>
            <a:r>
              <a:rPr lang="el-GR" altLang="en-US" sz="2800" dirty="0" smtClean="0">
                <a:cs typeface="Times New Roman" panose="02020603050405020304" pitchFamily="18" charset="0"/>
              </a:rPr>
              <a:t>λ</a:t>
            </a:r>
            <a:r>
              <a:rPr lang="en-US" altLang="en-US" sz="2800" i="1" baseline="-25000" dirty="0" smtClean="0">
                <a:cs typeface="Times New Roman" panose="02020603050405020304" pitchFamily="18" charset="0"/>
              </a:rPr>
              <a:t>k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is less than or equal to the multiplicity of the eigenvalue </a:t>
            </a:r>
            <a:r>
              <a:rPr lang="el-GR" altLang="en-US" sz="2800" dirty="0" smtClean="0">
                <a:cs typeface="Times New Roman" panose="02020603050405020304" pitchFamily="18" charset="0"/>
              </a:rPr>
              <a:t>λ</a:t>
            </a:r>
            <a:r>
              <a:rPr lang="en-US" altLang="en-US" sz="2800" i="1" baseline="-25000" dirty="0" smtClean="0">
                <a:cs typeface="Times New Roman" panose="02020603050405020304" pitchFamily="18" charset="0"/>
              </a:rPr>
              <a:t>k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. </a:t>
            </a:r>
            <a:endParaRPr lang="el-GR" altLang="en-US" sz="2800" dirty="0" smtClean="0">
              <a:cs typeface="Times New Roman" panose="02020603050405020304" pitchFamily="18" charset="0"/>
            </a:endParaRPr>
          </a:p>
        </p:txBody>
      </p:sp>
      <p:graphicFrame>
        <p:nvGraphicFramePr>
          <p:cNvPr id="750596" name="Object 4"/>
          <p:cNvGraphicFramePr>
            <a:graphicFrameLocks noChangeAspect="1"/>
          </p:cNvGraphicFramePr>
          <p:nvPr/>
        </p:nvGraphicFramePr>
        <p:xfrm>
          <a:off x="2476500" y="4699000"/>
          <a:ext cx="137160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8" name="Equation" r:id="rId3" imgW="1422400" imgH="431800" progId="Equation.DSMT4">
                  <p:embed/>
                </p:oleObj>
              </mc:Choice>
              <mc:Fallback>
                <p:oleObj name="Equation" r:id="rId3" imgW="1422400" imgH="4318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76500" y="4699000"/>
                        <a:ext cx="1371600" cy="415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0597" name="Object 5"/>
          <p:cNvGraphicFramePr>
            <a:graphicFrameLocks noChangeAspect="1"/>
          </p:cNvGraphicFramePr>
          <p:nvPr/>
        </p:nvGraphicFramePr>
        <p:xfrm>
          <a:off x="4686300" y="3848100"/>
          <a:ext cx="7747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9" name="Equation" r:id="rId5" imgW="774364" imgH="253890" progId="Equation.DSMT4">
                  <p:embed/>
                </p:oleObj>
              </mc:Choice>
              <mc:Fallback>
                <p:oleObj name="Equation" r:id="rId5" imgW="774364" imgH="25389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6300" y="3848100"/>
                        <a:ext cx="7747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5.3- </a:t>
            </a:r>
            <a:fld id="{E7F56803-E5C3-44EF-B86D-6F9ACAEC0F27}" type="slidenum">
              <a:rPr lang="en-US" altLang="en-US" sz="1200">
                <a:latin typeface="Arial" panose="020B0604020202020204" pitchFamily="34" charset="0"/>
              </a:rPr>
              <a:pPr algn="r"/>
              <a:t>18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35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MATRICES WHOSE EIGENVALUES ARE NOT DISTINCT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51619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143000"/>
                <a:ext cx="8229600" cy="5410200"/>
              </a:xfrm>
            </p:spPr>
            <p:txBody>
              <a:bodyPr/>
              <a:lstStyle/>
              <a:p>
                <a:pPr marL="1371600" lvl="2" indent="-457200" eaLnBrk="1" hangingPunct="1">
                  <a:buFont typeface="Wingdings" panose="05000000000000000000" pitchFamily="2" charset="2"/>
                  <a:buAutoNum type="alphaLcPeriod" startAt="2"/>
                </a:pPr>
                <a:r>
                  <a:rPr lang="en-US" altLang="en-US" sz="2800" dirty="0" smtClean="0"/>
                  <a:t>The matrix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is diagonalizable if and only if the sum of the dimensions of the </a:t>
                </a:r>
                <a:r>
                  <a:rPr lang="en-US" altLang="en-US" sz="2800" dirty="0" err="1" smtClean="0"/>
                  <a:t>eigenspaces</a:t>
                </a:r>
                <a:r>
                  <a:rPr lang="en-US" altLang="en-US" sz="2800" dirty="0" smtClean="0"/>
                  <a:t> equals </a:t>
                </a:r>
                <a:r>
                  <a:rPr lang="en-US" altLang="en-US" sz="2800" i="1" dirty="0" smtClean="0"/>
                  <a:t>n</a:t>
                </a:r>
                <a:r>
                  <a:rPr lang="en-US" altLang="en-US" sz="2800" dirty="0" smtClean="0"/>
                  <a:t>, and this happens if and only if (</a:t>
                </a:r>
                <a:r>
                  <a:rPr lang="en-US" altLang="en-US" sz="2800" i="1" dirty="0" err="1" smtClean="0"/>
                  <a:t>i</a:t>
                </a:r>
                <a:r>
                  <a:rPr lang="en-US" altLang="en-US" sz="2800" dirty="0" smtClean="0"/>
                  <a:t>) the characteristic polynomial factors completely into linear factors and (</a:t>
                </a:r>
                <a:r>
                  <a:rPr lang="en-US" altLang="en-US" sz="2800" i="1" dirty="0" smtClean="0"/>
                  <a:t>ii</a:t>
                </a:r>
                <a:r>
                  <a:rPr lang="en-US" altLang="en-US" sz="2800" dirty="0" smtClean="0"/>
                  <a:t>) the dimension of the </a:t>
                </a:r>
                <a:r>
                  <a:rPr lang="en-US" altLang="en-US" sz="2800" dirty="0" err="1" smtClean="0"/>
                  <a:t>eigenspace</a:t>
                </a:r>
                <a:r>
                  <a:rPr lang="en-US" altLang="en-US" sz="2800" dirty="0" smtClean="0"/>
                  <a:t> for each </a:t>
                </a:r>
                <a:r>
                  <a:rPr lang="el-GR" altLang="en-US" sz="2800" dirty="0" smtClean="0">
                    <a:cs typeface="Times New Roman" panose="02020603050405020304" pitchFamily="18" charset="0"/>
                  </a:rPr>
                  <a:t>λ</a:t>
                </a:r>
                <a:r>
                  <a:rPr lang="en-US" altLang="en-US" sz="2800" i="1" baseline="-25000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equals the multiplicity of </a:t>
                </a:r>
                <a:r>
                  <a:rPr lang="el-GR" altLang="en-US" sz="2800" dirty="0" smtClean="0">
                    <a:cs typeface="Times New Roman" panose="02020603050405020304" pitchFamily="18" charset="0"/>
                  </a:rPr>
                  <a:t>λ</a:t>
                </a:r>
                <a:r>
                  <a:rPr lang="en-US" altLang="en-US" sz="2800" i="1" baseline="-25000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.</a:t>
                </a:r>
              </a:p>
              <a:p>
                <a:pPr marL="1371600" lvl="2" indent="-457200" eaLnBrk="1" hangingPunct="1">
                  <a:buFont typeface="Wingdings" panose="05000000000000000000" pitchFamily="2" charset="2"/>
                  <a:buAutoNum type="alphaLcPeriod" startAt="2"/>
                </a:pPr>
                <a:endParaRPr lang="en-US" altLang="en-US" sz="2800" dirty="0" smtClean="0">
                  <a:cs typeface="Times New Roman" panose="02020603050405020304" pitchFamily="18" charset="0"/>
                </a:endParaRPr>
              </a:p>
              <a:p>
                <a:pPr marL="1371600" lvl="2" indent="-457200" eaLnBrk="1" hangingPunct="1">
                  <a:buFont typeface="Wingdings" panose="05000000000000000000" pitchFamily="2" charset="2"/>
                  <a:buAutoNum type="alphaLcPeriod" startAt="2"/>
                </a:pPr>
                <a:r>
                  <a:rPr lang="en-US" altLang="en-US" sz="2800" dirty="0" smtClean="0">
                    <a:cs typeface="Times New Roman" panose="02020603050405020304" pitchFamily="18" charset="0"/>
                  </a:rPr>
                  <a:t>If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is diagonalizable and </a:t>
                </a:r>
                <a:r>
                  <a:rPr lang="en-US" altLang="en-US" sz="2800" dirty="0" smtClean="0">
                    <a:latin typeface="Euclid Math One" pitchFamily="18" charset="2"/>
                    <a:cs typeface="Times New Roman" panose="02020603050405020304" pitchFamily="18" charset="0"/>
                  </a:rPr>
                  <a:t>B</a:t>
                </a:r>
                <a:r>
                  <a:rPr lang="en-US" altLang="en-US" sz="2800" i="1" baseline="-25000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is a basis for the </a:t>
                </a:r>
                <a:r>
                  <a:rPr lang="en-US" altLang="en-US" sz="2800" dirty="0" err="1" smtClean="0">
                    <a:cs typeface="Times New Roman" panose="02020603050405020304" pitchFamily="18" charset="0"/>
                  </a:rPr>
                  <a:t>eigenspace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corresponding to </a:t>
                </a:r>
                <a:r>
                  <a:rPr lang="en-US" altLang="en-US" sz="2800" dirty="0" smtClean="0">
                    <a:latin typeface="Euclid Math One" pitchFamily="18" charset="2"/>
                    <a:cs typeface="Times New Roman" panose="02020603050405020304" pitchFamily="18" charset="0"/>
                  </a:rPr>
                  <a:t>B</a:t>
                </a:r>
                <a:r>
                  <a:rPr lang="en-US" altLang="en-US" sz="2800" i="1" baseline="-25000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for each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, then the total collection of vectors in the sets </a:t>
                </a:r>
                <a:r>
                  <a:rPr lang="en-US" altLang="en-US" sz="2800" dirty="0" smtClean="0">
                    <a:latin typeface="Euclid Math One" pitchFamily="18" charset="2"/>
                    <a:cs typeface="Times New Roman" panose="02020603050405020304" pitchFamily="18" charset="0"/>
                  </a:rPr>
                  <a:t>B</a:t>
                </a:r>
                <a:r>
                  <a:rPr lang="en-US" altLang="en-US" sz="28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, …, </a:t>
                </a:r>
                <a:r>
                  <a:rPr lang="en-US" altLang="en-US" sz="2800" dirty="0" err="1" smtClean="0">
                    <a:latin typeface="Euclid Math One" pitchFamily="18" charset="2"/>
                    <a:cs typeface="Times New Roman" panose="02020603050405020304" pitchFamily="18" charset="0"/>
                  </a:rPr>
                  <a:t>B</a:t>
                </a:r>
                <a:r>
                  <a:rPr lang="en-US" altLang="en-US" sz="2800" i="1" baseline="-25000" dirty="0" err="1" smtClean="0">
                    <a:cs typeface="Times New Roman" panose="02020603050405020304" pitchFamily="18" charset="0"/>
                  </a:rPr>
                  <a:t>p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forms an eigenvector basis 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for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>
                    <a:cs typeface="Times New Roman" panose="02020603050405020304" pitchFamily="18" charset="0"/>
                  </a:rPr>
                  <a:t>.</a:t>
                </a:r>
                <a:endParaRPr lang="en-US" altLang="en-US" sz="2800" dirty="0" smtClean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51619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143000"/>
                <a:ext cx="8229600" cy="5410200"/>
              </a:xfrm>
              <a:blipFill rotWithShape="0">
                <a:blip r:embed="rId2"/>
                <a:stretch>
                  <a:fillRect t="-1240" r="-2000" b="-27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5.3- </a:t>
            </a:r>
            <a:fld id="{9F0B9FB3-D30C-40A6-95AD-4AB78208D3F8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DIAGONALIZATION</a:t>
            </a:r>
          </a:p>
        </p:txBody>
      </p:sp>
      <p:sp>
        <p:nvSpPr>
          <p:cNvPr id="31642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410200"/>
          </a:xfrm>
        </p:spPr>
        <p:txBody>
          <a:bodyPr/>
          <a:lstStyle/>
          <a:p>
            <a:pPr marL="609600" indent="-609600" eaLnBrk="1" hangingPunct="1"/>
            <a:endParaRPr lang="en-US" altLang="en-US" sz="2800" dirty="0" smtClean="0">
              <a:cs typeface="Times New Roman" panose="02020603050405020304" pitchFamily="18" charset="0"/>
            </a:endParaRPr>
          </a:p>
          <a:p>
            <a:pPr marL="609600" indent="-609600" eaLnBrk="1" hangingPunct="1"/>
            <a:r>
              <a:rPr lang="en-US" altLang="en-US" sz="2800" b="1" dirty="0" smtClean="0">
                <a:cs typeface="Times New Roman" panose="02020603050405020304" pitchFamily="18" charset="0"/>
              </a:rPr>
              <a:t>Example </a:t>
            </a:r>
            <a:r>
              <a:rPr lang="en-US" altLang="en-US" sz="2800" b="1" dirty="0" smtClean="0">
                <a:cs typeface="Times New Roman" panose="02020603050405020304" pitchFamily="18" charset="0"/>
              </a:rPr>
              <a:t>2: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Let                       . Find a formula for </a:t>
            </a:r>
          </a:p>
          <a:p>
            <a:pPr marL="609600" indent="-609600" eaLnBrk="1" hangingPunct="1"/>
            <a:endParaRPr lang="en-US" altLang="en-US" sz="2800" dirty="0" smtClean="0">
              <a:cs typeface="Times New Roman" panose="02020603050405020304" pitchFamily="18" charset="0"/>
            </a:endParaRPr>
          </a:p>
          <a:p>
            <a:pPr marL="609600" indent="-609600"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>
                <a:cs typeface="Times New Roman" panose="02020603050405020304" pitchFamily="18" charset="0"/>
              </a:rPr>
              <a:t>	</a:t>
            </a:r>
            <a:r>
              <a:rPr lang="en-US" altLang="en-US" sz="2800" i="1" dirty="0" err="1" smtClean="0">
                <a:cs typeface="Times New Roman" panose="02020603050405020304" pitchFamily="18" charset="0"/>
              </a:rPr>
              <a:t>A</a:t>
            </a:r>
            <a:r>
              <a:rPr lang="en-US" altLang="en-US" sz="2800" i="1" baseline="30000" dirty="0" err="1" smtClean="0">
                <a:cs typeface="Times New Roman" panose="02020603050405020304" pitchFamily="18" charset="0"/>
              </a:rPr>
              <a:t>k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, given that                    , where</a:t>
            </a:r>
          </a:p>
          <a:p>
            <a:pPr marL="609600" indent="-609600" eaLnBrk="1" hangingPunct="1">
              <a:buFont typeface="Wingdings" panose="05000000000000000000" pitchFamily="2" charset="2"/>
              <a:buNone/>
            </a:pPr>
            <a:endParaRPr lang="en-US" altLang="en-US" sz="2800" dirty="0" smtClean="0">
              <a:cs typeface="Times New Roman" panose="02020603050405020304" pitchFamily="18" charset="0"/>
            </a:endParaRPr>
          </a:p>
          <a:p>
            <a:pPr marL="609600" indent="-609600"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>
                <a:cs typeface="Times New Roman" panose="02020603050405020304" pitchFamily="18" charset="0"/>
              </a:rPr>
              <a:t>                                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	     and</a:t>
            </a:r>
            <a:endParaRPr lang="en-US" altLang="en-US" sz="2800" dirty="0" smtClean="0">
              <a:cs typeface="Times New Roman" panose="02020603050405020304" pitchFamily="18" charset="0"/>
            </a:endParaRPr>
          </a:p>
          <a:p>
            <a:pPr marL="609600" indent="-609600" eaLnBrk="1" hangingPunct="1">
              <a:buFont typeface="Wingdings" panose="05000000000000000000" pitchFamily="2" charset="2"/>
              <a:buNone/>
            </a:pPr>
            <a:endParaRPr lang="en-US" altLang="en-US" sz="2800" dirty="0" smtClean="0">
              <a:cs typeface="Times New Roman" panose="02020603050405020304" pitchFamily="18" charset="0"/>
            </a:endParaRPr>
          </a:p>
          <a:p>
            <a:pPr marL="609600" indent="-609600" eaLnBrk="1" hangingPunct="1"/>
            <a:r>
              <a:rPr lang="en-US" altLang="en-US" sz="2800" b="1" dirty="0" smtClean="0">
                <a:cs typeface="Times New Roman" panose="02020603050405020304" pitchFamily="18" charset="0"/>
              </a:rPr>
              <a:t>Solution: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The standard formula for the inverse of a   </a:t>
            </a:r>
          </a:p>
          <a:p>
            <a:pPr marL="609600" indent="-609600"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>
                <a:cs typeface="Times New Roman" panose="02020603050405020304" pitchFamily="18" charset="0"/>
              </a:rPr>
              <a:t>                matrix yields   </a:t>
            </a:r>
            <a:endParaRPr lang="el-GR" altLang="en-US" sz="2800" dirty="0" smtClean="0">
              <a:cs typeface="Times New Roman" panose="02020603050405020304" pitchFamily="18" charset="0"/>
            </a:endParaRPr>
          </a:p>
        </p:txBody>
      </p:sp>
      <p:graphicFrame>
        <p:nvGraphicFramePr>
          <p:cNvPr id="316467" name="Object 51"/>
          <p:cNvGraphicFramePr>
            <a:graphicFrameLocks noChangeAspect="1"/>
          </p:cNvGraphicFramePr>
          <p:nvPr/>
        </p:nvGraphicFramePr>
        <p:xfrm>
          <a:off x="3530600" y="1397000"/>
          <a:ext cx="1981200" cy="1087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2" name="Equation" r:id="rId4" imgW="2082800" imgH="1143000" progId="Equation.DSMT4">
                  <p:embed/>
                </p:oleObj>
              </mc:Choice>
              <mc:Fallback>
                <p:oleObj name="Equation" r:id="rId4" imgW="2082800" imgH="1143000" progId="Equation.DSMT4">
                  <p:embed/>
                  <p:pic>
                    <p:nvPicPr>
                      <p:cNvPr id="0" name="Object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30600" y="1397000"/>
                        <a:ext cx="1981200" cy="1087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6468" name="Object 52"/>
          <p:cNvGraphicFramePr>
            <a:graphicFrameLocks noChangeAspect="1"/>
          </p:cNvGraphicFramePr>
          <p:nvPr/>
        </p:nvGraphicFramePr>
        <p:xfrm>
          <a:off x="3149600" y="2692400"/>
          <a:ext cx="17272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3" name="Equation" r:id="rId6" imgW="1726451" imgH="393529" progId="Equation.DSMT4">
                  <p:embed/>
                </p:oleObj>
              </mc:Choice>
              <mc:Fallback>
                <p:oleObj name="Equation" r:id="rId6" imgW="1726451" imgH="393529" progId="Equation.DSMT4">
                  <p:embed/>
                  <p:pic>
                    <p:nvPicPr>
                      <p:cNvPr id="0" name="Object 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9600" y="2692400"/>
                        <a:ext cx="17272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6469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6494369"/>
              </p:ext>
            </p:extLst>
          </p:nvPr>
        </p:nvGraphicFramePr>
        <p:xfrm>
          <a:off x="2133600" y="3429000"/>
          <a:ext cx="2209800" cy="111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4" name="Equation" r:id="rId8" imgW="2273300" imgH="1143000" progId="Equation.DSMT4">
                  <p:embed/>
                </p:oleObj>
              </mc:Choice>
              <mc:Fallback>
                <p:oleObj name="Equation" r:id="rId8" imgW="2273300" imgH="1143000" progId="Equation.DSMT4">
                  <p:embed/>
                  <p:pic>
                    <p:nvPicPr>
                      <p:cNvPr id="0" name="Object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3429000"/>
                        <a:ext cx="2209800" cy="1111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6470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1246681"/>
              </p:ext>
            </p:extLst>
          </p:nvPr>
        </p:nvGraphicFramePr>
        <p:xfrm>
          <a:off x="5486400" y="3467100"/>
          <a:ext cx="1828800" cy="110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5" name="Equation" r:id="rId10" imgW="1892300" imgH="1143000" progId="Equation.DSMT4">
                  <p:embed/>
                </p:oleObj>
              </mc:Choice>
              <mc:Fallback>
                <p:oleObj name="Equation" r:id="rId10" imgW="1892300" imgH="1143000" progId="Equation.DSMT4">
                  <p:embed/>
                  <p:pic>
                    <p:nvPicPr>
                      <p:cNvPr id="0" name="Object 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3467100"/>
                        <a:ext cx="1828800" cy="1104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6471" name="Object 55"/>
          <p:cNvGraphicFramePr>
            <a:graphicFrameLocks noChangeAspect="1"/>
          </p:cNvGraphicFramePr>
          <p:nvPr/>
        </p:nvGraphicFramePr>
        <p:xfrm>
          <a:off x="1155700" y="5359400"/>
          <a:ext cx="685800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6" name="Equation" r:id="rId12" imgW="761669" imgH="330057" progId="Equation.DSMT4">
                  <p:embed/>
                </p:oleObj>
              </mc:Choice>
              <mc:Fallback>
                <p:oleObj name="Equation" r:id="rId12" imgW="761669" imgH="330057" progId="Equation.DSMT4">
                  <p:embed/>
                  <p:pic>
                    <p:nvPicPr>
                      <p:cNvPr id="0" name="Object 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5700" y="5359400"/>
                        <a:ext cx="685800" cy="296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6472" name="Object 56"/>
          <p:cNvGraphicFramePr>
            <a:graphicFrameLocks noChangeAspect="1"/>
          </p:cNvGraphicFramePr>
          <p:nvPr/>
        </p:nvGraphicFramePr>
        <p:xfrm>
          <a:off x="3581400" y="5486400"/>
          <a:ext cx="2362200" cy="1084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7" name="Equation" r:id="rId14" imgW="2489200" imgH="1143000" progId="Equation.DSMT4">
                  <p:embed/>
                </p:oleObj>
              </mc:Choice>
              <mc:Fallback>
                <p:oleObj name="Equation" r:id="rId14" imgW="2489200" imgH="1143000" progId="Equation.DSMT4">
                  <p:embed/>
                  <p:pic>
                    <p:nvPicPr>
                      <p:cNvPr id="0" name="Object 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5486400"/>
                        <a:ext cx="2362200" cy="1084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5.3- </a:t>
            </a:r>
            <a:fld id="{B7A105B3-F4D6-472F-86FD-FA2EEC5D3069}" type="slidenum">
              <a:rPr lang="en-US" altLang="en-US" sz="1200">
                <a:latin typeface="Arial" panose="020B0604020202020204" pitchFamily="34" charset="0"/>
              </a:rPr>
              <a:pPr algn="r"/>
              <a:t>3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DIAGONALIZATION</a:t>
            </a:r>
          </a:p>
        </p:txBody>
      </p:sp>
      <p:sp>
        <p:nvSpPr>
          <p:cNvPr id="735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447800"/>
            <a:ext cx="8839200" cy="4953000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Then, by associativity of matrix multiplication,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Again, </a:t>
            </a:r>
          </a:p>
        </p:txBody>
      </p:sp>
      <p:graphicFrame>
        <p:nvGraphicFramePr>
          <p:cNvPr id="735236" name="Object 4"/>
          <p:cNvGraphicFramePr>
            <a:graphicFrameLocks noChangeAspect="1"/>
          </p:cNvGraphicFramePr>
          <p:nvPr/>
        </p:nvGraphicFramePr>
        <p:xfrm>
          <a:off x="533400" y="2057400"/>
          <a:ext cx="8166100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2" name="Equation" r:id="rId3" imgW="8166100" imgH="2209800" progId="Equation.DSMT4">
                  <p:embed/>
                </p:oleObj>
              </mc:Choice>
              <mc:Fallback>
                <p:oleObj name="Equation" r:id="rId3" imgW="8166100" imgH="22098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2057400"/>
                        <a:ext cx="8166100" cy="220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5237" name="Object 5"/>
          <p:cNvGraphicFramePr>
            <a:graphicFrameLocks noChangeAspect="1"/>
          </p:cNvGraphicFramePr>
          <p:nvPr/>
        </p:nvGraphicFramePr>
        <p:xfrm>
          <a:off x="228600" y="5334000"/>
          <a:ext cx="8686800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3" name="Equation" r:id="rId5" imgW="9194800" imgH="850900" progId="Equation.DSMT4">
                  <p:embed/>
                </p:oleObj>
              </mc:Choice>
              <mc:Fallback>
                <p:oleObj name="Equation" r:id="rId5" imgW="9194800" imgH="8509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5334000"/>
                        <a:ext cx="8686800" cy="803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5.3- </a:t>
            </a:r>
            <a:fld id="{1ADF0FB8-F0A4-4646-90E0-BCD9E3D1038B}" type="slidenum">
              <a:rPr lang="en-US" altLang="en-US" sz="1200">
                <a:latin typeface="Arial" panose="020B0604020202020204" pitchFamily="34" charset="0"/>
              </a:rPr>
              <a:pPr algn="r"/>
              <a:t>4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DIAGONALIZATION</a:t>
            </a:r>
          </a:p>
        </p:txBody>
      </p:sp>
      <p:sp>
        <p:nvSpPr>
          <p:cNvPr id="736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4953000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In general, for         ,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A square matrix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 is said to be </a:t>
            </a:r>
            <a:r>
              <a:rPr lang="en-US" altLang="en-US" sz="2800" b="1" smtClean="0"/>
              <a:t>diagonalizable</a:t>
            </a:r>
            <a:r>
              <a:rPr lang="en-US" altLang="en-US" sz="2800" smtClean="0"/>
              <a:t> if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 is similar to a diagonal matrix, that is, if                      for some invertible matrix </a:t>
            </a:r>
            <a:r>
              <a:rPr lang="en-US" altLang="en-US" sz="2800" i="1" smtClean="0"/>
              <a:t>P</a:t>
            </a:r>
            <a:r>
              <a:rPr lang="en-US" altLang="en-US" sz="2800" smtClean="0"/>
              <a:t> and some diagonal, matrix </a:t>
            </a:r>
            <a:r>
              <a:rPr lang="en-US" altLang="en-US" sz="2800" i="1" smtClean="0"/>
              <a:t>D</a:t>
            </a:r>
            <a:r>
              <a:rPr lang="en-US" altLang="en-US" sz="2800" smtClean="0"/>
              <a:t>.</a:t>
            </a:r>
          </a:p>
        </p:txBody>
      </p:sp>
      <p:graphicFrame>
        <p:nvGraphicFramePr>
          <p:cNvPr id="736260" name="Object 4"/>
          <p:cNvGraphicFramePr>
            <a:graphicFrameLocks noChangeAspect="1"/>
          </p:cNvGraphicFramePr>
          <p:nvPr/>
        </p:nvGraphicFramePr>
        <p:xfrm>
          <a:off x="2971800" y="1435100"/>
          <a:ext cx="762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8" name="Equation" r:id="rId3" imgW="761669" imgH="355446" progId="Equation.DSMT4">
                  <p:embed/>
                </p:oleObj>
              </mc:Choice>
              <mc:Fallback>
                <p:oleObj name="Equation" r:id="rId3" imgW="761669" imgH="355446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1435100"/>
                        <a:ext cx="762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6261" name="Object 5"/>
          <p:cNvGraphicFramePr>
            <a:graphicFrameLocks noChangeAspect="1"/>
          </p:cNvGraphicFramePr>
          <p:nvPr/>
        </p:nvGraphicFramePr>
        <p:xfrm>
          <a:off x="990600" y="1905000"/>
          <a:ext cx="7099300" cy="248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9" name="Equation" r:id="rId5" imgW="7099300" imgH="2489200" progId="Equation.DSMT4">
                  <p:embed/>
                </p:oleObj>
              </mc:Choice>
              <mc:Fallback>
                <p:oleObj name="Equation" r:id="rId5" imgW="7099300" imgH="24892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1905000"/>
                        <a:ext cx="7099300" cy="2489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6262" name="Object 6"/>
          <p:cNvGraphicFramePr>
            <a:graphicFrameLocks noChangeAspect="1"/>
          </p:cNvGraphicFramePr>
          <p:nvPr/>
        </p:nvGraphicFramePr>
        <p:xfrm>
          <a:off x="6324600" y="4889500"/>
          <a:ext cx="17272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0" name="Equation" r:id="rId7" imgW="1726451" imgH="393529" progId="Equation.DSMT4">
                  <p:embed/>
                </p:oleObj>
              </mc:Choice>
              <mc:Fallback>
                <p:oleObj name="Equation" r:id="rId7" imgW="1726451" imgH="393529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4600" y="4889500"/>
                        <a:ext cx="17272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5.3- </a:t>
            </a:r>
            <a:fld id="{DB5911B8-A308-4BC8-BA18-8BF52E8F7823}" type="slidenum">
              <a:rPr lang="en-US" altLang="en-US" sz="1200">
                <a:latin typeface="Arial" panose="020B0604020202020204" pitchFamily="34" charset="0"/>
              </a:rPr>
              <a:pPr algn="r"/>
              <a:t>5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DIAGONALIZATION THEOREM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37283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295400"/>
                <a:ext cx="8229600" cy="49530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b="1" dirty="0" smtClean="0">
                    <a:solidFill>
                      <a:srgbClr val="077C97"/>
                    </a:solidFill>
                  </a:rPr>
                  <a:t>Theorem 5:</a:t>
                </a:r>
                <a:r>
                  <a:rPr lang="en-US" altLang="en-US" sz="2800" dirty="0" smtClean="0"/>
                  <a:t> An          matrix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is diagonalizable if and only if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has </a:t>
                </a:r>
                <a:r>
                  <a:rPr lang="en-US" altLang="en-US" sz="2800" i="1" dirty="0" smtClean="0"/>
                  <a:t>n</a:t>
                </a:r>
                <a:r>
                  <a:rPr lang="en-US" altLang="en-US" sz="2800" dirty="0" smtClean="0"/>
                  <a:t> linearly independent eigenvectors.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		In fact,                    , with </a:t>
                </a:r>
                <a:r>
                  <a:rPr lang="en-US" altLang="en-US" sz="2800" i="1" dirty="0" smtClean="0"/>
                  <a:t>D</a:t>
                </a:r>
                <a:r>
                  <a:rPr lang="en-US" altLang="en-US" sz="2800" dirty="0" smtClean="0"/>
                  <a:t> a diagonal matrix, if and only if the columns of </a:t>
                </a:r>
                <a:r>
                  <a:rPr lang="en-US" altLang="en-US" sz="2800" i="1" dirty="0" smtClean="0"/>
                  <a:t>P</a:t>
                </a:r>
                <a:r>
                  <a:rPr lang="en-US" altLang="en-US" sz="2800" dirty="0" smtClean="0"/>
                  <a:t> and </a:t>
                </a:r>
                <a:r>
                  <a:rPr lang="en-US" altLang="en-US" sz="2800" i="1" dirty="0" smtClean="0"/>
                  <a:t>n</a:t>
                </a:r>
                <a:r>
                  <a:rPr lang="en-US" altLang="en-US" sz="2800" dirty="0" smtClean="0"/>
                  <a:t> linearly independent eigenvectors of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. In this case, the diagonal entries of </a:t>
                </a:r>
                <a:r>
                  <a:rPr lang="en-US" altLang="en-US" sz="2800" i="1" dirty="0" smtClean="0"/>
                  <a:t>D</a:t>
                </a:r>
                <a:r>
                  <a:rPr lang="en-US" altLang="en-US" sz="2800" dirty="0" smtClean="0"/>
                  <a:t> are eigenvalues of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that correspond, respectively, to the eigenvectors in </a:t>
                </a:r>
                <a:r>
                  <a:rPr lang="en-US" altLang="en-US" sz="2800" i="1" dirty="0" smtClean="0"/>
                  <a:t>P</a:t>
                </a:r>
                <a:r>
                  <a:rPr lang="en-US" altLang="en-US" sz="2800" dirty="0" smtClean="0"/>
                  <a:t>.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		</a:t>
                </a:r>
              </a:p>
              <a:p>
                <a:pPr eaLnBrk="1" hangingPunct="1">
                  <a:buNone/>
                </a:pPr>
                <a:r>
                  <a:rPr lang="en-US" altLang="en-US" sz="2800" dirty="0" smtClean="0"/>
                  <a:t>		In other words,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is diagonalizable if and only if there are enough eigenvectors to form a basis </a:t>
                </a:r>
                <a:r>
                  <a:rPr lang="en-US" altLang="en-US" sz="2800" dirty="0" smtClean="0"/>
                  <a:t>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. We </a:t>
                </a:r>
                <a:r>
                  <a:rPr lang="en-US" altLang="en-US" sz="2800" dirty="0" smtClean="0"/>
                  <a:t>call such a basis an </a:t>
                </a:r>
                <a:r>
                  <a:rPr lang="en-US" altLang="en-US" sz="2800" b="1" dirty="0" smtClean="0"/>
                  <a:t>eigenvector basis</a:t>
                </a:r>
                <a:r>
                  <a:rPr lang="en-US" altLang="en-US" sz="2800" dirty="0" smtClean="0"/>
                  <a:t> </a:t>
                </a:r>
                <a:r>
                  <a:rPr lang="en-US" altLang="en-US" sz="2800" dirty="0" smtClean="0"/>
                  <a:t>of.</a:t>
                </a:r>
                <a:r>
                  <a:rPr lang="en-US" altLang="en-US" sz="2800" dirty="0" smtClean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endParaRPr lang="en-US" altLang="en-US" sz="2800" dirty="0" smtClean="0"/>
              </a:p>
            </p:txBody>
          </p:sp>
        </mc:Choice>
        <mc:Fallback>
          <p:sp>
            <p:nvSpPr>
              <p:cNvPr id="73728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295400"/>
                <a:ext cx="8229600" cy="4953000"/>
              </a:xfrm>
              <a:blipFill rotWithShape="0">
                <a:blip r:embed="rId3"/>
                <a:stretch>
                  <a:fillRect l="-1259" t="-1355" r="-444" b="-517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37284" name="Object 4"/>
          <p:cNvGraphicFramePr>
            <a:graphicFrameLocks noChangeAspect="1"/>
          </p:cNvGraphicFramePr>
          <p:nvPr/>
        </p:nvGraphicFramePr>
        <p:xfrm>
          <a:off x="3225800" y="1460500"/>
          <a:ext cx="7747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4" name="Equation" r:id="rId4" imgW="774364" imgH="253890" progId="Equation.DSMT4">
                  <p:embed/>
                </p:oleObj>
              </mc:Choice>
              <mc:Fallback>
                <p:oleObj name="Equation" r:id="rId4" imgW="774364" imgH="25389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25800" y="1460500"/>
                        <a:ext cx="7747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285" name="Object 5"/>
          <p:cNvGraphicFramePr>
            <a:graphicFrameLocks noChangeAspect="1"/>
          </p:cNvGraphicFramePr>
          <p:nvPr/>
        </p:nvGraphicFramePr>
        <p:xfrm>
          <a:off x="2552700" y="2247900"/>
          <a:ext cx="17272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5" name="Equation" r:id="rId6" imgW="1726451" imgH="393529" progId="Equation.DSMT4">
                  <p:embed/>
                </p:oleObj>
              </mc:Choice>
              <mc:Fallback>
                <p:oleObj name="Equation" r:id="rId6" imgW="1726451" imgH="393529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2700" y="2247900"/>
                        <a:ext cx="17272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5.3- </a:t>
            </a:r>
            <a:fld id="{1739F81E-3F57-4C89-9FEA-4F052E60A928}" type="slidenum">
              <a:rPr lang="en-US" altLang="en-US" sz="1200">
                <a:latin typeface="Arial" panose="020B0604020202020204" pitchFamily="34" charset="0"/>
              </a:rPr>
              <a:pPr algn="r"/>
              <a:t>6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DIAGONALIZATION THEOREM</a:t>
            </a:r>
          </a:p>
        </p:txBody>
      </p:sp>
      <p:sp>
        <p:nvSpPr>
          <p:cNvPr id="7383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219200"/>
            <a:ext cx="8686800" cy="5334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b="1" dirty="0" smtClean="0"/>
              <a:t>Proof:</a:t>
            </a:r>
            <a:r>
              <a:rPr lang="en-US" altLang="en-US" sz="2800" dirty="0" smtClean="0"/>
              <a:t> First, observe that if </a:t>
            </a:r>
            <a:r>
              <a:rPr lang="en-US" altLang="en-US" sz="2800" i="1" dirty="0" smtClean="0"/>
              <a:t>P</a:t>
            </a:r>
            <a:r>
              <a:rPr lang="en-US" altLang="en-US" sz="2800" dirty="0" smtClean="0"/>
              <a:t> is any           matrix with columns </a:t>
            </a:r>
            <a:r>
              <a:rPr lang="en-US" altLang="en-US" sz="2800" b="1" dirty="0" smtClean="0"/>
              <a:t>v</a:t>
            </a:r>
            <a:r>
              <a:rPr lang="en-US" altLang="en-US" sz="2800" baseline="-25000" dirty="0" smtClean="0"/>
              <a:t>1</a:t>
            </a:r>
            <a:r>
              <a:rPr lang="en-US" altLang="en-US" sz="2800" dirty="0" smtClean="0"/>
              <a:t>, …, </a:t>
            </a:r>
            <a:r>
              <a:rPr lang="en-US" altLang="en-US" sz="2800" b="1" dirty="0" err="1" smtClean="0"/>
              <a:t>v</a:t>
            </a:r>
            <a:r>
              <a:rPr lang="en-US" altLang="en-US" sz="2800" i="1" baseline="-25000" dirty="0" err="1" smtClean="0"/>
              <a:t>n</a:t>
            </a:r>
            <a:r>
              <a:rPr lang="en-US" altLang="en-US" sz="2800" dirty="0" smtClean="0"/>
              <a:t>, and if </a:t>
            </a:r>
            <a:r>
              <a:rPr lang="en-US" altLang="en-US" sz="2800" i="1" dirty="0" smtClean="0"/>
              <a:t>D</a:t>
            </a:r>
            <a:r>
              <a:rPr lang="en-US" altLang="en-US" sz="2800" dirty="0" smtClean="0"/>
              <a:t> is any diagonal matrix with diagonal entries </a:t>
            </a:r>
            <a:r>
              <a:rPr lang="el-GR" altLang="en-US" sz="2800" dirty="0" smtClean="0">
                <a:cs typeface="Times New Roman" panose="02020603050405020304" pitchFamily="18" charset="0"/>
              </a:rPr>
              <a:t>λ</a:t>
            </a:r>
            <a:r>
              <a:rPr lang="en-US" altLang="en-US" sz="2800" baseline="-25000" dirty="0" smtClean="0">
                <a:cs typeface="Times New Roman" panose="02020603050405020304" pitchFamily="18" charset="0"/>
              </a:rPr>
              <a:t>1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, …, </a:t>
            </a:r>
            <a:r>
              <a:rPr lang="el-GR" altLang="en-US" sz="2800" dirty="0" smtClean="0">
                <a:cs typeface="Times New Roman" panose="02020603050405020304" pitchFamily="18" charset="0"/>
              </a:rPr>
              <a:t>λ</a:t>
            </a:r>
            <a:r>
              <a:rPr lang="en-US" altLang="en-US" sz="2800" i="1" baseline="-25000" dirty="0" smtClean="0">
                <a:cs typeface="Times New Roman" panose="02020603050405020304" pitchFamily="18" charset="0"/>
              </a:rPr>
              <a:t>n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, then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800" dirty="0">
                <a:cs typeface="Times New Roman" panose="02020603050405020304" pitchFamily="18" charset="0"/>
              </a:rPr>
              <a:t>	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								        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(1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800" dirty="0" smtClean="0">
                <a:cs typeface="Times New Roman" panose="02020603050405020304" pitchFamily="18" charset="0"/>
              </a:rPr>
              <a:t>	</a:t>
            </a:r>
            <a:endParaRPr lang="en-US" altLang="en-US" sz="2800" dirty="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800" dirty="0" smtClean="0">
                <a:cs typeface="Times New Roman" panose="02020603050405020304" pitchFamily="18" charset="0"/>
              </a:rPr>
              <a:t>while</a:t>
            </a:r>
            <a:endParaRPr lang="en-US" altLang="en-US" sz="2800" dirty="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800" dirty="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800" dirty="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800" dirty="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800" dirty="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800" dirty="0" smtClean="0">
                <a:cs typeface="Times New Roman" panose="02020603050405020304" pitchFamily="18" charset="0"/>
              </a:rPr>
              <a:t>                                                                                     </a:t>
            </a:r>
            <a:r>
              <a:rPr lang="en-US" altLang="en-US" sz="2800" dirty="0">
                <a:cs typeface="Times New Roman" panose="02020603050405020304" pitchFamily="18" charset="0"/>
              </a:rPr>
              <a:t> 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   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(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2)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l-GR" altLang="en-US" sz="2800" dirty="0" smtClean="0">
              <a:cs typeface="Times New Roman" panose="02020603050405020304" pitchFamily="18" charset="0"/>
            </a:endParaRPr>
          </a:p>
        </p:txBody>
      </p:sp>
      <p:graphicFrame>
        <p:nvGraphicFramePr>
          <p:cNvPr id="738308" name="Object 4"/>
          <p:cNvGraphicFramePr>
            <a:graphicFrameLocks noChangeAspect="1"/>
          </p:cNvGraphicFramePr>
          <p:nvPr/>
        </p:nvGraphicFramePr>
        <p:xfrm>
          <a:off x="5905500" y="1358900"/>
          <a:ext cx="7747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6" name="Equation" r:id="rId3" imgW="774364" imgH="253890" progId="Equation.DSMT4">
                  <p:embed/>
                </p:oleObj>
              </mc:Choice>
              <mc:Fallback>
                <p:oleObj name="Equation" r:id="rId3" imgW="774364" imgH="25389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05500" y="1358900"/>
                        <a:ext cx="7747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8309" name="Object 5"/>
          <p:cNvGraphicFramePr>
            <a:graphicFrameLocks noChangeAspect="1"/>
          </p:cNvGraphicFramePr>
          <p:nvPr/>
        </p:nvGraphicFramePr>
        <p:xfrm>
          <a:off x="304800" y="2514600"/>
          <a:ext cx="8001000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7" name="Equation" r:id="rId5" imgW="8140700" imgH="558800" progId="Equation.DSMT4">
                  <p:embed/>
                </p:oleObj>
              </mc:Choice>
              <mc:Fallback>
                <p:oleObj name="Equation" r:id="rId5" imgW="8140700" imgH="5588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2514600"/>
                        <a:ext cx="8001000" cy="549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8310" name="Object 6"/>
          <p:cNvGraphicFramePr>
            <a:graphicFrameLocks noChangeAspect="1"/>
          </p:cNvGraphicFramePr>
          <p:nvPr/>
        </p:nvGraphicFramePr>
        <p:xfrm>
          <a:off x="381000" y="3886200"/>
          <a:ext cx="8153400" cy="2312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8" name="Equation" r:id="rId7" imgW="8420100" imgH="2387600" progId="Equation.DSMT4">
                  <p:embed/>
                </p:oleObj>
              </mc:Choice>
              <mc:Fallback>
                <p:oleObj name="Equation" r:id="rId7" imgW="8420100" imgH="23876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3886200"/>
                        <a:ext cx="8153400" cy="2312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5.3- </a:t>
            </a:r>
            <a:fld id="{BD0FCE44-99CF-404E-AC01-10315F65E3EF}" type="slidenum">
              <a:rPr lang="en-US" altLang="en-US" sz="1200">
                <a:latin typeface="Arial" panose="020B0604020202020204" pitchFamily="34" charset="0"/>
              </a:rPr>
              <a:pPr algn="r"/>
              <a:t>7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DIAGONALIZATION THEOREM</a:t>
            </a:r>
          </a:p>
        </p:txBody>
      </p:sp>
      <p:sp>
        <p:nvSpPr>
          <p:cNvPr id="739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295400"/>
            <a:ext cx="8763000" cy="5181600"/>
          </a:xfrm>
        </p:spPr>
        <p:txBody>
          <a:bodyPr/>
          <a:lstStyle/>
          <a:p>
            <a:pPr eaLnBrk="1" hangingPunct="1"/>
            <a:r>
              <a:rPr lang="en-US" altLang="en-US" sz="2800" dirty="0" smtClean="0"/>
              <a:t>Now suppose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is diagonalizable and                     . Then right-multiplying this relation by </a:t>
            </a:r>
            <a:r>
              <a:rPr lang="en-US" altLang="en-US" sz="2800" i="1" dirty="0" smtClean="0"/>
              <a:t>P</a:t>
            </a:r>
            <a:r>
              <a:rPr lang="en-US" altLang="en-US" sz="2800" dirty="0" smtClean="0"/>
              <a:t>, we have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                     .</a:t>
            </a:r>
          </a:p>
          <a:p>
            <a:pPr eaLnBrk="1" hangingPunct="1"/>
            <a:r>
              <a:rPr lang="en-US" altLang="en-US" sz="2800" dirty="0" smtClean="0"/>
              <a:t>In this case, equations (1) and (2) imply that</a:t>
            </a:r>
          </a:p>
          <a:p>
            <a:pPr eaLnBrk="1" hangingPunct="1"/>
            <a:endParaRPr lang="en-US" altLang="en-US" sz="2800" dirty="0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                                                                                      </a:t>
            </a:r>
            <a:r>
              <a:rPr lang="en-US" altLang="en-US" sz="2800" dirty="0"/>
              <a:t> </a:t>
            </a:r>
            <a:r>
              <a:rPr lang="en-US" altLang="en-US" sz="2800" dirty="0" smtClean="0"/>
              <a:t>    </a:t>
            </a:r>
            <a:r>
              <a:rPr lang="en-US" altLang="en-US" sz="2800" dirty="0" smtClean="0"/>
              <a:t>(</a:t>
            </a:r>
            <a:r>
              <a:rPr lang="en-US" altLang="en-US" sz="2800" dirty="0" smtClean="0"/>
              <a:t>3)</a:t>
            </a:r>
          </a:p>
          <a:p>
            <a:pPr eaLnBrk="1" hangingPunct="1"/>
            <a:r>
              <a:rPr lang="en-US" altLang="en-US" sz="2800" dirty="0" smtClean="0"/>
              <a:t>Equating columns, we find that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                                                                                      </a:t>
            </a:r>
            <a:r>
              <a:rPr lang="en-US" altLang="en-US" sz="2800" dirty="0"/>
              <a:t> </a:t>
            </a:r>
            <a:r>
              <a:rPr lang="en-US" altLang="en-US" sz="2800" dirty="0" smtClean="0"/>
              <a:t>    </a:t>
            </a:r>
            <a:r>
              <a:rPr lang="en-US" altLang="en-US" sz="2800" dirty="0" smtClean="0"/>
              <a:t>(</a:t>
            </a:r>
            <a:r>
              <a:rPr lang="en-US" altLang="en-US" sz="2800" dirty="0" smtClean="0"/>
              <a:t>4)</a:t>
            </a:r>
          </a:p>
          <a:p>
            <a:pPr eaLnBrk="1" hangingPunct="1"/>
            <a:r>
              <a:rPr lang="en-US" altLang="en-US" sz="2800" dirty="0" smtClean="0"/>
              <a:t>Since </a:t>
            </a:r>
            <a:r>
              <a:rPr lang="en-US" altLang="en-US" sz="2800" i="1" dirty="0" smtClean="0"/>
              <a:t>P</a:t>
            </a:r>
            <a:r>
              <a:rPr lang="en-US" altLang="en-US" sz="2800" dirty="0" smtClean="0"/>
              <a:t> is invertible, its columns </a:t>
            </a:r>
            <a:r>
              <a:rPr lang="en-US" altLang="en-US" sz="2800" b="1" dirty="0" smtClean="0"/>
              <a:t>v</a:t>
            </a:r>
            <a:r>
              <a:rPr lang="en-US" altLang="en-US" sz="2800" baseline="-25000" dirty="0" smtClean="0"/>
              <a:t>1</a:t>
            </a:r>
            <a:r>
              <a:rPr lang="en-US" altLang="en-US" sz="2800" dirty="0" smtClean="0"/>
              <a:t>, …, </a:t>
            </a:r>
            <a:r>
              <a:rPr lang="en-US" altLang="en-US" sz="2800" b="1" dirty="0" err="1" smtClean="0"/>
              <a:t>v</a:t>
            </a:r>
            <a:r>
              <a:rPr lang="en-US" altLang="en-US" sz="2800" i="1" baseline="-25000" dirty="0" err="1" smtClean="0"/>
              <a:t>n</a:t>
            </a:r>
            <a:r>
              <a:rPr lang="en-US" altLang="en-US" sz="2800" dirty="0" smtClean="0"/>
              <a:t> must be linearly independent.</a:t>
            </a:r>
          </a:p>
        </p:txBody>
      </p:sp>
      <p:graphicFrame>
        <p:nvGraphicFramePr>
          <p:cNvPr id="739332" name="Object 4"/>
          <p:cNvGraphicFramePr>
            <a:graphicFrameLocks noChangeAspect="1"/>
          </p:cNvGraphicFramePr>
          <p:nvPr/>
        </p:nvGraphicFramePr>
        <p:xfrm>
          <a:off x="6096000" y="1308100"/>
          <a:ext cx="17272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2" name="Equation" r:id="rId3" imgW="1726451" imgH="393529" progId="Equation.DSMT4">
                  <p:embed/>
                </p:oleObj>
              </mc:Choice>
              <mc:Fallback>
                <p:oleObj name="Equation" r:id="rId3" imgW="1726451" imgH="393529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1308100"/>
                        <a:ext cx="17272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9333" name="Object 5"/>
          <p:cNvGraphicFramePr>
            <a:graphicFrameLocks noChangeAspect="1"/>
          </p:cNvGraphicFramePr>
          <p:nvPr/>
        </p:nvGraphicFramePr>
        <p:xfrm>
          <a:off x="685800" y="2286000"/>
          <a:ext cx="15367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3" name="Equation" r:id="rId5" imgW="1536700" imgH="330200" progId="Equation.DSMT4">
                  <p:embed/>
                </p:oleObj>
              </mc:Choice>
              <mc:Fallback>
                <p:oleObj name="Equation" r:id="rId5" imgW="1536700" imgH="3302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286000"/>
                        <a:ext cx="15367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9334" name="Object 6"/>
          <p:cNvGraphicFramePr>
            <a:graphicFrameLocks noChangeAspect="1"/>
          </p:cNvGraphicFramePr>
          <p:nvPr/>
        </p:nvGraphicFramePr>
        <p:xfrm>
          <a:off x="457200" y="3276600"/>
          <a:ext cx="78740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4" name="Equation" r:id="rId7" imgW="7874000" imgH="558800" progId="Equation.DSMT4">
                  <p:embed/>
                </p:oleObj>
              </mc:Choice>
              <mc:Fallback>
                <p:oleObj name="Equation" r:id="rId7" imgW="7874000" imgH="5588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3276600"/>
                        <a:ext cx="78740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9335" name="Object 7"/>
          <p:cNvGraphicFramePr>
            <a:graphicFrameLocks noChangeAspect="1"/>
          </p:cNvGraphicFramePr>
          <p:nvPr/>
        </p:nvGraphicFramePr>
        <p:xfrm>
          <a:off x="762000" y="4838700"/>
          <a:ext cx="59309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5" name="Equation" r:id="rId9" imgW="5930900" imgH="482600" progId="Equation.DSMT4">
                  <p:embed/>
                </p:oleObj>
              </mc:Choice>
              <mc:Fallback>
                <p:oleObj name="Equation" r:id="rId9" imgW="5930900" imgH="4826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4838700"/>
                        <a:ext cx="59309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5.3- </a:t>
            </a:r>
            <a:fld id="{6E04A410-44FD-4A03-A237-49D0DB9082FC}" type="slidenum">
              <a:rPr lang="en-US" altLang="en-US" sz="1200">
                <a:latin typeface="Arial" panose="020B0604020202020204" pitchFamily="34" charset="0"/>
              </a:rPr>
              <a:pPr algn="r"/>
              <a:t>8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33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DIAGONALIZATION THEOREM</a:t>
            </a:r>
          </a:p>
        </p:txBody>
      </p:sp>
      <p:sp>
        <p:nvSpPr>
          <p:cNvPr id="74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4953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smtClean="0"/>
              <a:t>Also, since these columns are nonzero, the equations in (4) show that </a:t>
            </a:r>
            <a:r>
              <a:rPr lang="en-US" altLang="en-US" sz="2800" smtClean="0">
                <a:cs typeface="Times New Roman" panose="02020603050405020304" pitchFamily="18" charset="0"/>
              </a:rPr>
              <a:t> </a:t>
            </a:r>
            <a:r>
              <a:rPr lang="el-GR" altLang="en-US" sz="2800" smtClean="0">
                <a:cs typeface="Times New Roman" panose="02020603050405020304" pitchFamily="18" charset="0"/>
              </a:rPr>
              <a:t>λ</a:t>
            </a:r>
            <a:r>
              <a:rPr lang="en-US" altLang="en-US" sz="2800" baseline="-25000" smtClean="0">
                <a:cs typeface="Times New Roman" panose="02020603050405020304" pitchFamily="18" charset="0"/>
              </a:rPr>
              <a:t>1</a:t>
            </a:r>
            <a:r>
              <a:rPr lang="en-US" altLang="en-US" sz="2800" smtClean="0">
                <a:cs typeface="Times New Roman" panose="02020603050405020304" pitchFamily="18" charset="0"/>
              </a:rPr>
              <a:t>, …, </a:t>
            </a:r>
            <a:r>
              <a:rPr lang="el-GR" altLang="en-US" sz="2800" smtClean="0">
                <a:cs typeface="Times New Roman" panose="02020603050405020304" pitchFamily="18" charset="0"/>
              </a:rPr>
              <a:t>λ</a:t>
            </a:r>
            <a:r>
              <a:rPr lang="en-US" altLang="en-US" sz="2800" i="1" baseline="-25000" smtClean="0">
                <a:cs typeface="Times New Roman" panose="02020603050405020304" pitchFamily="18" charset="0"/>
              </a:rPr>
              <a:t>n</a:t>
            </a:r>
            <a:r>
              <a:rPr lang="en-US" altLang="en-US" sz="2800" smtClean="0">
                <a:cs typeface="Times New Roman" panose="02020603050405020304" pitchFamily="18" charset="0"/>
              </a:rPr>
              <a:t> are eigenvalues and </a:t>
            </a:r>
            <a:r>
              <a:rPr lang="en-US" altLang="en-US" sz="2800" b="1" smtClean="0">
                <a:cs typeface="Times New Roman" panose="02020603050405020304" pitchFamily="18" charset="0"/>
              </a:rPr>
              <a:t>v</a:t>
            </a:r>
            <a:r>
              <a:rPr lang="en-US" altLang="en-US" sz="2800" baseline="-25000" smtClean="0">
                <a:cs typeface="Times New Roman" panose="02020603050405020304" pitchFamily="18" charset="0"/>
              </a:rPr>
              <a:t>1</a:t>
            </a:r>
            <a:r>
              <a:rPr lang="en-US" altLang="en-US" sz="2800" smtClean="0">
                <a:cs typeface="Times New Roman" panose="02020603050405020304" pitchFamily="18" charset="0"/>
              </a:rPr>
              <a:t>, …, </a:t>
            </a:r>
            <a:r>
              <a:rPr lang="en-US" altLang="en-US" sz="2800" b="1" smtClean="0">
                <a:cs typeface="Times New Roman" panose="02020603050405020304" pitchFamily="18" charset="0"/>
              </a:rPr>
              <a:t>v</a:t>
            </a:r>
            <a:r>
              <a:rPr lang="en-US" altLang="en-US" sz="2800" i="1" baseline="-25000" smtClean="0">
                <a:cs typeface="Times New Roman" panose="02020603050405020304" pitchFamily="18" charset="0"/>
              </a:rPr>
              <a:t>n</a:t>
            </a:r>
            <a:r>
              <a:rPr lang="en-US" altLang="en-US" sz="2800" smtClean="0">
                <a:cs typeface="Times New Roman" panose="02020603050405020304" pitchFamily="18" charset="0"/>
              </a:rPr>
              <a:t> are corresponding eigenvectors.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sz="2800" smtClean="0">
                <a:cs typeface="Times New Roman" panose="02020603050405020304" pitchFamily="18" charset="0"/>
              </a:rPr>
              <a:t>This argument proves the “only if ” parts of the first and second statements, along with the third statement, of the theorem.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sz="2800" smtClean="0">
                <a:cs typeface="Times New Roman" panose="02020603050405020304" pitchFamily="18" charset="0"/>
              </a:rPr>
              <a:t>Finally, given any </a:t>
            </a:r>
            <a:r>
              <a:rPr lang="en-US" altLang="en-US" sz="2800" i="1" smtClean="0">
                <a:cs typeface="Times New Roman" panose="02020603050405020304" pitchFamily="18" charset="0"/>
              </a:rPr>
              <a:t>n</a:t>
            </a:r>
            <a:r>
              <a:rPr lang="en-US" altLang="en-US" sz="2800" smtClean="0">
                <a:cs typeface="Times New Roman" panose="02020603050405020304" pitchFamily="18" charset="0"/>
              </a:rPr>
              <a:t> eigenvectors </a:t>
            </a:r>
            <a:r>
              <a:rPr lang="en-US" altLang="en-US" sz="2800" b="1" smtClean="0">
                <a:cs typeface="Times New Roman" panose="02020603050405020304" pitchFamily="18" charset="0"/>
              </a:rPr>
              <a:t>v</a:t>
            </a:r>
            <a:r>
              <a:rPr lang="en-US" altLang="en-US" sz="2800" baseline="-25000" smtClean="0">
                <a:cs typeface="Times New Roman" panose="02020603050405020304" pitchFamily="18" charset="0"/>
              </a:rPr>
              <a:t>1</a:t>
            </a:r>
            <a:r>
              <a:rPr lang="en-US" altLang="en-US" sz="2800" smtClean="0">
                <a:cs typeface="Times New Roman" panose="02020603050405020304" pitchFamily="18" charset="0"/>
              </a:rPr>
              <a:t>, …, </a:t>
            </a:r>
            <a:r>
              <a:rPr lang="en-US" altLang="en-US" sz="2800" b="1" smtClean="0">
                <a:cs typeface="Times New Roman" panose="02020603050405020304" pitchFamily="18" charset="0"/>
              </a:rPr>
              <a:t>v</a:t>
            </a:r>
            <a:r>
              <a:rPr lang="en-US" altLang="en-US" sz="2800" i="1" baseline="-25000" smtClean="0">
                <a:cs typeface="Times New Roman" panose="02020603050405020304" pitchFamily="18" charset="0"/>
              </a:rPr>
              <a:t>n</a:t>
            </a:r>
            <a:r>
              <a:rPr lang="en-US" altLang="en-US" sz="2800" smtClean="0">
                <a:cs typeface="Times New Roman" panose="02020603050405020304" pitchFamily="18" charset="0"/>
              </a:rPr>
              <a:t>, use them to construct the columns of </a:t>
            </a:r>
            <a:r>
              <a:rPr lang="en-US" altLang="en-US" sz="2800" i="1" smtClean="0">
                <a:cs typeface="Times New Roman" panose="02020603050405020304" pitchFamily="18" charset="0"/>
              </a:rPr>
              <a:t>P</a:t>
            </a:r>
            <a:r>
              <a:rPr lang="en-US" altLang="en-US" sz="2800" smtClean="0">
                <a:cs typeface="Times New Roman" panose="02020603050405020304" pitchFamily="18" charset="0"/>
              </a:rPr>
              <a:t> and use corresponding eigenvalues </a:t>
            </a:r>
            <a:r>
              <a:rPr lang="el-GR" altLang="en-US" sz="2800" smtClean="0">
                <a:cs typeface="Times New Roman" panose="02020603050405020304" pitchFamily="18" charset="0"/>
              </a:rPr>
              <a:t>λ</a:t>
            </a:r>
            <a:r>
              <a:rPr lang="en-US" altLang="en-US" sz="2800" baseline="-25000" smtClean="0">
                <a:cs typeface="Times New Roman" panose="02020603050405020304" pitchFamily="18" charset="0"/>
              </a:rPr>
              <a:t>1</a:t>
            </a:r>
            <a:r>
              <a:rPr lang="en-US" altLang="en-US" sz="2800" smtClean="0">
                <a:cs typeface="Times New Roman" panose="02020603050405020304" pitchFamily="18" charset="0"/>
              </a:rPr>
              <a:t>, …, </a:t>
            </a:r>
            <a:r>
              <a:rPr lang="el-GR" altLang="en-US" sz="2800" smtClean="0">
                <a:cs typeface="Times New Roman" panose="02020603050405020304" pitchFamily="18" charset="0"/>
              </a:rPr>
              <a:t>λ</a:t>
            </a:r>
            <a:r>
              <a:rPr lang="en-US" altLang="en-US" sz="2800" i="1" baseline="-25000" smtClean="0">
                <a:cs typeface="Times New Roman" panose="02020603050405020304" pitchFamily="18" charset="0"/>
              </a:rPr>
              <a:t>n</a:t>
            </a:r>
            <a:r>
              <a:rPr lang="en-US" altLang="en-US" sz="2800" smtClean="0">
                <a:cs typeface="Times New Roman" panose="02020603050405020304" pitchFamily="18" charset="0"/>
              </a:rPr>
              <a:t> to construct </a:t>
            </a:r>
            <a:r>
              <a:rPr lang="en-US" altLang="en-US" sz="2800" i="1" smtClean="0">
                <a:cs typeface="Times New Roman" panose="02020603050405020304" pitchFamily="18" charset="0"/>
              </a:rPr>
              <a:t>D</a:t>
            </a:r>
            <a:r>
              <a:rPr lang="en-US" altLang="en-US" sz="2800" smtClean="0">
                <a:cs typeface="Times New Roman" panose="02020603050405020304" pitchFamily="18" charset="0"/>
              </a:rPr>
              <a:t>. 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smtClean="0">
              <a:cs typeface="Times New Roman" panose="02020603050405020304" pitchFamily="18" charset="0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5.3- </a:t>
            </a:r>
            <a:fld id="{4FAFEF1B-6A1D-4D66-96B1-746ECDFFDADD}" type="slidenum">
              <a:rPr lang="en-US" altLang="en-US" sz="1200">
                <a:latin typeface="Arial" panose="020B0604020202020204" pitchFamily="34" charset="0"/>
              </a:rPr>
              <a:pPr algn="r"/>
              <a:t>9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DIAGONALIZATION THEOREM</a:t>
            </a:r>
          </a:p>
        </p:txBody>
      </p:sp>
      <p:sp>
        <p:nvSpPr>
          <p:cNvPr id="74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724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dirty="0" smtClean="0">
                <a:cs typeface="Times New Roman" panose="02020603050405020304" pitchFamily="18" charset="0"/>
              </a:rPr>
              <a:t>By 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equations 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(1)–(3),                  .</a:t>
            </a: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This is true without any condition on the eigenvectors.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If, in fact, the eigenvectors are linearly independent, then </a:t>
            </a:r>
            <a:r>
              <a:rPr lang="en-US" altLang="en-US" sz="2800" i="1" dirty="0" smtClean="0"/>
              <a:t>P</a:t>
            </a:r>
            <a:r>
              <a:rPr lang="en-US" altLang="en-US" sz="2800" dirty="0" smtClean="0"/>
              <a:t> is invertible (by the Invertible Matrix Theorem), and                   implies that                    .</a:t>
            </a:r>
          </a:p>
        </p:txBody>
      </p:sp>
      <p:graphicFrame>
        <p:nvGraphicFramePr>
          <p:cNvPr id="741380" name="Object 4"/>
          <p:cNvGraphicFramePr>
            <a:graphicFrameLocks noChangeAspect="1"/>
          </p:cNvGraphicFramePr>
          <p:nvPr/>
        </p:nvGraphicFramePr>
        <p:xfrm>
          <a:off x="3035300" y="4533900"/>
          <a:ext cx="15367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8" name="Equation" r:id="rId3" imgW="1536700" imgH="330200" progId="Equation.DSMT4">
                  <p:embed/>
                </p:oleObj>
              </mc:Choice>
              <mc:Fallback>
                <p:oleObj name="Equation" r:id="rId3" imgW="1536700" imgH="3302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35300" y="4533900"/>
                        <a:ext cx="15367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1381" name="Object 5"/>
          <p:cNvGraphicFramePr>
            <a:graphicFrameLocks noChangeAspect="1"/>
          </p:cNvGraphicFramePr>
          <p:nvPr/>
        </p:nvGraphicFramePr>
        <p:xfrm>
          <a:off x="6388100" y="4470400"/>
          <a:ext cx="17272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9" name="Equation" r:id="rId5" imgW="1726451" imgH="393529" progId="Equation.DSMT4">
                  <p:embed/>
                </p:oleObj>
              </mc:Choice>
              <mc:Fallback>
                <p:oleObj name="Equation" r:id="rId5" imgW="1726451" imgH="393529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88100" y="4470400"/>
                        <a:ext cx="17272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138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5495034"/>
              </p:ext>
            </p:extLst>
          </p:nvPr>
        </p:nvGraphicFramePr>
        <p:xfrm>
          <a:off x="3949700" y="1524000"/>
          <a:ext cx="15367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0" name="Equation" r:id="rId7" imgW="1536700" imgH="330200" progId="Equation.DSMT4">
                  <p:embed/>
                </p:oleObj>
              </mc:Choice>
              <mc:Fallback>
                <p:oleObj name="Equation" r:id="rId7" imgW="1536700" imgH="3302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1524000"/>
                        <a:ext cx="15367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Arial Narrow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12907</TotalTime>
  <Words>1029</Words>
  <Application>Microsoft Office PowerPoint</Application>
  <PresentationFormat>On-screen Show (4:3)</PresentationFormat>
  <Paragraphs>170</Paragraphs>
  <Slides>18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8" baseType="lpstr">
      <vt:lpstr>Arial</vt:lpstr>
      <vt:lpstr>Arial Narrow</vt:lpstr>
      <vt:lpstr>Bookshelf Symbol 2</vt:lpstr>
      <vt:lpstr>Cambria Math</vt:lpstr>
      <vt:lpstr>Euclid Math One</vt:lpstr>
      <vt:lpstr>Symbol</vt:lpstr>
      <vt:lpstr>Times New Roman</vt:lpstr>
      <vt:lpstr>Wingdings</vt:lpstr>
      <vt:lpstr>Blends</vt:lpstr>
      <vt:lpstr>Equation</vt:lpstr>
      <vt:lpstr>Eigenvalues and Eigenvectors</vt:lpstr>
      <vt:lpstr>DIAGONALIZATION</vt:lpstr>
      <vt:lpstr>DIAGONALIZATION</vt:lpstr>
      <vt:lpstr>DIAGONALIZATION</vt:lpstr>
      <vt:lpstr>THE DIAGONALIZATION THEOREM</vt:lpstr>
      <vt:lpstr>THE DIAGONALIZATION THEOREM</vt:lpstr>
      <vt:lpstr>THE DIAGONALIZATION THEOREM</vt:lpstr>
      <vt:lpstr>THE DIAGONALIZATION THEOREM</vt:lpstr>
      <vt:lpstr>THE DIAGONALIZATION THEOREM</vt:lpstr>
      <vt:lpstr>DIAGONALIZING MATRICES</vt:lpstr>
      <vt:lpstr>DIAGONALIZING MATRICES</vt:lpstr>
      <vt:lpstr>DIAGONALIZING MATRICES</vt:lpstr>
      <vt:lpstr>DIAGONALIZING MATRICES</vt:lpstr>
      <vt:lpstr>DIAGONALIZING MATRICES</vt:lpstr>
      <vt:lpstr>DIAGONALIZING MATRICES</vt:lpstr>
      <vt:lpstr>MATRICES WHOSE EIGENVALUES ARE NOT DISTINCT</vt:lpstr>
      <vt:lpstr>MATRICES WHOSE EIGENVALUES ARE NOT DISTINCT</vt:lpstr>
      <vt:lpstr>MATRICES WHOSE EIGENVALUES ARE NOT DISTINCT</vt:lpstr>
    </vt:vector>
  </TitlesOfParts>
  <Company>© 2012 Pearson Education, Inc. All rights reserved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Linear Algebra and Its Applications</dc:subject>
  <dc:creator>David C. Lay</dc:creator>
  <cp:lastModifiedBy>Kristen Arnold</cp:lastModifiedBy>
  <cp:revision>1370</cp:revision>
  <dcterms:created xsi:type="dcterms:W3CDTF">2005-10-22T18:34:54Z</dcterms:created>
  <dcterms:modified xsi:type="dcterms:W3CDTF">2015-05-18T14:58:15Z</dcterms:modified>
</cp:coreProperties>
</file>