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7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0" autoAdjust="0"/>
    <p:restoredTop sz="98725" autoAdjust="0"/>
  </p:normalViewPr>
  <p:slideViewPr>
    <p:cSldViewPr>
      <p:cViewPr varScale="1">
        <p:scale>
          <a:sx n="56" d="100"/>
          <a:sy n="56" d="100"/>
        </p:scale>
        <p:origin x="78" y="46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4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8ED877F-097D-4109-A15A-C3379E1C7D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5570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440E218D-C5E4-4CFF-B240-3C81594B8A37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70435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671615CA-D172-4D2F-AB02-8568334410CF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5934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5.2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988" y="2209800"/>
            <a:ext cx="3104812" cy="392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301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5.2- </a:t>
            </a:r>
            <a:fld id="{06BAAE75-8B3A-4475-91EC-B299F0CE30A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75228516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5.2- </a:t>
            </a:r>
            <a:fld id="{094A4F72-0508-4EE8-BDD9-6290F4D8BA3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17192149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5.2- </a:t>
            </a:r>
            <a:fld id="{E4B68B80-474C-485E-AD81-0706B8BEEC8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19316176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5.2- </a:t>
            </a:r>
            <a:fld id="{C7DB99DB-13D6-4CBA-8EB4-FE5B79AA89E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775700308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5.2- </a:t>
            </a:r>
            <a:fld id="{9D4EA286-AAA2-4F5B-86F6-934247AD250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4498885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5.2- </a:t>
            </a:r>
            <a:fld id="{7CCAFD22-26B5-413D-B6FE-D0F32E553CD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45450002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5.2- </a:t>
            </a:r>
            <a:fld id="{CF22EBFD-866C-48F2-BB0C-95AA5592B08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92931597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5.2- </a:t>
            </a:r>
            <a:fld id="{6C00C660-E924-478E-A1F4-D50203B137E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27621326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5.2- </a:t>
            </a:r>
            <a:fld id="{24AD77AC-E12A-43C7-94A9-ADBC042355F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90955147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5.2- </a:t>
            </a:r>
            <a:fld id="{A405587F-93A6-4F17-9394-0939D98264CF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1867262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5.2- </a:t>
            </a:r>
            <a:fld id="{F4101D12-AAD1-42BD-830A-DC42CA6EA66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34.bin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3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35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37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41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4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6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Eigenvalues and Eigenvectors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CHARACTERISTIC EQUATION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841F9ADD-AD38-4760-B7DF-759608F7AA43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CHARACTERISTIC EQUATION</a:t>
            </a:r>
          </a:p>
        </p:txBody>
      </p:sp>
      <p:sp>
        <p:nvSpPr>
          <p:cNvPr id="74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characteristic equation is </a:t>
            </a:r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or </a:t>
            </a:r>
          </a:p>
        </p:txBody>
      </p:sp>
      <p:graphicFrame>
        <p:nvGraphicFramePr>
          <p:cNvPr id="742404" name="Object 4"/>
          <p:cNvGraphicFramePr>
            <a:graphicFrameLocks noChangeAspect="1"/>
          </p:cNvGraphicFramePr>
          <p:nvPr/>
        </p:nvGraphicFramePr>
        <p:xfrm>
          <a:off x="1143000" y="1219200"/>
          <a:ext cx="7010400" cy="288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Equation" r:id="rId3" imgW="7226300" imgH="2971800" progId="Equation.DSMT4">
                  <p:embed/>
                </p:oleObj>
              </mc:Choice>
              <mc:Fallback>
                <p:oleObj name="Equation" r:id="rId3" imgW="7226300" imgH="297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219200"/>
                        <a:ext cx="7010400" cy="288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2405" name="Object 5"/>
          <p:cNvGraphicFramePr>
            <a:graphicFrameLocks noChangeAspect="1"/>
          </p:cNvGraphicFramePr>
          <p:nvPr/>
        </p:nvGraphicFramePr>
        <p:xfrm>
          <a:off x="2590800" y="4876800"/>
          <a:ext cx="3822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5" imgW="3822700" imgH="482600" progId="Equation.DSMT4">
                  <p:embed/>
                </p:oleObj>
              </mc:Choice>
              <mc:Fallback>
                <p:oleObj name="Equation" r:id="rId5" imgW="38227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876800"/>
                        <a:ext cx="3822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2406" name="Object 6"/>
          <p:cNvGraphicFramePr>
            <a:graphicFrameLocks noChangeAspect="1"/>
          </p:cNvGraphicFramePr>
          <p:nvPr/>
        </p:nvGraphicFramePr>
        <p:xfrm>
          <a:off x="2590800" y="5791200"/>
          <a:ext cx="3822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Equation" r:id="rId7" imgW="3822700" imgH="482600" progId="Equation.DSMT4">
                  <p:embed/>
                </p:oleObj>
              </mc:Choice>
              <mc:Fallback>
                <p:oleObj name="Equation" r:id="rId7" imgW="38227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5791200"/>
                        <a:ext cx="3822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7D57448D-5F5A-4350-9039-41F086AFF198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CHARACTERISTIC EQUATION</a:t>
            </a:r>
          </a:p>
        </p:txBody>
      </p:sp>
      <p:sp>
        <p:nvSpPr>
          <p:cNvPr id="74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Expanding the product, we can also write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If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an          matrix, then                     is a polynomial of degree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called the </a:t>
            </a:r>
            <a:r>
              <a:rPr lang="en-US" altLang="en-US" sz="2800" b="1" dirty="0" smtClean="0"/>
              <a:t>characteristic polynomial</a:t>
            </a:r>
            <a:r>
              <a:rPr lang="en-US" altLang="en-US" sz="2800" dirty="0" smtClean="0"/>
              <a:t>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eigenvalue 5 in Example </a:t>
            </a:r>
            <a:r>
              <a:rPr lang="en-US" altLang="en-US" sz="2800" dirty="0" smtClean="0"/>
              <a:t>3 </a:t>
            </a:r>
            <a:r>
              <a:rPr lang="en-US" altLang="en-US" sz="2800" dirty="0" smtClean="0"/>
              <a:t>is said to have </a:t>
            </a:r>
            <a:r>
              <a:rPr lang="en-US" altLang="en-US" sz="2800" i="1" dirty="0" smtClean="0"/>
              <a:t>multiplicity</a:t>
            </a:r>
            <a:r>
              <a:rPr lang="en-US" altLang="en-US" sz="2800" dirty="0" smtClean="0"/>
              <a:t> 2 because             occurs two times as a factor of the characteristic polynomial.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In general, the (</a:t>
            </a:r>
            <a:r>
              <a:rPr lang="en-US" altLang="en-US" sz="2800" b="1" dirty="0" smtClean="0"/>
              <a:t>algebraic</a:t>
            </a:r>
            <a:r>
              <a:rPr lang="en-US" altLang="en-US" sz="2800" dirty="0" smtClean="0"/>
              <a:t>) </a:t>
            </a:r>
            <a:r>
              <a:rPr lang="en-US" altLang="en-US" sz="2800" b="1" dirty="0" smtClean="0"/>
              <a:t>multiplicity</a:t>
            </a:r>
            <a:r>
              <a:rPr lang="en-US" altLang="en-US" sz="2800" dirty="0" smtClean="0"/>
              <a:t> of an eigenvalue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its multiplicity as a root of the characteristic equation.</a:t>
            </a:r>
            <a:endParaRPr lang="el-GR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743428" name="Object 4"/>
          <p:cNvGraphicFramePr>
            <a:graphicFrameLocks noChangeAspect="1"/>
          </p:cNvGraphicFramePr>
          <p:nvPr/>
        </p:nvGraphicFramePr>
        <p:xfrm>
          <a:off x="2209800" y="1905000"/>
          <a:ext cx="5092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Equation" r:id="rId3" imgW="5092700" imgH="406400" progId="Equation.DSMT4">
                  <p:embed/>
                </p:oleObj>
              </mc:Choice>
              <mc:Fallback>
                <p:oleObj name="Equation" r:id="rId3" imgW="5092700" imgH="406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905000"/>
                        <a:ext cx="50927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3429" name="Object 5"/>
          <p:cNvGraphicFramePr>
            <a:graphicFrameLocks noChangeAspect="1"/>
          </p:cNvGraphicFramePr>
          <p:nvPr/>
        </p:nvGraphicFramePr>
        <p:xfrm>
          <a:off x="2235200" y="27686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Equation" r:id="rId5" imgW="774364" imgH="253890" progId="Equation.DSMT4">
                  <p:embed/>
                </p:oleObj>
              </mc:Choice>
              <mc:Fallback>
                <p:oleObj name="Equation" r:id="rId5" imgW="774364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5200" y="27686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3430" name="Object 6"/>
          <p:cNvGraphicFramePr>
            <a:graphicFrameLocks noChangeAspect="1"/>
          </p:cNvGraphicFramePr>
          <p:nvPr/>
        </p:nvGraphicFramePr>
        <p:xfrm>
          <a:off x="4838700" y="2679700"/>
          <a:ext cx="17526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name="Equation" r:id="rId7" imgW="1816100" imgH="431800" progId="Equation.DSMT4">
                  <p:embed/>
                </p:oleObj>
              </mc:Choice>
              <mc:Fallback>
                <p:oleObj name="Equation" r:id="rId7" imgW="18161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8700" y="2679700"/>
                        <a:ext cx="1752600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3431" name="Object 7"/>
          <p:cNvGraphicFramePr>
            <a:graphicFrameLocks noChangeAspect="1"/>
          </p:cNvGraphicFramePr>
          <p:nvPr/>
        </p:nvGraphicFramePr>
        <p:xfrm>
          <a:off x="4025900" y="4292600"/>
          <a:ext cx="1066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Equation" r:id="rId9" imgW="1066800" imgH="431800" progId="Equation.DSMT4">
                  <p:embed/>
                </p:oleObj>
              </mc:Choice>
              <mc:Fallback>
                <p:oleObj name="Equation" r:id="rId9" imgW="10668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5900" y="4292600"/>
                        <a:ext cx="1066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305DB0AE-44BE-4948-8695-602F6172E8C0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SIMILARITY</a:t>
            </a:r>
          </a:p>
        </p:txBody>
      </p:sp>
      <p:sp>
        <p:nvSpPr>
          <p:cNvPr id="74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0292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If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are          matrices, then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</a:t>
            </a:r>
            <a:r>
              <a:rPr lang="en-US" altLang="en-US" sz="2800" b="1" smtClean="0"/>
              <a:t>is similar to</a:t>
            </a:r>
            <a:r>
              <a:rPr lang="en-US" altLang="en-US" sz="2800" smtClean="0"/>
              <a:t>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if there is an invertible matrix </a:t>
            </a:r>
            <a:r>
              <a:rPr lang="en-US" altLang="en-US" sz="2800" i="1" smtClean="0"/>
              <a:t>P</a:t>
            </a:r>
            <a:r>
              <a:rPr lang="en-US" altLang="en-US" sz="2800" smtClean="0"/>
              <a:t> such that                    , or, equivalently,    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Writing Q for       , we have      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So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is also similar to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, and we say simply that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</a:t>
            </a:r>
            <a:r>
              <a:rPr lang="en-US" altLang="en-US" sz="2800" b="1" smtClean="0"/>
              <a:t>are similar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Changing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into              is called a </a:t>
            </a:r>
            <a:r>
              <a:rPr lang="en-US" altLang="en-US" sz="2800" b="1" smtClean="0"/>
              <a:t>similarity transformation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744452" name="Object 4"/>
          <p:cNvGraphicFramePr>
            <a:graphicFrameLocks noChangeAspect="1"/>
          </p:cNvGraphicFramePr>
          <p:nvPr/>
        </p:nvGraphicFramePr>
        <p:xfrm>
          <a:off x="2908300" y="13843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8300" y="13843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3" name="Object 5"/>
          <p:cNvGraphicFramePr>
            <a:graphicFrameLocks noChangeAspect="1"/>
          </p:cNvGraphicFramePr>
          <p:nvPr/>
        </p:nvGraphicFramePr>
        <p:xfrm>
          <a:off x="6553200" y="1663700"/>
          <a:ext cx="1739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Equation" r:id="rId5" imgW="1739900" imgH="393700" progId="Equation.DSMT4">
                  <p:embed/>
                </p:oleObj>
              </mc:Choice>
              <mc:Fallback>
                <p:oleObj name="Equation" r:id="rId5" imgW="1739900" imgH="393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1663700"/>
                        <a:ext cx="17399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4" name="Object 6"/>
          <p:cNvGraphicFramePr>
            <a:graphicFrameLocks noChangeAspect="1"/>
          </p:cNvGraphicFramePr>
          <p:nvPr/>
        </p:nvGraphicFramePr>
        <p:xfrm>
          <a:off x="3251200" y="2095500"/>
          <a:ext cx="1689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8" name="Equation" r:id="rId7" imgW="1688367" imgH="393529" progId="Equation.DSMT4">
                  <p:embed/>
                </p:oleObj>
              </mc:Choice>
              <mc:Fallback>
                <p:oleObj name="Equation" r:id="rId7" imgW="1688367" imgH="393529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200" y="2095500"/>
                        <a:ext cx="16891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5" name="Object 7"/>
          <p:cNvGraphicFramePr>
            <a:graphicFrameLocks noChangeAspect="1"/>
          </p:cNvGraphicFramePr>
          <p:nvPr/>
        </p:nvGraphicFramePr>
        <p:xfrm>
          <a:off x="2921000" y="3111500"/>
          <a:ext cx="520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Equation" r:id="rId9" imgW="520474" imgH="393529" progId="Equation.DSMT4">
                  <p:embed/>
                </p:oleObj>
              </mc:Choice>
              <mc:Fallback>
                <p:oleObj name="Equation" r:id="rId9" imgW="520474" imgH="39352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0" y="3111500"/>
                        <a:ext cx="520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6" name="Object 8"/>
          <p:cNvGraphicFramePr>
            <a:graphicFrameLocks noChangeAspect="1"/>
          </p:cNvGraphicFramePr>
          <p:nvPr/>
        </p:nvGraphicFramePr>
        <p:xfrm>
          <a:off x="4876800" y="3111500"/>
          <a:ext cx="1778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Equation" r:id="rId11" imgW="1777229" imgH="482391" progId="Equation.DSMT4">
                  <p:embed/>
                </p:oleObj>
              </mc:Choice>
              <mc:Fallback>
                <p:oleObj name="Equation" r:id="rId11" imgW="1777229" imgH="48239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111500"/>
                        <a:ext cx="1778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7" name="Object 9"/>
          <p:cNvGraphicFramePr>
            <a:graphicFrameLocks noChangeAspect="1"/>
          </p:cNvGraphicFramePr>
          <p:nvPr/>
        </p:nvGraphicFramePr>
        <p:xfrm>
          <a:off x="3289300" y="5588000"/>
          <a:ext cx="10668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1" name="Equation" r:id="rId13" imgW="1066337" imgH="393529" progId="Equation.DSMT4">
                  <p:embed/>
                </p:oleObj>
              </mc:Choice>
              <mc:Fallback>
                <p:oleObj name="Equation" r:id="rId13" imgW="1066337" imgH="393529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9300" y="5588000"/>
                        <a:ext cx="10668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6316E7A5-2303-4D92-A1FA-AF4FC4943650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SIMILARITY</a:t>
            </a:r>
          </a:p>
        </p:txBody>
      </p:sp>
      <p:sp>
        <p:nvSpPr>
          <p:cNvPr id="74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4582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>
                <a:solidFill>
                  <a:srgbClr val="077C97"/>
                </a:solidFill>
              </a:rPr>
              <a:t>Theorem 4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If          matrices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are similar, then they have the same characteristic polynomial and hence the same eigenvalues (with the same multiplicities).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If                     then,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Using the multiplicative property (b) in Theorem (3), we compute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</a:t>
            </a:r>
            <a:r>
              <a:rPr lang="en-US" altLang="en-US" sz="2800" dirty="0" smtClean="0"/>
              <a:t>(</a:t>
            </a:r>
            <a:r>
              <a:rPr lang="en-US" altLang="en-US" sz="2800" dirty="0"/>
              <a:t>2</a:t>
            </a:r>
            <a:r>
              <a:rPr lang="en-US" altLang="en-US" sz="2800" dirty="0" smtClean="0"/>
              <a:t>)</a:t>
            </a:r>
            <a:endParaRPr lang="en-US" altLang="en-US" sz="28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</p:txBody>
      </p:sp>
      <p:graphicFrame>
        <p:nvGraphicFramePr>
          <p:cNvPr id="745476" name="Object 4"/>
          <p:cNvGraphicFramePr>
            <a:graphicFrameLocks noChangeAspect="1"/>
          </p:cNvGraphicFramePr>
          <p:nvPr/>
        </p:nvGraphicFramePr>
        <p:xfrm>
          <a:off x="2971800" y="12827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2827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5477" name="Object 5"/>
          <p:cNvGraphicFramePr>
            <a:graphicFrameLocks noChangeAspect="1"/>
          </p:cNvGraphicFramePr>
          <p:nvPr/>
        </p:nvGraphicFramePr>
        <p:xfrm>
          <a:off x="2184400" y="2832100"/>
          <a:ext cx="1739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7" name="Equation" r:id="rId5" imgW="1739900" imgH="393700" progId="Equation.DSMT4">
                  <p:embed/>
                </p:oleObj>
              </mc:Choice>
              <mc:Fallback>
                <p:oleObj name="Equation" r:id="rId5" imgW="1739900" imgH="393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4400" y="2832100"/>
                        <a:ext cx="17399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5478" name="Object 6"/>
          <p:cNvGraphicFramePr>
            <a:graphicFrameLocks noChangeAspect="1"/>
          </p:cNvGraphicFramePr>
          <p:nvPr/>
        </p:nvGraphicFramePr>
        <p:xfrm>
          <a:off x="381000" y="3429000"/>
          <a:ext cx="8470900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8" name="Equation" r:id="rId7" imgW="8851900" imgH="482600" progId="Equation.DSMT4">
                  <p:embed/>
                </p:oleObj>
              </mc:Choice>
              <mc:Fallback>
                <p:oleObj name="Equation" r:id="rId7" imgW="88519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429000"/>
                        <a:ext cx="8470900" cy="46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5479" name="Object 7"/>
          <p:cNvGraphicFramePr>
            <a:graphicFrameLocks noChangeAspect="1"/>
          </p:cNvGraphicFramePr>
          <p:nvPr/>
        </p:nvGraphicFramePr>
        <p:xfrm>
          <a:off x="762000" y="5029200"/>
          <a:ext cx="67564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name="Equation" r:id="rId9" imgW="6756400" imgH="1219200" progId="Equation.DSMT4">
                  <p:embed/>
                </p:oleObj>
              </mc:Choice>
              <mc:Fallback>
                <p:oleObj name="Equation" r:id="rId9" imgW="6756400" imgH="1219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5029200"/>
                        <a:ext cx="6756400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6270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A8C0ADD5-5A7D-43B5-A033-3865972B570A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SIMILARITY</a:t>
            </a:r>
          </a:p>
        </p:txBody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686800" cy="48768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smtClean="0"/>
              <a:t>Since                                                                       , we see from equation (1) that                                              .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altLang="en-US" sz="2800" smtClean="0"/>
          </a:p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b="1" smtClean="0"/>
              <a:t>Warnings: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800" smtClean="0"/>
              <a:t>The matrices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and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	are not similar even though they have the same eigenvalues.  </a:t>
            </a:r>
          </a:p>
        </p:txBody>
      </p:sp>
      <p:graphicFrame>
        <p:nvGraphicFramePr>
          <p:cNvPr id="746500" name="Object 4"/>
          <p:cNvGraphicFramePr>
            <a:graphicFrameLocks noChangeAspect="1"/>
          </p:cNvGraphicFramePr>
          <p:nvPr/>
        </p:nvGraphicFramePr>
        <p:xfrm>
          <a:off x="1803400" y="1435100"/>
          <a:ext cx="6184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name="Equation" r:id="rId3" imgW="6184900" imgH="482600" progId="Equation.DSMT4">
                  <p:embed/>
                </p:oleObj>
              </mc:Choice>
              <mc:Fallback>
                <p:oleObj name="Equation" r:id="rId3" imgW="61849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1435100"/>
                        <a:ext cx="6184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6501" name="Object 5"/>
          <p:cNvGraphicFramePr>
            <a:graphicFrameLocks noChangeAspect="1"/>
          </p:cNvGraphicFramePr>
          <p:nvPr/>
        </p:nvGraphicFramePr>
        <p:xfrm>
          <a:off x="4686300" y="1866900"/>
          <a:ext cx="4000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1" name="Equation" r:id="rId5" imgW="4000500" imgH="431800" progId="Equation.DSMT4">
                  <p:embed/>
                </p:oleObj>
              </mc:Choice>
              <mc:Fallback>
                <p:oleObj name="Equation" r:id="rId5" imgW="40005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00" y="1866900"/>
                        <a:ext cx="4000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6502" name="Object 6"/>
          <p:cNvGraphicFramePr>
            <a:graphicFrameLocks noChangeAspect="1"/>
          </p:cNvGraphicFramePr>
          <p:nvPr/>
        </p:nvGraphicFramePr>
        <p:xfrm>
          <a:off x="2819400" y="3860800"/>
          <a:ext cx="1143000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" name="Equation" r:id="rId7" imgW="1181100" imgH="1143000" progId="Equation.DSMT4">
                  <p:embed/>
                </p:oleObj>
              </mc:Choice>
              <mc:Fallback>
                <p:oleObj name="Equation" r:id="rId7" imgW="1181100" imgH="1143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860800"/>
                        <a:ext cx="1143000" cy="110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6503" name="Object 7"/>
          <p:cNvGraphicFramePr>
            <a:graphicFrameLocks noChangeAspect="1"/>
          </p:cNvGraphicFramePr>
          <p:nvPr/>
        </p:nvGraphicFramePr>
        <p:xfrm>
          <a:off x="4876800" y="3860800"/>
          <a:ext cx="1143000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name="Equation" r:id="rId9" imgW="1181100" imgH="1143000" progId="Equation.DSMT4">
                  <p:embed/>
                </p:oleObj>
              </mc:Choice>
              <mc:Fallback>
                <p:oleObj name="Equation" r:id="rId9" imgW="1181100" imgH="1143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3860800"/>
                        <a:ext cx="1143000" cy="110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9B7FE6A6-B75F-466D-8BA4-D54DA1691675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SIMILARITY</a:t>
            </a:r>
          </a:p>
        </p:txBody>
      </p:sp>
      <p:sp>
        <p:nvSpPr>
          <p:cNvPr id="74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371600" lvl="2" indent="-457200" eaLnBrk="1" hangingPunct="1">
              <a:buFont typeface="Wingdings" panose="05000000000000000000" pitchFamily="2" charset="2"/>
              <a:buAutoNum type="arabicPeriod" startAt="2"/>
            </a:pPr>
            <a:r>
              <a:rPr lang="en-US" altLang="en-US" sz="2800" smtClean="0"/>
              <a:t>Similarity is not the same as row equivalence. (If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row equivalent to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, then               for some invertible matrix </a:t>
            </a:r>
            <a:r>
              <a:rPr lang="en-US" altLang="en-US" sz="2800" i="1" smtClean="0"/>
              <a:t>E </a:t>
            </a:r>
            <a:r>
              <a:rPr lang="en-US" altLang="en-US" sz="2800" smtClean="0"/>
              <a:t>). Row operations on a matrix usually change its eigenvalues.</a:t>
            </a:r>
          </a:p>
        </p:txBody>
      </p:sp>
      <p:graphicFrame>
        <p:nvGraphicFramePr>
          <p:cNvPr id="747524" name="Object 4"/>
          <p:cNvGraphicFramePr>
            <a:graphicFrameLocks noChangeAspect="1"/>
          </p:cNvGraphicFramePr>
          <p:nvPr/>
        </p:nvGraphicFramePr>
        <p:xfrm>
          <a:off x="6654800" y="2120900"/>
          <a:ext cx="1143000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Equation" r:id="rId3" imgW="1206500" imgH="330200" progId="Equation.DSMT4">
                  <p:embed/>
                </p:oleObj>
              </mc:Choice>
              <mc:Fallback>
                <p:oleObj name="Equation" r:id="rId3" imgW="1206500" imgH="330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4800" y="2120900"/>
                        <a:ext cx="1143000" cy="31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F20D048C-A77F-4807-BF9F-CCF259ECA95A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2460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DETERMINANATS</a:t>
            </a:r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dirty="0" smtClean="0">
                <a:cs typeface="Times New Roman" panose="02020603050405020304" pitchFamily="18" charset="0"/>
              </a:rPr>
              <a:t>Let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be an           matrix, let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be any echelon form obtained from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by row replacements and row interchanges (without scaling), and let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r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be the number of such row interchanges.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dirty="0" smtClean="0">
                <a:cs typeface="Times New Roman" panose="02020603050405020304" pitchFamily="18" charset="0"/>
              </a:rPr>
              <a:t>Then the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determinant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written as </a:t>
            </a:r>
            <a:r>
              <a:rPr lang="en-US" altLang="en-US" sz="2800" dirty="0" err="1" smtClean="0">
                <a:cs typeface="Times New Roman" panose="02020603050405020304" pitchFamily="18" charset="0"/>
              </a:rPr>
              <a:t>det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is       times the product of the diagonal entries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n-US" altLang="en-US" sz="2800" i="1" dirty="0" err="1" smtClean="0">
                <a:cs typeface="Times New Roman" panose="02020603050405020304" pitchFamily="18" charset="0"/>
              </a:rPr>
              <a:t>u</a:t>
            </a:r>
            <a:r>
              <a:rPr lang="en-US" altLang="en-US" sz="2800" i="1" baseline="-25000" dirty="0" err="1" smtClean="0">
                <a:cs typeface="Times New Roman" panose="02020603050405020304" pitchFamily="18" charset="0"/>
              </a:rPr>
              <a:t>nn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dirty="0" smtClean="0">
                <a:cs typeface="Times New Roman" panose="02020603050405020304" pitchFamily="18" charset="0"/>
              </a:rPr>
              <a:t>If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invertible, then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n-US" altLang="en-US" sz="2800" i="1" dirty="0" err="1" smtClean="0">
                <a:cs typeface="Times New Roman" panose="02020603050405020304" pitchFamily="18" charset="0"/>
              </a:rPr>
              <a:t>u</a:t>
            </a:r>
            <a:r>
              <a:rPr lang="en-US" altLang="en-US" sz="2800" i="1" baseline="-25000" dirty="0" err="1" smtClean="0">
                <a:cs typeface="Times New Roman" panose="02020603050405020304" pitchFamily="18" charset="0"/>
              </a:rPr>
              <a:t>nn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are all pivots (because            and the </a:t>
            </a:r>
            <a:r>
              <a:rPr lang="en-US" altLang="en-US" sz="2800" i="1" dirty="0" err="1" smtClean="0">
                <a:cs typeface="Times New Roman" panose="02020603050405020304" pitchFamily="18" charset="0"/>
              </a:rPr>
              <a:t>u</a:t>
            </a:r>
            <a:r>
              <a:rPr lang="en-US" altLang="en-US" sz="2800" i="1" baseline="-25000" dirty="0" err="1" smtClean="0">
                <a:cs typeface="Times New Roman" panose="02020603050405020304" pitchFamily="18" charset="0"/>
              </a:rPr>
              <a:t>ii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have not been scaled to 1’s).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l-GR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316467" name="Object 51"/>
          <p:cNvGraphicFramePr>
            <a:graphicFrameLocks noChangeAspect="1"/>
          </p:cNvGraphicFramePr>
          <p:nvPr/>
        </p:nvGraphicFramePr>
        <p:xfrm>
          <a:off x="2882900" y="14351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4" imgW="774364" imgH="253890" progId="Equation.DSMT4">
                  <p:embed/>
                </p:oleObj>
              </mc:Choice>
              <mc:Fallback>
                <p:oleObj name="Equation" r:id="rId4" imgW="774364" imgH="253890" progId="Equation.DSMT4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2900" y="14351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8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850869"/>
              </p:ext>
            </p:extLst>
          </p:nvPr>
        </p:nvGraphicFramePr>
        <p:xfrm>
          <a:off x="7924800" y="3390900"/>
          <a:ext cx="7620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6" imgW="812447" imgH="482391" progId="Equation.DSMT4">
                  <p:embed/>
                </p:oleObj>
              </mc:Choice>
              <mc:Fallback>
                <p:oleObj name="Equation" r:id="rId6" imgW="812447" imgH="482391" progId="Equation.DSMT4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4800" y="3390900"/>
                        <a:ext cx="762000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9" name="Object 53"/>
          <p:cNvGraphicFramePr>
            <a:graphicFrameLocks noChangeAspect="1"/>
          </p:cNvGraphicFramePr>
          <p:nvPr/>
        </p:nvGraphicFramePr>
        <p:xfrm>
          <a:off x="2451100" y="5486400"/>
          <a:ext cx="990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8" imgW="990170" imgH="482391" progId="Equation.DSMT4">
                  <p:embed/>
                </p:oleObj>
              </mc:Choice>
              <mc:Fallback>
                <p:oleObj name="Equation" r:id="rId8" imgW="990170" imgH="482391" progId="Equation.DSMT4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5486400"/>
                        <a:ext cx="990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819400" y="5481935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642956E3-789D-4A3F-A584-ED528CF9F7C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DETERMINANATS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0"/>
            <a:ext cx="86868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Otherwise, at least </a:t>
            </a:r>
            <a:r>
              <a:rPr lang="en-US" altLang="en-US" sz="2800" i="1" smtClean="0"/>
              <a:t>u</a:t>
            </a:r>
            <a:r>
              <a:rPr lang="en-US" altLang="en-US" sz="2800" i="1" baseline="-25000" smtClean="0"/>
              <a:t>nn</a:t>
            </a:r>
            <a:r>
              <a:rPr lang="en-US" altLang="en-US" sz="2800" smtClean="0"/>
              <a:t> is zero, and the product </a:t>
            </a:r>
            <a:r>
              <a:rPr lang="en-US" altLang="en-US" sz="2800" i="1" smtClean="0"/>
              <a:t>u</a:t>
            </a:r>
            <a:r>
              <a:rPr lang="en-US" altLang="en-US" sz="2800" baseline="-25000" smtClean="0"/>
              <a:t>11</a:t>
            </a:r>
            <a:r>
              <a:rPr lang="en-US" altLang="en-US" sz="2800" smtClean="0"/>
              <a:t>… </a:t>
            </a:r>
            <a:r>
              <a:rPr lang="en-US" altLang="en-US" sz="2800" i="1" smtClean="0"/>
              <a:t>u</a:t>
            </a:r>
            <a:r>
              <a:rPr lang="en-US" altLang="en-US" sz="2800" i="1" baseline="-25000" smtClean="0"/>
              <a:t>nn</a:t>
            </a:r>
            <a:r>
              <a:rPr lang="en-US" altLang="en-US" sz="2800" smtClean="0"/>
              <a:t> is zero.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Thus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, when A is invertible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  when A is not invertible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    </a:t>
            </a:r>
          </a:p>
        </p:txBody>
      </p:sp>
      <p:graphicFrame>
        <p:nvGraphicFramePr>
          <p:cNvPr id="735236" name="Object 4"/>
          <p:cNvGraphicFramePr>
            <a:graphicFrameLocks noChangeAspect="1"/>
          </p:cNvGraphicFramePr>
          <p:nvPr/>
        </p:nvGraphicFramePr>
        <p:xfrm>
          <a:off x="381000" y="3429000"/>
          <a:ext cx="47371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3" imgW="4737100" imgH="1828800" progId="Equation.DSMT4">
                  <p:embed/>
                </p:oleObj>
              </mc:Choice>
              <mc:Fallback>
                <p:oleObj name="Equation" r:id="rId3" imgW="4737100" imgH="1828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429000"/>
                        <a:ext cx="4737100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B8A68567-1EB9-4602-BC52-B441B1A3A5C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DETERMINANATS</a:t>
            </a:r>
          </a:p>
        </p:txBody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458200" cy="5334000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b="1" smtClean="0"/>
          </a:p>
          <a:p>
            <a:pPr eaLnBrk="1" hangingPunct="1"/>
            <a:r>
              <a:rPr lang="en-US" altLang="en-US" sz="2800" b="1" smtClean="0"/>
              <a:t>Example 1:</a:t>
            </a:r>
            <a:r>
              <a:rPr lang="en-US" altLang="en-US" sz="2800" smtClean="0"/>
              <a:t> Compute det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for                  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b="1" smtClean="0"/>
              <a:t>Solution:</a:t>
            </a:r>
            <a:r>
              <a:rPr lang="en-US" altLang="en-US" sz="2800" smtClean="0"/>
              <a:t> The following row reduction uses one row interchange: </a:t>
            </a:r>
          </a:p>
        </p:txBody>
      </p:sp>
      <p:graphicFrame>
        <p:nvGraphicFramePr>
          <p:cNvPr id="736260" name="Object 4"/>
          <p:cNvGraphicFramePr>
            <a:graphicFrameLocks noChangeAspect="1"/>
          </p:cNvGraphicFramePr>
          <p:nvPr/>
        </p:nvGraphicFramePr>
        <p:xfrm>
          <a:off x="5435600" y="1562100"/>
          <a:ext cx="28575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Equation" r:id="rId3" imgW="2857500" imgH="1778000" progId="Equation.DSMT4">
                  <p:embed/>
                </p:oleObj>
              </mc:Choice>
              <mc:Fallback>
                <p:oleObj name="Equation" r:id="rId3" imgW="28575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1562100"/>
                        <a:ext cx="28575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6261" name="Object 5"/>
          <p:cNvGraphicFramePr>
            <a:graphicFrameLocks noChangeAspect="1"/>
          </p:cNvGraphicFramePr>
          <p:nvPr/>
        </p:nvGraphicFramePr>
        <p:xfrm>
          <a:off x="457200" y="4648200"/>
          <a:ext cx="8458200" cy="172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Equation" r:id="rId5" imgW="8699500" imgH="1778000" progId="Equation.DSMT4">
                  <p:embed/>
                </p:oleObj>
              </mc:Choice>
              <mc:Fallback>
                <p:oleObj name="Equation" r:id="rId5" imgW="86995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648200"/>
                        <a:ext cx="8458200" cy="172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5257800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76600" y="5246043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91200" y="5246042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EA015C8E-52D7-493B-BD6B-BCF31BAB7C99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DETERMINANATS</a:t>
            </a:r>
          </a:p>
        </p:txBody>
      </p:sp>
      <p:sp>
        <p:nvSpPr>
          <p:cNvPr id="73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So det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equals                                       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The following alternative row reduction avoids the row interchange and produces a different echelon form.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The last step adds           times row 2 to row 3: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This time det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                                         , the same as before.</a:t>
            </a:r>
          </a:p>
        </p:txBody>
      </p:sp>
      <p:graphicFrame>
        <p:nvGraphicFramePr>
          <p:cNvPr id="737284" name="Object 4"/>
          <p:cNvGraphicFramePr>
            <a:graphicFrameLocks noChangeAspect="1"/>
          </p:cNvGraphicFramePr>
          <p:nvPr/>
        </p:nvGraphicFramePr>
        <p:xfrm>
          <a:off x="3175000" y="1447800"/>
          <a:ext cx="335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Equation" r:id="rId3" imgW="3441700" imgH="482600" progId="Equation.DSMT4">
                  <p:embed/>
                </p:oleObj>
              </mc:Choice>
              <mc:Fallback>
                <p:oleObj name="Equation" r:id="rId3" imgW="34417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0" y="1447800"/>
                        <a:ext cx="33528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285" name="Object 5"/>
          <p:cNvGraphicFramePr>
            <a:graphicFrameLocks noChangeAspect="1"/>
          </p:cNvGraphicFramePr>
          <p:nvPr/>
        </p:nvGraphicFramePr>
        <p:xfrm>
          <a:off x="3492500" y="3200400"/>
          <a:ext cx="8382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Equation" r:id="rId5" imgW="875920" imgH="355446" progId="Equation.DSMT4">
                  <p:embed/>
                </p:oleObj>
              </mc:Choice>
              <mc:Fallback>
                <p:oleObj name="Equation" r:id="rId5" imgW="875920" imgH="355446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3200400"/>
                        <a:ext cx="838200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286" name="Object 6"/>
          <p:cNvGraphicFramePr>
            <a:graphicFrameLocks noChangeAspect="1"/>
          </p:cNvGraphicFramePr>
          <p:nvPr/>
        </p:nvGraphicFramePr>
        <p:xfrm>
          <a:off x="1371600" y="3657600"/>
          <a:ext cx="6248400" cy="174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Equation" r:id="rId7" imgW="6375400" imgH="1778000" progId="Equation.DSMT4">
                  <p:embed/>
                </p:oleObj>
              </mc:Choice>
              <mc:Fallback>
                <p:oleObj name="Equation" r:id="rId7" imgW="63754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657600"/>
                        <a:ext cx="6248400" cy="174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287" name="Object 7"/>
          <p:cNvGraphicFramePr>
            <a:graphicFrameLocks noChangeAspect="1"/>
          </p:cNvGraphicFramePr>
          <p:nvPr/>
        </p:nvGraphicFramePr>
        <p:xfrm>
          <a:off x="3505200" y="5499100"/>
          <a:ext cx="35814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Equation" r:id="rId9" imgW="3657600" imgH="482600" progId="Equation.DSMT4">
                  <p:embed/>
                </p:oleObj>
              </mc:Choice>
              <mc:Fallback>
                <p:oleObj name="Equation" r:id="rId9" imgW="36576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5499100"/>
                        <a:ext cx="3581400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78300" y="4214167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76400" y="4267200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52FDDAD7-E371-476D-BCCD-4CC9983F3333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INVERTIBLE MATRIX THEOREM (CONTINUED)</a:t>
            </a:r>
          </a:p>
        </p:txBody>
      </p:sp>
      <p:sp>
        <p:nvSpPr>
          <p:cNvPr id="73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  <a:noFill/>
        </p:spPr>
        <p:txBody>
          <a:bodyPr/>
          <a:lstStyle/>
          <a:p>
            <a:pPr marL="609600" indent="-609600"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Theorem:</a:t>
            </a:r>
            <a:r>
              <a:rPr lang="en-US" altLang="en-US" sz="2800" dirty="0" smtClean="0">
                <a:solidFill>
                  <a:srgbClr val="077C97"/>
                </a:solidFill>
              </a:rPr>
              <a:t> </a:t>
            </a:r>
            <a:r>
              <a:rPr lang="en-US" altLang="en-US" sz="2800" dirty="0" smtClean="0"/>
              <a:t>Let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be an          matrix. Then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invertible if and only if: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19"/>
            </a:pPr>
            <a:r>
              <a:rPr lang="en-US" altLang="en-US" sz="2800" dirty="0" smtClean="0"/>
              <a:t>The number 0 is </a:t>
            </a:r>
            <a:r>
              <a:rPr lang="en-US" altLang="en-US" sz="2800" i="1" dirty="0" smtClean="0"/>
              <a:t>not</a:t>
            </a:r>
            <a:r>
              <a:rPr lang="en-US" altLang="en-US" sz="2800" dirty="0" smtClean="0"/>
              <a:t> an eigenvalue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19"/>
            </a:pPr>
            <a:r>
              <a:rPr lang="en-US" altLang="en-US" sz="2800" dirty="0" smtClean="0"/>
              <a:t>The determinant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</a:t>
            </a:r>
            <a:r>
              <a:rPr lang="en-US" altLang="en-US" sz="2800" i="1" dirty="0" smtClean="0"/>
              <a:t>not</a:t>
            </a:r>
            <a:r>
              <a:rPr lang="en-US" altLang="en-US" sz="2800" dirty="0" smtClean="0"/>
              <a:t> zero.</a:t>
            </a:r>
          </a:p>
          <a:p>
            <a:pPr marL="609600" indent="-609600" eaLnBrk="1" hangingPunct="1"/>
            <a:endParaRPr lang="en-US" altLang="en-US" sz="2800" dirty="0" smtClean="0"/>
          </a:p>
          <a:p>
            <a:pPr marL="609600" indent="-609600"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3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</a:t>
            </a:r>
            <a:r>
              <a:rPr lang="en-US" altLang="en-US" sz="2800" b="1" dirty="0" smtClean="0"/>
              <a:t>Properties of Determinants</a:t>
            </a:r>
          </a:p>
          <a:p>
            <a:pPr marL="609600" indent="-609600" eaLnBrk="1" hangingPunct="1"/>
            <a:r>
              <a:rPr lang="en-US" altLang="en-US" sz="2800" dirty="0" smtClean="0"/>
              <a:t>Let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be           matrices.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</a:t>
            </a:r>
            <a:r>
              <a:rPr lang="en-US" altLang="en-US" sz="2800" dirty="0" smtClean="0"/>
              <a:t>is invertible if and only if </a:t>
            </a:r>
            <a:r>
              <a:rPr lang="en-US" altLang="en-US" sz="2800" dirty="0" err="1" smtClean="0"/>
              <a:t>det</a:t>
            </a:r>
            <a:r>
              <a:rPr lang="en-US" altLang="en-US" sz="2800" dirty="0" smtClean="0"/>
              <a:t>          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                                       . 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                       .</a:t>
            </a:r>
          </a:p>
        </p:txBody>
      </p:sp>
      <p:graphicFrame>
        <p:nvGraphicFramePr>
          <p:cNvPr id="738308" name="Object 4"/>
          <p:cNvGraphicFramePr>
            <a:graphicFrameLocks noChangeAspect="1"/>
          </p:cNvGraphicFramePr>
          <p:nvPr/>
        </p:nvGraphicFramePr>
        <p:xfrm>
          <a:off x="4419600" y="13081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3081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09" name="Object 5"/>
          <p:cNvGraphicFramePr>
            <a:graphicFrameLocks noChangeAspect="1"/>
          </p:cNvGraphicFramePr>
          <p:nvPr/>
        </p:nvGraphicFramePr>
        <p:xfrm>
          <a:off x="3352800" y="43053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5" imgW="774364" imgH="253890" progId="Equation.DSMT4">
                  <p:embed/>
                </p:oleObj>
              </mc:Choice>
              <mc:Fallback>
                <p:oleObj name="Equation" r:id="rId5" imgW="774364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3053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0" name="Object 6"/>
          <p:cNvGraphicFramePr>
            <a:graphicFrameLocks noChangeAspect="1"/>
          </p:cNvGraphicFramePr>
          <p:nvPr/>
        </p:nvGraphicFramePr>
        <p:xfrm>
          <a:off x="6502400" y="4724400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Equation" r:id="rId7" imgW="901309" imgH="342751" progId="Equation.DSMT4">
                  <p:embed/>
                </p:oleObj>
              </mc:Choice>
              <mc:Fallback>
                <p:oleObj name="Equation" r:id="rId7" imgW="901309" imgH="342751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2400" y="4724400"/>
                        <a:ext cx="901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1" name="Object 7"/>
          <p:cNvGraphicFramePr>
            <a:graphicFrameLocks noChangeAspect="1"/>
          </p:cNvGraphicFramePr>
          <p:nvPr/>
        </p:nvGraphicFramePr>
        <p:xfrm>
          <a:off x="1803400" y="5232400"/>
          <a:ext cx="3708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Equation" r:id="rId9" imgW="3708400" imgH="431800" progId="Equation.DSMT4">
                  <p:embed/>
                </p:oleObj>
              </mc:Choice>
              <mc:Fallback>
                <p:oleObj name="Equation" r:id="rId9" imgW="37084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5232400"/>
                        <a:ext cx="3708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12" name="Object 8"/>
          <p:cNvGraphicFramePr>
            <a:graphicFrameLocks noChangeAspect="1"/>
          </p:cNvGraphicFramePr>
          <p:nvPr/>
        </p:nvGraphicFramePr>
        <p:xfrm>
          <a:off x="1790700" y="5689600"/>
          <a:ext cx="2247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Equation" r:id="rId11" imgW="2247900" imgH="406400" progId="Equation.DSMT4">
                  <p:embed/>
                </p:oleObj>
              </mc:Choice>
              <mc:Fallback>
                <p:oleObj name="Equation" r:id="rId11" imgW="2247900" imgH="406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700" y="5689600"/>
                        <a:ext cx="22479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51369A88-CDE0-4BBD-80F9-37BCE7A64F0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PROPERTIES OF DETERMINANTS</a:t>
            </a:r>
          </a:p>
        </p:txBody>
      </p:sp>
      <p:sp>
        <p:nvSpPr>
          <p:cNvPr id="73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4419600"/>
          </a:xfrm>
        </p:spPr>
        <p:txBody>
          <a:bodyPr/>
          <a:lstStyle/>
          <a:p>
            <a:pPr marL="1371600" lvl="2" indent="-457200" eaLnBrk="1" hangingPunct="1">
              <a:buFont typeface="Wingdings" panose="05000000000000000000" pitchFamily="2" charset="2"/>
              <a:buAutoNum type="alphaLcPeriod" startAt="4"/>
            </a:pPr>
            <a:r>
              <a:rPr lang="en-US" altLang="en-US" sz="2800" dirty="0" smtClean="0"/>
              <a:t>If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triangular, then </a:t>
            </a:r>
            <a:r>
              <a:rPr lang="en-US" altLang="en-US" sz="2800" dirty="0" err="1" smtClean="0"/>
              <a:t>det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the product of the entries on the main diagonal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4"/>
            </a:pPr>
            <a:endParaRPr lang="en-US" altLang="en-US" sz="2800" dirty="0" smtClean="0"/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4"/>
            </a:pPr>
            <a:r>
              <a:rPr lang="en-US" altLang="en-US" sz="2800" dirty="0" smtClean="0"/>
              <a:t>A row replacement operation on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does not change the determinant. A row interchange changes the sign of the determinant. A row scaling also scales the determinant by the same scalar factor.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D7FCB138-D038-4ADE-A544-CF5B00B5E39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CHARACTERISTIC EQUATION</a:t>
            </a:r>
          </a:p>
        </p:txBody>
      </p:sp>
      <p:sp>
        <p:nvSpPr>
          <p:cNvPr id="74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Theorem 3(a) shows how to determine when a matrix of the form             is </a:t>
            </a:r>
            <a:r>
              <a:rPr lang="en-US" altLang="en-US" sz="2800" i="1" dirty="0" smtClean="0"/>
              <a:t>not</a:t>
            </a:r>
            <a:r>
              <a:rPr lang="en-US" altLang="en-US" sz="2800" dirty="0" smtClean="0"/>
              <a:t> invertible.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 scalar equation                             is called the </a:t>
            </a:r>
            <a:r>
              <a:rPr lang="en-US" altLang="en-US" sz="2800" b="1" dirty="0" smtClean="0"/>
              <a:t>characteristic equation</a:t>
            </a:r>
            <a:r>
              <a:rPr lang="en-US" altLang="en-US" sz="2800" dirty="0" smtClean="0"/>
              <a:t>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A scalar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an eigenvalue of an           matrix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if and only if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satisfies the characteristic equation</a:t>
            </a:r>
            <a:endParaRPr lang="el-GR" altLang="en-US" sz="28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dirty="0" smtClean="0"/>
          </a:p>
        </p:txBody>
      </p:sp>
      <p:graphicFrame>
        <p:nvGraphicFramePr>
          <p:cNvPr id="740356" name="Object 4"/>
          <p:cNvGraphicFramePr>
            <a:graphicFrameLocks noChangeAspect="1"/>
          </p:cNvGraphicFramePr>
          <p:nvPr/>
        </p:nvGraphicFramePr>
        <p:xfrm>
          <a:off x="2514600" y="2095500"/>
          <a:ext cx="1041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Equation" r:id="rId3" imgW="1040948" imgH="342751" progId="Equation.DSMT4">
                  <p:embed/>
                </p:oleObj>
              </mc:Choice>
              <mc:Fallback>
                <p:oleObj name="Equation" r:id="rId3" imgW="1040948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95500"/>
                        <a:ext cx="1041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5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664965"/>
              </p:ext>
            </p:extLst>
          </p:nvPr>
        </p:nvGraphicFramePr>
        <p:xfrm>
          <a:off x="3759200" y="3163236"/>
          <a:ext cx="2336800" cy="418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" name="Equation" r:id="rId5" imgW="2413000" imgH="431800" progId="Equation.DSMT4">
                  <p:embed/>
                </p:oleObj>
              </mc:Choice>
              <mc:Fallback>
                <p:oleObj name="Equation" r:id="rId5" imgW="24130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9200" y="3163236"/>
                        <a:ext cx="2336800" cy="4181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58" name="Object 6"/>
          <p:cNvGraphicFramePr>
            <a:graphicFrameLocks noChangeAspect="1"/>
          </p:cNvGraphicFramePr>
          <p:nvPr/>
        </p:nvGraphicFramePr>
        <p:xfrm>
          <a:off x="5613400" y="46736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name="Equation" r:id="rId7" imgW="774364" imgH="253890" progId="Equation.DSMT4">
                  <p:embed/>
                </p:oleObj>
              </mc:Choice>
              <mc:Fallback>
                <p:oleObj name="Equation" r:id="rId7" imgW="774364" imgH="25389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3400" y="46736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59" name="Object 7"/>
          <p:cNvGraphicFramePr>
            <a:graphicFrameLocks noChangeAspect="1"/>
          </p:cNvGraphicFramePr>
          <p:nvPr/>
        </p:nvGraphicFramePr>
        <p:xfrm>
          <a:off x="3276600" y="5486400"/>
          <a:ext cx="2413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Equation" r:id="rId9" imgW="2413000" imgH="431800" progId="Equation.DSMT4">
                  <p:embed/>
                </p:oleObj>
              </mc:Choice>
              <mc:Fallback>
                <p:oleObj name="Equation" r:id="rId9" imgW="24130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5486400"/>
                        <a:ext cx="2413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5.2- </a:t>
            </a:r>
            <a:fld id="{D91800E8-7050-403F-8F6B-23DE395FF09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CHARACTERISTIC EQUATION</a:t>
            </a:r>
          </a:p>
        </p:txBody>
      </p:sp>
      <p:sp>
        <p:nvSpPr>
          <p:cNvPr id="74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7244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Example </a:t>
            </a:r>
            <a:r>
              <a:rPr lang="en-US" altLang="en-US" sz="2800" b="1" dirty="0" smtClean="0"/>
              <a:t>3:</a:t>
            </a:r>
            <a:r>
              <a:rPr lang="en-US" altLang="en-US" sz="2800" dirty="0" smtClean="0"/>
              <a:t> </a:t>
            </a:r>
            <a:r>
              <a:rPr lang="en-US" altLang="en-US" sz="2800" dirty="0" smtClean="0"/>
              <a:t>Find the characteristic equation of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Form            , and use Theorem 3(d):</a:t>
            </a:r>
          </a:p>
        </p:txBody>
      </p:sp>
      <p:graphicFrame>
        <p:nvGraphicFramePr>
          <p:cNvPr id="741380" name="Object 4"/>
          <p:cNvGraphicFramePr>
            <a:graphicFrameLocks noChangeAspect="1"/>
          </p:cNvGraphicFramePr>
          <p:nvPr/>
        </p:nvGraphicFramePr>
        <p:xfrm>
          <a:off x="2743200" y="2286000"/>
          <a:ext cx="3581400" cy="232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name="Equation" r:id="rId3" imgW="3644900" imgH="2362200" progId="Equation.DSMT4">
                  <p:embed/>
                </p:oleObj>
              </mc:Choice>
              <mc:Fallback>
                <p:oleObj name="Equation" r:id="rId3" imgW="3644900" imgH="2362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286000"/>
                        <a:ext cx="3581400" cy="232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1381" name="Object 5"/>
          <p:cNvGraphicFramePr>
            <a:graphicFrameLocks noChangeAspect="1"/>
          </p:cNvGraphicFramePr>
          <p:nvPr/>
        </p:nvGraphicFramePr>
        <p:xfrm>
          <a:off x="3225800" y="5181600"/>
          <a:ext cx="1041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Equation" r:id="rId5" imgW="1040948" imgH="342751" progId="Equation.DSMT4">
                  <p:embed/>
                </p:oleObj>
              </mc:Choice>
              <mc:Fallback>
                <p:oleObj name="Equation" r:id="rId5" imgW="1040948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5800" y="5181600"/>
                        <a:ext cx="1041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12800</TotalTime>
  <Words>815</Words>
  <Application>Microsoft Office PowerPoint</Application>
  <PresentationFormat>On-screen Show (4:3)</PresentationFormat>
  <Paragraphs>145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Arial Narrow</vt:lpstr>
      <vt:lpstr>Bookshelf Symbol 2</vt:lpstr>
      <vt:lpstr>Symbol</vt:lpstr>
      <vt:lpstr>Times New Roman</vt:lpstr>
      <vt:lpstr>Wingdings</vt:lpstr>
      <vt:lpstr>Blends</vt:lpstr>
      <vt:lpstr>Equation</vt:lpstr>
      <vt:lpstr>Eigenvalues and Eigenvectors</vt:lpstr>
      <vt:lpstr>DETERMINANATS</vt:lpstr>
      <vt:lpstr>DETERMINANATS</vt:lpstr>
      <vt:lpstr>DETERMINANATS</vt:lpstr>
      <vt:lpstr>DETERMINANATS</vt:lpstr>
      <vt:lpstr>THE INVERTIBLE MATRIX THEOREM (CONTINUED)</vt:lpstr>
      <vt:lpstr>PROPERTIES OF DETERMINANTS</vt:lpstr>
      <vt:lpstr>THE CHARACTERISTIC EQUATION</vt:lpstr>
      <vt:lpstr>THE CHARACTERISTIC EQUATION</vt:lpstr>
      <vt:lpstr>THE CHARACTERISTIC EQUATION</vt:lpstr>
      <vt:lpstr>THE CHARACTERISTIC EQUATION</vt:lpstr>
      <vt:lpstr>SIMILARITY</vt:lpstr>
      <vt:lpstr>SIMILARITY</vt:lpstr>
      <vt:lpstr>SIMILARITY</vt:lpstr>
      <vt:lpstr>SIMILARITY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1316</cp:revision>
  <dcterms:created xsi:type="dcterms:W3CDTF">2005-10-22T18:34:54Z</dcterms:created>
  <dcterms:modified xsi:type="dcterms:W3CDTF">2015-05-18T14:49:03Z</dcterms:modified>
</cp:coreProperties>
</file>