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3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59" d="100"/>
          <a:sy n="59" d="100"/>
        </p:scale>
        <p:origin x="78" y="396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71112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39772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51413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28905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48182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01497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2440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46457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51841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4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4.7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emf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png"/><Relationship Id="rId5" Type="http://schemas.openxmlformats.org/officeDocument/2006/relationships/image" Target="../media/image4.w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png"/><Relationship Id="rId5" Type="http://schemas.openxmlformats.org/officeDocument/2006/relationships/image" Target="../media/image4.w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png"/><Relationship Id="rId5" Type="http://schemas.openxmlformats.org/officeDocument/2006/relationships/image" Target="../media/image4.wmf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Determinants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CHANGE OF BASIS</a:t>
            </a:r>
            <a:endParaRPr lang="en-US" altLang="en-U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CHANGE OF BASIS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8"/>
              <p:cNvSpPr txBox="1">
                <a:spLocks noChangeArrowheads="1"/>
              </p:cNvSpPr>
              <p:nvPr/>
            </p:nvSpPr>
            <p:spPr bwMode="auto">
              <a:xfrm>
                <a:off x="304800" y="1295400"/>
                <a:ext cx="8458200" cy="5410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Let </a:t>
                </a:r>
                <a14:m>
                  <m:oMath xmlns:m="http://schemas.openxmlformats.org/officeDocument/2006/math">
                    <m:r>
                      <a:rPr lang="en-US" altLang="en-US" sz="27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en-US" sz="27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a:rPr lang="en-US" altLang="en-US" sz="2700" b="0" i="0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−9</m:t>
                            </m:r>
                          </m:e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a:rPr lang="en-US" altLang="en-US" sz="2700" b="0" i="0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  <m:r>
                      <a:rPr lang="en-US" altLang="en-US" sz="27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en-US" sz="27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a:rPr lang="en-US" altLang="en-US" sz="27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a:rPr lang="en-US" altLang="en-US" sz="2700" b="0" i="0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5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consider the bases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given by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𝛽= {b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b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 and </a:t>
                </a:r>
                <a:r>
                  <a:rPr lang="en-US" altLang="en-US" sz="27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= {c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}. Find the change-of-coordinates matrix from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to </a:t>
                </a:r>
                <a:r>
                  <a:rPr lang="en-US" altLang="en-US" sz="27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The matrix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involves the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-coordinate vectors of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Let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altLang="en-US" sz="2700" b="0" i="1" baseline="-2500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altLang="en-US" sz="2700" b="0" i="1" baseline="-25000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 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and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altLang="en-US" sz="2700" i="1" baseline="-2500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altLang="en-US" sz="2700" i="1" baseline="-25000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  <m:r>
                      <a:rPr lang="en-US" altLang="en-US" sz="27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Then, by definition,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=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  and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altLang="en-US" sz="2700" i="1" baseline="-25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US" altLang="en-US" sz="2700" i="1" baseline="-2500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Rectang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00" y="1295400"/>
                <a:ext cx="8458200" cy="5410200"/>
              </a:xfrm>
              <a:prstGeom prst="rect">
                <a:avLst/>
              </a:prstGeom>
              <a:blipFill rotWithShape="0">
                <a:blip r:embed="rId7"/>
                <a:stretch>
                  <a:fillRect l="-1153" r="-93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64468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CHANGE OF BASIS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8"/>
              <p:cNvSpPr txBox="1">
                <a:spLocks noChangeArrowheads="1"/>
              </p:cNvSpPr>
              <p:nvPr/>
            </p:nvSpPr>
            <p:spPr bwMode="auto">
              <a:xfrm>
                <a:off x="304800" y="1295400"/>
                <a:ext cx="8458200" cy="5410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To solve both systems simultaneously, augment the coefficient matrix with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row reduce:</a:t>
                </a: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altLang="en-US" sz="24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altLang="en-US" sz="24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⋮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altLang="en-US" sz="24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</m:t>
                        </m:r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altLang="en-US" sz="24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eqArr>
                          <m:eqArrPr>
                            <m:ctrlP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1        3</m:t>
                            </m:r>
                          </m:e>
                          <m:e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−4  −5</m:t>
                            </m:r>
                          </m:e>
                        </m:eqArr>
                        <m:r>
                          <a:rPr lang="en-US" alt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⋮</m:t>
                        </m:r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−9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400" dirty="0" smtClean="0">
                    <a:cs typeface="Times New Roman" panose="02020603050405020304" pitchFamily="18" charset="0"/>
                  </a:rPr>
                  <a:t>~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1    </m:t>
                            </m:r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0</m:t>
                            </m:r>
                            <m:r>
                              <a:rPr lang="en-US" alt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  <m:r>
                              <a:rPr lang="en-US" altLang="en-US" sz="24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  1</m:t>
                            </m:r>
                          </m:e>
                        </m:eqArr>
                        <m:r>
                          <a:rPr lang="en-US" altLang="en-US" sz="24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⋮</m:t>
                        </m:r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en-US" altLang="en-US" sz="24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en-US" sz="24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4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Thus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e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−5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 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and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desired change-of-coordinates matrix is therefore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en-US" altLang="en-US" sz="2700" b="0" i="1" baseline="-2500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d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Rectang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00" y="1295400"/>
                <a:ext cx="8458200" cy="5410200"/>
              </a:xfrm>
              <a:prstGeom prst="rect">
                <a:avLst/>
              </a:prstGeom>
              <a:blipFill rotWithShape="0">
                <a:blip r:embed="rId7"/>
                <a:stretch>
                  <a:fillRect l="-1153" t="-112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8305800" y="2398032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(7)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55988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CHANGE OF BASIS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1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Consider two bases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𝛽= {b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b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 and </a:t>
                </a:r>
                <a:r>
                  <a:rPr lang="en-US" altLang="en-US" sz="27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= {c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c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 for a vector space </a:t>
                </a:r>
                <a:r>
                  <a:rPr lang="en-US" altLang="en-US" sz="27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such that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=4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  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−6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Suppose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=3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That is, suppose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  <m:r>
                      <a:rPr lang="en-US" altLang="en-US" sz="27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Find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b="0" i="1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altLang="en-US" sz="2500" i="1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500" i="1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8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382000" y="2234066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(1)</a:t>
            </a: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0" y="35814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(2)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CHANGE OF BASIS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Apply the coordinate mapping determined by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to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(2). Since the coordinate mapping is a linear transformation,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altLang="en-US" sz="2700" i="1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  <m:r>
                        <a:rPr lang="en-US" altLang="en-US" sz="2700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m:rPr>
                              <m:sty m:val="p"/>
                            </m:rPr>
                            <a:rPr lang="en-US" altLang="en-US" sz="2700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 altLang="en-US" sz="2700" b="0" i="0" baseline="-25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700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altLang="en-US" sz="2700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 altLang="en-US" sz="2700" b="0" i="0" baseline="-2500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</m:d>
                      <m:r>
                        <a:rPr lang="en-US" altLang="en-US" sz="2700" b="0" i="1" baseline="-250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               </m:t>
                      </m:r>
                      <m:r>
                        <a:rPr lang="en-US" altLang="en-US" sz="27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m:rPr>
                              <m:sty m:val="p"/>
                            </m:rPr>
                            <a:rPr lang="en-US" altLang="en-US" sz="27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 altLang="en-US" sz="2700" baseline="-25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700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]</m:t>
                          </m:r>
                          <m:r>
                            <a:rPr lang="en-US" altLang="en-US" sz="2700" i="1" baseline="-25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  <m:r>
                            <m:rPr>
                              <m:nor/>
                            </m:rPr>
                            <a:rPr lang="en-US" altLang="en-US" sz="2700" baseline="-25000" dirty="0"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n-US" altLang="en-US" sz="27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altLang="en-US" sz="2700" b="0" i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[</m:t>
                          </m:r>
                          <m:r>
                            <m:rPr>
                              <m:sty m:val="p"/>
                            </m:rPr>
                            <a:rPr lang="en-US" altLang="en-US" sz="27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a:rPr lang="en-US" altLang="en-US" sz="2700" baseline="-25000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</m:d>
                      <m:r>
                        <a:rPr lang="en-US" altLang="en-US" sz="2700" i="1" baseline="-25000" dirty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𝐶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baseline="-250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We can write the vector equation as a matrix equation, using the vectors in the linear combination as the columns of a matrix: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endParaRPr lang="en-US" altLang="en-US" sz="2700" baseline="-250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 r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305800" y="52578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(3)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58149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CHANGE OF BASIS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This formula gives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once we know the columns of the matrix. From (1),</a:t>
                </a:r>
                <a:endParaRPr lang="en-US" altLang="en-US" sz="2700" baseline="-25000" dirty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−6</m:t>
                            </m:r>
                          </m:e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Thus, (3) provides the solution: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7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−6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en-US" sz="27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6</m:t>
                            </m:r>
                          </m:e>
                          <m:e>
                            <m:r>
                              <a:rPr lang="en-US" altLang="en-US" sz="27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-coordinates of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match those of the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Fig. 1, as seen on the next slide.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4"/>
                <a:stretch>
                  <a:fillRect l="-1185" t="-1176" r="-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30303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CHANGE OF BASIS</a:t>
            </a:r>
            <a:endParaRPr lang="en-US" altLang="en-US" dirty="0" smtClean="0"/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2032000"/>
            <a:ext cx="8312524" cy="31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298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CHANGE OF BASIS</a:t>
            </a:r>
            <a:endParaRPr lang="en-US" altLang="en-US" dirty="0" smtClean="0"/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8"/>
              <p:cNvSpPr txBox="1">
                <a:spLocks noChangeArrowheads="1"/>
              </p:cNvSpPr>
              <p:nvPr/>
            </p:nvSpPr>
            <p:spPr bwMode="auto">
              <a:xfrm>
                <a:off x="457200" y="1295400"/>
                <a:ext cx="8229600" cy="518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15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: Let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𝛽= {b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err="1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baseline="-25000" dirty="0" err="1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and </a:t>
                </a:r>
                <a:r>
                  <a:rPr lang="en-US" altLang="en-US" sz="27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= {c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 for a vector space </a:t>
                </a:r>
                <a:r>
                  <a:rPr lang="en-US" altLang="en-US" sz="27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. Then there is a unique n </a:t>
                </a:r>
                <a14:m>
                  <m:oMath xmlns:m="http://schemas.openxmlformats.org/officeDocument/2006/math">
                    <m:r>
                      <a:rPr lang="en-US" altLang="en-US" sz="27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n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such that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 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</m:oMath>
                </a14:m>
                <a:endParaRPr lang="en-US" altLang="en-US" sz="2700" dirty="0" smtClean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The columns of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are the C-coordinate vectors of the vectors in the basis 𝛽. That is, </a:t>
                </a:r>
              </a:p>
              <a:p>
                <a:pPr eaLnBrk="1" hangingPunct="1"/>
                <a:endParaRPr lang="en-US" altLang="en-US" sz="2000" dirty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=[</a:t>
                </a:r>
                <a14:m>
                  <m:oMath xmlns:m="http://schemas.openxmlformats.org/officeDocument/2006/math">
                    <m:r>
                      <a:rPr lang="en-US" altLang="en-US" sz="27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b="0" i="1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    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 . .     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m:rPr>
                            <m:sty m:val="p"/>
                          </m:rPr>
                          <a:rPr lang="en-US" altLang="en-US" sz="2700" b="0" i="0" baseline="-25000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]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Rectang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1295400"/>
                <a:ext cx="8229600" cy="5181600"/>
              </a:xfrm>
              <a:prstGeom prst="rect">
                <a:avLst/>
              </a:prstGeom>
              <a:blipFill rotWithShape="0">
                <a:blip r:embed="rId6"/>
                <a:stretch>
                  <a:fillRect l="-1185" t="-129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8229600" y="50292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(5)</a:t>
            </a:r>
            <a:endParaRPr lang="en-US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29600" y="29673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(4)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324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CHANGE OF BASIS</a:t>
            </a:r>
            <a:endParaRPr lang="en-US" altLang="en-US" dirty="0" smtClean="0"/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8"/>
              <p:cNvSpPr txBox="1">
                <a:spLocks noChangeArrowheads="1"/>
              </p:cNvSpPr>
              <p:nvPr/>
            </p:nvSpPr>
            <p:spPr bwMode="auto">
              <a:xfrm>
                <a:off x="457200" y="1219200"/>
                <a:ext cx="8229600" cy="5181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matrix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in Theorem 15 is called the </a:t>
                </a:r>
                <a:r>
                  <a:rPr lang="en-US" altLang="en-US" sz="2700" b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change-of-coordinates matrix from 𝛽 to </a:t>
                </a:r>
                <a:r>
                  <a:rPr lang="en-US" altLang="en-US" sz="2700" b="1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. Multiplication by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converts 𝛽-coordinates into </a:t>
                </a:r>
                <a:r>
                  <a:rPr lang="en-US" altLang="en-US" sz="27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-coordinates.</a:t>
                </a:r>
              </a:p>
              <a:p>
                <a:pPr eaLnBrk="1" hangingPunct="1"/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Figure 2 below illustrates the change-of-coordinates equation (4).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Rectang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1219200"/>
                <a:ext cx="8229600" cy="5181600"/>
              </a:xfrm>
              <a:prstGeom prst="rect">
                <a:avLst/>
              </a:prstGeom>
              <a:blipFill rotWithShape="0">
                <a:blip r:embed="rId6"/>
                <a:stretch>
                  <a:fillRect l="-1185" r="-125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5000" y="3710233"/>
            <a:ext cx="5506569" cy="269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945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CHANGE OF BASIS</a:t>
            </a:r>
            <a:endParaRPr lang="en-US" altLang="en-US" dirty="0" smtClean="0"/>
          </a:p>
        </p:txBody>
      </p:sp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name="Equation" r:id="rId4" imgW="475104" imgH="810471" progId="Equation.DSMT4">
                  <p:embed/>
                </p:oleObj>
              </mc:Choice>
              <mc:Fallback>
                <p:oleObj name="Equation" r:id="rId4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8"/>
              <p:cNvSpPr txBox="1">
                <a:spLocks noChangeArrowheads="1"/>
              </p:cNvSpPr>
              <p:nvPr/>
            </p:nvSpPr>
            <p:spPr bwMode="auto">
              <a:xfrm>
                <a:off x="457200" y="1066800"/>
                <a:ext cx="8458200" cy="5334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are linearly independent because they are the coordinate vectors of the linearly independent set 𝛽.</a:t>
                </a:r>
              </a:p>
              <a:p>
                <a:pPr eaLnBrk="1" hangingPunct="1"/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Since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square, it must be invertible, by the Invertible Matrix Theorem. Left-multiplying both sides of equation (4) by (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baseline="30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-1 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yields</a:t>
                </a:r>
              </a:p>
              <a:p>
                <a:pPr marL="0" indent="0" algn="ctr" eaLnBrk="1" hangingPunct="1">
                  <a:buNone/>
                </a:pP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baseline="30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-1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altLang="en-US" sz="2700" b="0" i="1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</m:oMath>
                </a14:m>
                <a:endParaRPr lang="en-US" altLang="en-US" sz="2700" dirty="0" smtClean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Thus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baseline="30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is the matrix that converts C-coordinates into 𝛽–coordinates. That is,</a:t>
                </a:r>
                <a:endParaRPr lang="en-US" altLang="en-US" sz="2700" dirty="0">
                  <a:latin typeface="Cambria Math" panose="020405030504060302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baseline="30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en-US" sz="2700" baseline="30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=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  <m:groupChr>
                      <m:groupChrPr>
                        <m:chr m:val="←"/>
                        <m:vertJc m:val="bot"/>
                        <m:ctrlPr>
                          <a:rPr lang="en-US" alt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2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</m:oMath>
                </a14:m>
                <a:r>
                  <a:rPr lang="en-US" altLang="en-US" sz="20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C</a:t>
                </a:r>
                <a:endParaRPr lang="en-US" altLang="en-US" sz="2700" i="1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Rectang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1066800"/>
                <a:ext cx="8458200" cy="5334000"/>
              </a:xfrm>
              <a:prstGeom prst="rect">
                <a:avLst/>
              </a:prstGeom>
              <a:blipFill rotWithShape="0">
                <a:blip r:embed="rId6"/>
                <a:stretch>
                  <a:fillRect l="-1153" r="-1873" b="-605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8420100" y="609153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(6)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50533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4</a:t>
            </a:r>
            <a:r>
              <a:rPr lang="en-US" altLang="en-US" sz="1200" dirty="0" smtClean="0">
                <a:latin typeface="Arial" panose="020B0604020202020204" pitchFamily="34" charset="0"/>
              </a:rPr>
              <a:t>.7-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CHANGE OF BASIS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159" name="Object 30"/>
          <p:cNvGraphicFramePr>
            <a:graphicFrameLocks noChangeAspect="1"/>
          </p:cNvGraphicFramePr>
          <p:nvPr/>
        </p:nvGraphicFramePr>
        <p:xfrm>
          <a:off x="2959100" y="20320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Equation" r:id="rId5" imgW="475104" imgH="810471" progId="Equation.DSMT4">
                  <p:embed/>
                </p:oleObj>
              </mc:Choice>
              <mc:Fallback>
                <p:oleObj name="Equation" r:id="rId5" imgW="475104" imgH="81047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9100" y="20320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8"/>
              <p:cNvSpPr txBox="1">
                <a:spLocks noChangeArrowheads="1"/>
              </p:cNvSpPr>
              <p:nvPr/>
            </p:nvSpPr>
            <p:spPr bwMode="auto">
              <a:xfrm>
                <a:off x="457200" y="1447800"/>
                <a:ext cx="8458200" cy="4876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77C97"/>
                  </a:buClr>
                  <a:buFont typeface="Wingdings" panose="05000000000000000000" pitchFamily="2" charset="2"/>
                  <a:buChar char="§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𝛽= {b</a:t>
                </a:r>
                <a:r>
                  <a:rPr lang="en-US" altLang="en-US" sz="2700" baseline="-250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baseline="-25000" dirty="0" err="1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ℰ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standard basis </a:t>
                </a:r>
                <a:r>
                  <a:rPr lang="en-US" altLang="en-US" sz="27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{e</a:t>
                </a:r>
                <a:r>
                  <a:rPr lang="en-US" altLang="en-US" sz="2700" baseline="-25000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err="1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e</a:t>
                </a:r>
                <a:r>
                  <a:rPr lang="en-US" altLang="en-US" sz="2700" baseline="-25000" dirty="0" err="1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}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then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en-US" sz="27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a:rPr lang="en-US" altLang="en-US" sz="2700" baseline="-250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700" i="1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ℰ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b</m:t>
                    </m:r>
                    <m:r>
                      <a:rPr lang="en-US" altLang="en-US" sz="2700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and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likewise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for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the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other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vectors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in</m:t>
                    </m:r>
                    <m:r>
                      <m:rPr>
                        <m:nor/>
                      </m:rPr>
                      <a:rPr lang="en-US" altLang="en-US" sz="2700" b="0" i="0" dirty="0" smtClean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.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In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this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case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ℰ</m:t>
                    </m:r>
                    <m:groupChr>
                      <m:groupChrPr>
                        <m:chr m:val="←"/>
                        <m:vertJc m:val="bot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groupChr>
                    <m:r>
                      <m:rPr>
                        <m:nor/>
                      </m:rP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  <m:r>
                      <m:rPr>
                        <m:nor/>
                      </m:rPr>
                      <a:rPr lang="en-US" altLang="en-US" sz="27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is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700" dirty="0">
                        <a:cs typeface="Times New Roman" panose="02020603050405020304" pitchFamily="18" charset="0"/>
                      </a:rPr>
                      <m:t>the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same as the change-of-coordinates matrix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700" b="0" i="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a:rPr lang="en-US" altLang="en-US" sz="2700" i="1" baseline="-25000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introduced in Section 4.4, namely,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7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a:rPr lang="en-US" altLang="en-US" sz="2700" i="1" baseline="-25000" dirty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𝛽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= [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 b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. . . </a:t>
                </a:r>
                <a:r>
                  <a:rPr lang="en-US" altLang="en-US" sz="2700" dirty="0" err="1">
                    <a:cs typeface="Times New Roman" panose="02020603050405020304" pitchFamily="18" charset="0"/>
                  </a:rPr>
                  <a:t>b</a:t>
                </a:r>
                <a:r>
                  <a:rPr lang="en-US" altLang="en-US" sz="2700" baseline="-25000" dirty="0" err="1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]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To change coordinates between two nonstandard bases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,we need Theorem 15. The theorem shows that to solve the change-of-basis problem, we need the coordinate vectors of the old basis relative to the new basis.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Rectang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1447800"/>
                <a:ext cx="8458200" cy="4876800"/>
              </a:xfrm>
              <a:prstGeom prst="rect">
                <a:avLst/>
              </a:prstGeom>
              <a:blipFill rotWithShape="0">
                <a:blip r:embed="rId7"/>
                <a:stretch>
                  <a:fillRect l="-1153" t="-1375" r="-136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31552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14515</TotalTime>
  <Words>375</Words>
  <Application>Microsoft Office PowerPoint</Application>
  <PresentationFormat>On-screen Show (4:3)</PresentationFormat>
  <Paragraphs>94</Paragraphs>
  <Slides>11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Determinants</vt:lpstr>
      <vt:lpstr>CHANGE OF BASIS</vt:lpstr>
      <vt:lpstr>CHANGE OF BASIS</vt:lpstr>
      <vt:lpstr>CHANGE OF BASIS</vt:lpstr>
      <vt:lpstr>CHANGE OF BASIS</vt:lpstr>
      <vt:lpstr>CHANGE OF BASIS</vt:lpstr>
      <vt:lpstr>CHANGE OF BASIS</vt:lpstr>
      <vt:lpstr>CHANGE OF BASIS</vt:lpstr>
      <vt:lpstr>CHANGE OF BASIS IN R^n</vt:lpstr>
      <vt:lpstr>CHANGE OF BASIS IN R^n</vt:lpstr>
      <vt:lpstr>CHANGE OF BASIS IN R^n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1018</cp:revision>
  <dcterms:created xsi:type="dcterms:W3CDTF">2005-10-22T18:34:54Z</dcterms:created>
  <dcterms:modified xsi:type="dcterms:W3CDTF">2015-06-02T03:23:28Z</dcterms:modified>
</cp:coreProperties>
</file>