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3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1" autoAdjust="0"/>
    <p:restoredTop sz="98725" autoAdjust="0"/>
  </p:normalViewPr>
  <p:slideViewPr>
    <p:cSldViewPr>
      <p:cViewPr varScale="1">
        <p:scale>
          <a:sx n="74" d="100"/>
          <a:sy n="74" d="100"/>
        </p:scale>
        <p:origin x="1476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EAE739D-BE2B-4913-9E8E-012117E88A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70422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3E818687-1772-4B35-9D1F-80F6573ADB18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75357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C0B771B2-8B3A-4B4E-9F25-06928D19AE41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36168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4.1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97" y="2133600"/>
            <a:ext cx="3197503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734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4.1- </a:t>
            </a:r>
            <a:fld id="{BC804F9A-74E8-42B2-9E3B-57CF58A437C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625196594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4.1- </a:t>
            </a:r>
            <a:fld id="{8365D4C6-2372-4DE1-A615-949C5757463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93427150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624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4.1- </a:t>
            </a:r>
            <a:fld id="{444EB49A-BC3F-4604-A0D1-5553CE86464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6525040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4.1- </a:t>
            </a:r>
            <a:fld id="{9DFD53EE-8CC8-4448-A064-2F65A6A7991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908039332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4.1- </a:t>
            </a:r>
            <a:fld id="{300B712D-6B09-4074-AD11-B54C230D15A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1515567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4.1- </a:t>
            </a:r>
            <a:fld id="{119E7500-9620-4CD2-87CE-8B33B8BBCA5B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41788082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4.1- </a:t>
            </a:r>
            <a:fld id="{29308FD2-761C-40F6-93B8-4910A8D4379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273825280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4.1- </a:t>
            </a:r>
            <a:fld id="{B0CF01F6-DF1F-41DD-8D4D-46303776B83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74242900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4.1- </a:t>
            </a:r>
            <a:fld id="{5805B553-217B-478D-95AD-A9362EC7039B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0119421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4.1- </a:t>
            </a:r>
            <a:fld id="{7EEE433F-79FA-436C-BE74-9B884CD4233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70045099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4.1- </a:t>
            </a:r>
            <a:fld id="{17C5BEDA-FAE4-4ECC-9BBF-456F69C0DB2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35803890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4.1- </a:t>
            </a:r>
            <a:fld id="{BF6BFBB9-CC4B-4C12-8EED-D38D3E16535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1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1.png"/><Relationship Id="rId4" Type="http://schemas.openxmlformats.org/officeDocument/2006/relationships/image" Target="../media/image2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3.png"/><Relationship Id="rId4" Type="http://schemas.openxmlformats.org/officeDocument/2006/relationships/image" Target="../media/image22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27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Spaces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SPACES AND SUBSPACES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4.1- </a:t>
            </a:r>
            <a:fld id="{B9E852DE-0128-477A-841A-8EE76675AA0C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SUBSPACE SPANNED BY A SET</a:t>
            </a:r>
          </a:p>
        </p:txBody>
      </p:sp>
      <p:sp>
        <p:nvSpPr>
          <p:cNvPr id="71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610600" cy="52578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So            is in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Furthermore, if </a:t>
            </a:r>
            <a:r>
              <a:rPr lang="en-US" altLang="en-US" sz="2800" i="1" smtClean="0"/>
              <a:t>c</a:t>
            </a:r>
            <a:r>
              <a:rPr lang="en-US" altLang="en-US" sz="2800" smtClean="0"/>
              <a:t> is any scalar, then by Axioms 7 and 9,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which shows that </a:t>
            </a:r>
            <a:r>
              <a:rPr lang="en-US" altLang="en-US" sz="2800" i="1" smtClean="0"/>
              <a:t>c</a:t>
            </a:r>
            <a:r>
              <a:rPr lang="en-US" altLang="en-US" sz="2800" b="1" smtClean="0"/>
              <a:t>u</a:t>
            </a:r>
            <a:r>
              <a:rPr lang="en-US" altLang="en-US" sz="2800" smtClean="0"/>
              <a:t> is in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 is closed under scalar multiplication.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/>
            <a:r>
              <a:rPr lang="en-US" altLang="en-US" sz="2800" smtClean="0"/>
              <a:t>Thus H is a subspace of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718852" name="Object 4"/>
          <p:cNvGraphicFramePr>
            <a:graphicFrameLocks noChangeAspect="1"/>
          </p:cNvGraphicFramePr>
          <p:nvPr/>
        </p:nvGraphicFramePr>
        <p:xfrm>
          <a:off x="1206500" y="1358900"/>
          <a:ext cx="939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Equation" r:id="rId3" imgW="939800" imgH="279400" progId="Equation.DSMT4">
                  <p:embed/>
                </p:oleObj>
              </mc:Choice>
              <mc:Fallback>
                <p:oleObj name="Equation" r:id="rId3" imgW="939800" imgH="279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1358900"/>
                        <a:ext cx="9398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853" name="Object 5"/>
          <p:cNvGraphicFramePr>
            <a:graphicFrameLocks noChangeAspect="1"/>
          </p:cNvGraphicFramePr>
          <p:nvPr/>
        </p:nvGraphicFramePr>
        <p:xfrm>
          <a:off x="1828800" y="2794000"/>
          <a:ext cx="5803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Equation" r:id="rId5" imgW="5803900" imgH="482600" progId="Equation.DSMT4">
                  <p:embed/>
                </p:oleObj>
              </mc:Choice>
              <mc:Fallback>
                <p:oleObj name="Equation" r:id="rId5" imgW="58039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794000"/>
                        <a:ext cx="5803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4.1- </a:t>
            </a:r>
            <a:fld id="{16F41D21-685E-4B85-979F-5874D8939128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SUBSPACE SPANNED BY A SET</a:t>
            </a:r>
          </a:p>
        </p:txBody>
      </p:sp>
      <p:sp>
        <p:nvSpPr>
          <p:cNvPr id="71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8768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1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If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,…,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 are in a vector space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, then Span {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,…,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} is a subspace of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We call Span {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,…,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} </a:t>
            </a:r>
            <a:r>
              <a:rPr lang="en-US" altLang="en-US" sz="2800" b="1" dirty="0" smtClean="0"/>
              <a:t>the subspace spanned</a:t>
            </a:r>
            <a:r>
              <a:rPr lang="en-US" altLang="en-US" sz="2800" dirty="0" smtClean="0"/>
              <a:t> (or </a:t>
            </a:r>
            <a:r>
              <a:rPr lang="en-US" altLang="en-US" sz="2800" b="1" dirty="0" smtClean="0"/>
              <a:t>generated</a:t>
            </a:r>
            <a:r>
              <a:rPr lang="en-US" altLang="en-US" sz="2800" dirty="0" smtClean="0"/>
              <a:t>) by {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,…,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}.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Give any subspace H of V, a </a:t>
            </a:r>
            <a:r>
              <a:rPr lang="en-US" altLang="en-US" sz="2800" b="1" dirty="0" smtClean="0"/>
              <a:t>spanning</a:t>
            </a:r>
            <a:r>
              <a:rPr lang="en-US" altLang="en-US" sz="2800" dirty="0" smtClean="0"/>
              <a:t> (or </a:t>
            </a:r>
            <a:r>
              <a:rPr lang="en-US" altLang="en-US" sz="2800" b="1" dirty="0" smtClean="0"/>
              <a:t>generating</a:t>
            </a:r>
            <a:r>
              <a:rPr lang="en-US" altLang="en-US" sz="2800" dirty="0" smtClean="0"/>
              <a:t>) set for H is a set {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,…,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} in H such that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. </a:t>
            </a:r>
          </a:p>
        </p:txBody>
      </p:sp>
      <p:graphicFrame>
        <p:nvGraphicFramePr>
          <p:cNvPr id="719876" name="Object 4"/>
          <p:cNvGraphicFramePr>
            <a:graphicFrameLocks noChangeAspect="1"/>
          </p:cNvGraphicFramePr>
          <p:nvPr/>
        </p:nvGraphicFramePr>
        <p:xfrm>
          <a:off x="2933700" y="5765800"/>
          <a:ext cx="30480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Equation" r:id="rId3" imgW="3048000" imgH="520700" progId="Equation.DSMT4">
                  <p:embed/>
                </p:oleObj>
              </mc:Choice>
              <mc:Fallback>
                <p:oleObj name="Equation" r:id="rId3" imgW="3048000" imgH="5207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700" y="5765800"/>
                        <a:ext cx="30480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4.1- </a:t>
            </a:r>
            <a:fld id="{006200EF-118E-43D6-8022-94D9B0E8C561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SPACES AND SUBSPACES</a:t>
            </a:r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b="1" dirty="0" smtClean="0">
                <a:cs typeface="Times New Roman" panose="02020603050405020304" pitchFamily="18" charset="0"/>
              </a:rPr>
              <a:t>Definition: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A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vector space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a nonempty set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of objects, called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vectors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on which are defined two operations, called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addition and multiplication by scalars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(real numbers), subject to the ten axioms (or rules) listed below. The axioms must hold for all vectors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u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and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w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in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and for all scalars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c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and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 d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800" dirty="0" smtClean="0">
                <a:cs typeface="Times New Roman" panose="02020603050405020304" pitchFamily="18" charset="0"/>
              </a:rPr>
              <a:t>The sum of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u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and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denoted by          , is in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800" dirty="0" smtClean="0">
                <a:cs typeface="Times New Roman" panose="02020603050405020304" pitchFamily="18" charset="0"/>
              </a:rPr>
              <a:t>                       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800" dirty="0" smtClean="0">
                <a:cs typeface="Times New Roman" panose="02020603050405020304" pitchFamily="18" charset="0"/>
              </a:rPr>
              <a:t>                                            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800" dirty="0" smtClean="0">
                <a:cs typeface="Times New Roman" panose="02020603050405020304" pitchFamily="18" charset="0"/>
              </a:rPr>
              <a:t>There is a zero vector 0 in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such that   </a:t>
            </a:r>
          </a:p>
          <a:p>
            <a:pPr marL="1371600" lvl="2" indent="-4572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                           .                   </a:t>
            </a:r>
          </a:p>
        </p:txBody>
      </p:sp>
      <p:graphicFrame>
        <p:nvGraphicFramePr>
          <p:cNvPr id="316452" name="Object 36"/>
          <p:cNvGraphicFramePr>
            <a:graphicFrameLocks noChangeAspect="1"/>
          </p:cNvGraphicFramePr>
          <p:nvPr/>
        </p:nvGraphicFramePr>
        <p:xfrm>
          <a:off x="6477000" y="4089400"/>
          <a:ext cx="838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Equation" r:id="rId4" imgW="838200" imgH="279400" progId="Equation.DSMT4">
                  <p:embed/>
                </p:oleObj>
              </mc:Choice>
              <mc:Fallback>
                <p:oleObj name="Equation" r:id="rId4" imgW="838200" imgH="27940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089400"/>
                        <a:ext cx="8382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53" name="Object 37"/>
          <p:cNvGraphicFramePr>
            <a:graphicFrameLocks noChangeAspect="1"/>
          </p:cNvGraphicFramePr>
          <p:nvPr/>
        </p:nvGraphicFramePr>
        <p:xfrm>
          <a:off x="1905000" y="4597400"/>
          <a:ext cx="20320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6" imgW="2032000" imgH="279400" progId="Equation.DSMT4">
                  <p:embed/>
                </p:oleObj>
              </mc:Choice>
              <mc:Fallback>
                <p:oleObj name="Equation" r:id="rId6" imgW="2032000" imgH="279400" progId="Equation.DSMT4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597400"/>
                        <a:ext cx="20320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54" name="Object 38"/>
          <p:cNvGraphicFramePr>
            <a:graphicFrameLocks noChangeAspect="1"/>
          </p:cNvGraphicFramePr>
          <p:nvPr/>
        </p:nvGraphicFramePr>
        <p:xfrm>
          <a:off x="1828800" y="5041900"/>
          <a:ext cx="3975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8" imgW="3975100" imgH="431800" progId="Equation.DSMT4">
                  <p:embed/>
                </p:oleObj>
              </mc:Choice>
              <mc:Fallback>
                <p:oleObj name="Equation" r:id="rId8" imgW="3975100" imgH="431800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041900"/>
                        <a:ext cx="3975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55" name="Object 39"/>
          <p:cNvGraphicFramePr>
            <a:graphicFrameLocks noChangeAspect="1"/>
          </p:cNvGraphicFramePr>
          <p:nvPr/>
        </p:nvGraphicFramePr>
        <p:xfrm>
          <a:off x="2165350" y="6102350"/>
          <a:ext cx="1435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Equation" r:id="rId10" imgW="1435100" imgH="342900" progId="Equation.DSMT4">
                  <p:embed/>
                </p:oleObj>
              </mc:Choice>
              <mc:Fallback>
                <p:oleObj name="Equation" r:id="rId10" imgW="1435100" imgH="342900" progId="Equation.DSMT4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5350" y="6102350"/>
                        <a:ext cx="1435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4.1- </a:t>
            </a:r>
            <a:fld id="{E805C1A2-A49A-4FD1-8846-915038EF1717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SPACES AND SUBSPACES</a:t>
            </a:r>
          </a:p>
        </p:txBody>
      </p:sp>
      <p:sp>
        <p:nvSpPr>
          <p:cNvPr id="70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 startAt="5"/>
            </a:pPr>
            <a:r>
              <a:rPr lang="en-US" altLang="en-US" sz="2800" dirty="0" smtClean="0"/>
              <a:t>For each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in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, there is a vector       in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such that                        .</a:t>
            </a:r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 startAt="5"/>
            </a:pPr>
            <a:r>
              <a:rPr lang="en-US" altLang="en-US" sz="2800" dirty="0" smtClean="0"/>
              <a:t>The scalar multiple of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by </a:t>
            </a:r>
            <a:r>
              <a:rPr lang="en-US" altLang="en-US" sz="2800" i="1" dirty="0" smtClean="0"/>
              <a:t>c</a:t>
            </a:r>
            <a:r>
              <a:rPr lang="en-US" altLang="en-US" sz="2800" dirty="0" smtClean="0"/>
              <a:t>, denoted by </a:t>
            </a:r>
            <a:r>
              <a:rPr lang="en-US" altLang="en-US" sz="2800" i="1" dirty="0" smtClean="0"/>
              <a:t>c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, is in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.</a:t>
            </a:r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 startAt="5"/>
            </a:pPr>
            <a:r>
              <a:rPr lang="en-US" altLang="en-US" sz="2800" dirty="0" smtClean="0"/>
              <a:t>                               .</a:t>
            </a:r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 startAt="5"/>
            </a:pPr>
            <a:r>
              <a:rPr lang="en-US" altLang="en-US" sz="2800" dirty="0" smtClean="0"/>
              <a:t>                                .</a:t>
            </a:r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 startAt="5"/>
            </a:pPr>
            <a:r>
              <a:rPr lang="en-US" altLang="en-US" sz="2800" dirty="0" smtClean="0"/>
              <a:t>                          .</a:t>
            </a:r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 startAt="5"/>
            </a:pPr>
            <a:r>
              <a:rPr lang="en-US" altLang="en-US" sz="2800" dirty="0" smtClean="0"/>
              <a:t>            .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dirty="0" smtClean="0"/>
              <a:t>Using these axioms, we can show that the zero vector in Axiom 4 is unique, and the vector      , called the </a:t>
            </a:r>
            <a:r>
              <a:rPr lang="en-US" altLang="en-US" sz="2800" b="1" dirty="0" smtClean="0"/>
              <a:t>negative</a:t>
            </a:r>
            <a:r>
              <a:rPr lang="en-US" altLang="en-US" sz="2800" dirty="0" smtClean="0"/>
              <a:t> of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, in Axiom 5 is unique for each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in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.</a:t>
            </a:r>
          </a:p>
        </p:txBody>
      </p:sp>
      <p:graphicFrame>
        <p:nvGraphicFramePr>
          <p:cNvPr id="708612" name="Object 4"/>
          <p:cNvGraphicFramePr>
            <a:graphicFrameLocks noChangeAspect="1"/>
          </p:cNvGraphicFramePr>
          <p:nvPr/>
        </p:nvGraphicFramePr>
        <p:xfrm>
          <a:off x="6604000" y="1282700"/>
          <a:ext cx="4953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9" name="Equation" r:id="rId3" imgW="494870" imgH="253780" progId="Equation.DSMT4">
                  <p:embed/>
                </p:oleObj>
              </mc:Choice>
              <mc:Fallback>
                <p:oleObj name="Equation" r:id="rId3" imgW="494870" imgH="2537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4000" y="1282700"/>
                        <a:ext cx="4953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8613" name="Object 5"/>
          <p:cNvGraphicFramePr>
            <a:graphicFrameLocks noChangeAspect="1"/>
          </p:cNvGraphicFramePr>
          <p:nvPr/>
        </p:nvGraphicFramePr>
        <p:xfrm>
          <a:off x="2590800" y="1562100"/>
          <a:ext cx="1955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Equation" r:id="rId5" imgW="1955800" imgH="431800" progId="Equation.DSMT4">
                  <p:embed/>
                </p:oleObj>
              </mc:Choice>
              <mc:Fallback>
                <p:oleObj name="Equation" r:id="rId5" imgW="1955800" imgH="431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562100"/>
                        <a:ext cx="1955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8614" name="Object 6"/>
          <p:cNvGraphicFramePr>
            <a:graphicFrameLocks noChangeAspect="1"/>
          </p:cNvGraphicFramePr>
          <p:nvPr/>
        </p:nvGraphicFramePr>
        <p:xfrm>
          <a:off x="1905000" y="2882900"/>
          <a:ext cx="284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Equation" r:id="rId7" imgW="2844800" imgH="431800" progId="Equation.DSMT4">
                  <p:embed/>
                </p:oleObj>
              </mc:Choice>
              <mc:Fallback>
                <p:oleObj name="Equation" r:id="rId7" imgW="28448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882900"/>
                        <a:ext cx="284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8615" name="Object 7"/>
          <p:cNvGraphicFramePr>
            <a:graphicFrameLocks noChangeAspect="1"/>
          </p:cNvGraphicFramePr>
          <p:nvPr/>
        </p:nvGraphicFramePr>
        <p:xfrm>
          <a:off x="1879600" y="3352800"/>
          <a:ext cx="2921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2" name="Equation" r:id="rId9" imgW="2921000" imgH="431800" progId="Equation.DSMT4">
                  <p:embed/>
                </p:oleObj>
              </mc:Choice>
              <mc:Fallback>
                <p:oleObj name="Equation" r:id="rId9" imgW="29210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9600" y="3352800"/>
                        <a:ext cx="2921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8616" name="Object 8"/>
          <p:cNvGraphicFramePr>
            <a:graphicFrameLocks noChangeAspect="1"/>
          </p:cNvGraphicFramePr>
          <p:nvPr/>
        </p:nvGraphicFramePr>
        <p:xfrm>
          <a:off x="1981200" y="3822700"/>
          <a:ext cx="2247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" name="Equation" r:id="rId11" imgW="2247900" imgH="431800" progId="Equation.DSMT4">
                  <p:embed/>
                </p:oleObj>
              </mc:Choice>
              <mc:Fallback>
                <p:oleObj name="Equation" r:id="rId11" imgW="2247900" imgH="431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822700"/>
                        <a:ext cx="2247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8617" name="Object 9"/>
          <p:cNvGraphicFramePr>
            <a:graphicFrameLocks noChangeAspect="1"/>
          </p:cNvGraphicFramePr>
          <p:nvPr/>
        </p:nvGraphicFramePr>
        <p:xfrm>
          <a:off x="1981200" y="4305300"/>
          <a:ext cx="1003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4" name="Equation" r:id="rId13" imgW="1002865" imgH="342751" progId="Equation.DSMT4">
                  <p:embed/>
                </p:oleObj>
              </mc:Choice>
              <mc:Fallback>
                <p:oleObj name="Equation" r:id="rId13" imgW="1002865" imgH="342751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305300"/>
                        <a:ext cx="1003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861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919113"/>
              </p:ext>
            </p:extLst>
          </p:nvPr>
        </p:nvGraphicFramePr>
        <p:xfrm>
          <a:off x="7315200" y="5232400"/>
          <a:ext cx="4953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5" name="Equation" r:id="rId15" imgW="494870" imgH="253780" progId="Equation.DSMT4">
                  <p:embed/>
                </p:oleObj>
              </mc:Choice>
              <mc:Fallback>
                <p:oleObj name="Equation" r:id="rId15" imgW="494870" imgH="25378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5232400"/>
                        <a:ext cx="4953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4.1- </a:t>
            </a:r>
            <a:fld id="{44738905-DA60-49F0-8083-FC273E49126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SPACES AND SUBSPACES</a:t>
            </a:r>
          </a:p>
        </p:txBody>
      </p:sp>
      <p:sp>
        <p:nvSpPr>
          <p:cNvPr id="70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For each </a:t>
            </a:r>
            <a:r>
              <a:rPr lang="en-US" altLang="en-US" sz="2800" b="1" dirty="0" smtClean="0"/>
              <a:t>u</a:t>
            </a:r>
            <a:r>
              <a:rPr lang="en-US" altLang="en-US" sz="2800" dirty="0" smtClean="0"/>
              <a:t> in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and scalar </a:t>
            </a:r>
            <a:r>
              <a:rPr lang="en-US" altLang="en-US" sz="2800" i="1" dirty="0" smtClean="0"/>
              <a:t>c</a:t>
            </a:r>
            <a:r>
              <a:rPr lang="en-US" altLang="en-US" sz="2800" dirty="0" smtClean="0"/>
              <a:t>,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/>
              <a:t>                                                              </a:t>
            </a:r>
            <a:r>
              <a:rPr lang="en-US" altLang="en-US" sz="2400" dirty="0"/>
              <a:t> </a:t>
            </a:r>
            <a:r>
              <a:rPr lang="en-US" altLang="en-US" sz="2400" dirty="0" smtClean="0"/>
              <a:t>    (1)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/>
              <a:t>                                                              </a:t>
            </a:r>
            <a:r>
              <a:rPr lang="en-US" altLang="en-US" sz="2400" dirty="0"/>
              <a:t> </a:t>
            </a:r>
            <a:r>
              <a:rPr lang="en-US" altLang="en-US" sz="2400" dirty="0" smtClean="0"/>
              <a:t>    (2)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/>
              <a:t>                                                              </a:t>
            </a:r>
            <a:r>
              <a:rPr lang="en-US" altLang="en-US" sz="2400" dirty="0"/>
              <a:t> </a:t>
            </a:r>
            <a:r>
              <a:rPr lang="en-US" altLang="en-US" sz="2400" dirty="0" smtClean="0"/>
              <a:t>    (3)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4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Example 2:</a:t>
            </a:r>
            <a:r>
              <a:rPr lang="en-US" altLang="en-US" sz="2800" dirty="0" smtClean="0"/>
              <a:t> Let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be the set of all arrows (directed line segments) in three-dimensional space, with two arrows regarded as equal if they have the same length and point in the same direction. Define addition by the parallelogram rule, and for each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 in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, define </a:t>
            </a:r>
            <a:r>
              <a:rPr lang="en-US" altLang="en-US" sz="2800" i="1" dirty="0" smtClean="0"/>
              <a:t>c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 to be the arrow whose length is      times the length  of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, pointing in the same direction as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 if          and otherwise pointing in the opposite direction.</a:t>
            </a:r>
          </a:p>
        </p:txBody>
      </p:sp>
      <p:graphicFrame>
        <p:nvGraphicFramePr>
          <p:cNvPr id="709636" name="Object 4"/>
          <p:cNvGraphicFramePr>
            <a:graphicFrameLocks noChangeAspect="1"/>
          </p:cNvGraphicFramePr>
          <p:nvPr/>
        </p:nvGraphicFramePr>
        <p:xfrm>
          <a:off x="3136900" y="1549400"/>
          <a:ext cx="1054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Equation" r:id="rId3" imgW="1054100" imgH="342900" progId="Equation.DSMT4">
                  <p:embed/>
                </p:oleObj>
              </mc:Choice>
              <mc:Fallback>
                <p:oleObj name="Equation" r:id="rId3" imgW="1054100" imgH="3429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6900" y="1549400"/>
                        <a:ext cx="1054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9637" name="Object 5"/>
          <p:cNvGraphicFramePr>
            <a:graphicFrameLocks noChangeAspect="1"/>
          </p:cNvGraphicFramePr>
          <p:nvPr/>
        </p:nvGraphicFramePr>
        <p:xfrm>
          <a:off x="3175000" y="1955800"/>
          <a:ext cx="1016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name="Equation" r:id="rId5" imgW="1016000" imgH="342900" progId="Equation.DSMT4">
                  <p:embed/>
                </p:oleObj>
              </mc:Choice>
              <mc:Fallback>
                <p:oleObj name="Equation" r:id="rId5" imgW="1016000" imgH="3429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0" y="1955800"/>
                        <a:ext cx="1016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9638" name="Object 6"/>
          <p:cNvGraphicFramePr>
            <a:graphicFrameLocks noChangeAspect="1"/>
          </p:cNvGraphicFramePr>
          <p:nvPr/>
        </p:nvGraphicFramePr>
        <p:xfrm>
          <a:off x="3111500" y="2336800"/>
          <a:ext cx="179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name="Equation" r:id="rId7" imgW="1790700" imgH="431800" progId="Equation.DSMT4">
                  <p:embed/>
                </p:oleObj>
              </mc:Choice>
              <mc:Fallback>
                <p:oleObj name="Equation" r:id="rId7" imgW="17907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1500" y="2336800"/>
                        <a:ext cx="1790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9640" name="Object 8"/>
          <p:cNvGraphicFramePr>
            <a:graphicFrameLocks noChangeAspect="1"/>
          </p:cNvGraphicFramePr>
          <p:nvPr/>
        </p:nvGraphicFramePr>
        <p:xfrm>
          <a:off x="5410200" y="5067300"/>
          <a:ext cx="3286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0" name="Equation" r:id="rId9" imgW="342751" imgH="558558" progId="Equation.DSMT4">
                  <p:embed/>
                </p:oleObj>
              </mc:Choice>
              <mc:Fallback>
                <p:oleObj name="Equation" r:id="rId9" imgW="342751" imgH="558558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5067300"/>
                        <a:ext cx="32861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9641" name="Object 9"/>
          <p:cNvGraphicFramePr>
            <a:graphicFrameLocks noChangeAspect="1"/>
          </p:cNvGraphicFramePr>
          <p:nvPr/>
        </p:nvGraphicFramePr>
        <p:xfrm>
          <a:off x="6921500" y="5575300"/>
          <a:ext cx="68580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Equation" r:id="rId11" imgW="799753" imgH="342751" progId="Equation.DSMT4">
                  <p:embed/>
                </p:oleObj>
              </mc:Choice>
              <mc:Fallback>
                <p:oleObj name="Equation" r:id="rId11" imgW="799753" imgH="342751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0" y="5575300"/>
                        <a:ext cx="685800" cy="293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4.1- </a:t>
            </a:r>
            <a:fld id="{F9FD7677-B9C5-4A50-A9AF-087A18FAE099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SPACES AND SUBSPACES</a:t>
            </a:r>
          </a:p>
        </p:txBody>
      </p:sp>
      <p:sp>
        <p:nvSpPr>
          <p:cNvPr id="71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See the following figure below. Show that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is a vector space.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The definition of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is geometric, using concepts of length and direction.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No </a:t>
            </a:r>
            <a:r>
              <a:rPr lang="en-US" altLang="en-US" sz="2800" i="1" dirty="0" smtClean="0"/>
              <a:t>x y z</a:t>
            </a:r>
            <a:r>
              <a:rPr lang="en-US" altLang="en-US" sz="2800" dirty="0" smtClean="0"/>
              <a:t>-coordinate system is involved.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An arrow of zero length is a single point and represents the zero vector.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The negative of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 is       </a:t>
            </a:r>
            <a:r>
              <a:rPr lang="en-US" altLang="en-US" sz="2800" b="1" dirty="0" smtClean="0"/>
              <a:t>v</a:t>
            </a:r>
            <a:r>
              <a:rPr lang="en-US" altLang="en-US" sz="2800" dirty="0" smtClean="0"/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So Axioms 1, 4, 5, 6, and 10 are evident. See the figures on the next slide.</a:t>
            </a:r>
          </a:p>
        </p:txBody>
      </p:sp>
      <p:graphicFrame>
        <p:nvGraphicFramePr>
          <p:cNvPr id="710660" name="Object 4"/>
          <p:cNvGraphicFramePr>
            <a:graphicFrameLocks noChangeAspect="1"/>
          </p:cNvGraphicFramePr>
          <p:nvPr/>
        </p:nvGraphicFramePr>
        <p:xfrm>
          <a:off x="3771900" y="5219700"/>
          <a:ext cx="584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Equation" r:id="rId3" imgW="710891" imgH="431613" progId="Equation.DSMT4">
                  <p:embed/>
                </p:oleObj>
              </mc:Choice>
              <mc:Fallback>
                <p:oleObj name="Equation" r:id="rId3" imgW="710891" imgH="43161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1900" y="5219700"/>
                        <a:ext cx="5842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0663" name="Picture 7" descr="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00200"/>
            <a:ext cx="1828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4.1- </a:t>
            </a:r>
            <a:fld id="{47ADD4A7-0362-41FD-B8C2-9F3AD765871F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SUBSPACES</a:t>
            </a:r>
          </a:p>
        </p:txBody>
      </p:sp>
      <p:sp>
        <p:nvSpPr>
          <p:cNvPr id="711690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3733800"/>
            <a:ext cx="8229600" cy="2590800"/>
          </a:xfrm>
        </p:spPr>
        <p:txBody>
          <a:bodyPr/>
          <a:lstStyle/>
          <a:p>
            <a:pPr marL="533400" indent="-533400" eaLnBrk="1" hangingPunct="1"/>
            <a:r>
              <a:rPr lang="en-US" altLang="en-US" sz="2800" b="1" smtClean="0"/>
              <a:t>Definition:</a:t>
            </a:r>
            <a:r>
              <a:rPr lang="en-US" altLang="en-US" sz="2800" smtClean="0"/>
              <a:t> A </a:t>
            </a:r>
            <a:r>
              <a:rPr lang="en-US" altLang="en-US" sz="2800" b="1" smtClean="0"/>
              <a:t>subspace</a:t>
            </a:r>
            <a:r>
              <a:rPr lang="en-US" altLang="en-US" sz="2800" smtClean="0"/>
              <a:t> of a vector space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 is a subset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 of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 that has three properties:</a:t>
            </a:r>
          </a:p>
          <a:p>
            <a:pPr marL="1295400" lvl="2" indent="-3810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smtClean="0"/>
              <a:t>The zero vector of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 is in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.</a:t>
            </a:r>
          </a:p>
          <a:p>
            <a:pPr marL="1295400" lvl="2" indent="-3810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smtClean="0"/>
              <a:t>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 is closed under vector addition. That is, for each </a:t>
            </a:r>
            <a:r>
              <a:rPr lang="en-US" altLang="en-US" sz="2800" b="1" smtClean="0"/>
              <a:t>u</a:t>
            </a:r>
            <a:r>
              <a:rPr lang="en-US" altLang="en-US" sz="2800" smtClean="0"/>
              <a:t> and </a:t>
            </a:r>
            <a:r>
              <a:rPr lang="en-US" altLang="en-US" sz="2800" b="1" smtClean="0"/>
              <a:t>v</a:t>
            </a:r>
            <a:r>
              <a:rPr lang="en-US" altLang="en-US" sz="2800" smtClean="0"/>
              <a:t> in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, the sum           is in H.</a:t>
            </a:r>
          </a:p>
          <a:p>
            <a:pPr marL="1295400" lvl="2" indent="-381000"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</p:txBody>
      </p:sp>
      <p:graphicFrame>
        <p:nvGraphicFramePr>
          <p:cNvPr id="711691" name="Object 11"/>
          <p:cNvGraphicFramePr>
            <a:graphicFrameLocks noChangeAspect="1"/>
          </p:cNvGraphicFramePr>
          <p:nvPr/>
        </p:nvGraphicFramePr>
        <p:xfrm>
          <a:off x="5715000" y="5753100"/>
          <a:ext cx="8382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Equation" r:id="rId3" imgW="838200" imgH="279400" progId="Equation.DSMT4">
                  <p:embed/>
                </p:oleObj>
              </mc:Choice>
              <mc:Fallback>
                <p:oleObj name="Equation" r:id="rId3" imgW="838200" imgH="2794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5753100"/>
                        <a:ext cx="8382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1693" name="Picture 13" descr="4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371600"/>
            <a:ext cx="8229600" cy="220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4.1- </a:t>
            </a:r>
            <a:fld id="{F687E3CF-FABF-4A5E-A4DB-EF02380A3E8C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SUBSPACES</a:t>
            </a:r>
          </a:p>
        </p:txBody>
      </p:sp>
      <p:sp>
        <p:nvSpPr>
          <p:cNvPr id="71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AutoNum type="alphaLcPeriod" startAt="3"/>
            </a:pPr>
            <a:r>
              <a:rPr lang="en-US" altLang="en-US" sz="2800" smtClean="0"/>
              <a:t>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 is closed under multiplication by scalars. That is, for each </a:t>
            </a:r>
            <a:r>
              <a:rPr lang="en-US" altLang="en-US" sz="2800" b="1" smtClean="0"/>
              <a:t>u</a:t>
            </a:r>
            <a:r>
              <a:rPr lang="en-US" altLang="en-US" sz="2800" smtClean="0"/>
              <a:t> in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 and each scalar </a:t>
            </a:r>
            <a:r>
              <a:rPr lang="en-US" altLang="en-US" sz="2800" i="1" smtClean="0"/>
              <a:t>c</a:t>
            </a:r>
            <a:r>
              <a:rPr lang="en-US" altLang="en-US" sz="2800" smtClean="0"/>
              <a:t>, the vector </a:t>
            </a:r>
            <a:r>
              <a:rPr lang="en-US" altLang="en-US" sz="2800" i="1" smtClean="0"/>
              <a:t>c</a:t>
            </a:r>
            <a:r>
              <a:rPr lang="en-US" altLang="en-US" sz="2800" b="1" smtClean="0"/>
              <a:t>u</a:t>
            </a:r>
            <a:r>
              <a:rPr lang="en-US" altLang="en-US" sz="2800" smtClean="0"/>
              <a:t> is in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.</a:t>
            </a:r>
          </a:p>
          <a:p>
            <a:pPr marL="1371600" lvl="2" indent="-4572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smtClean="0"/>
              <a:t>Properties (a), (b), and (c) guarantee that a subspace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 of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 is itself a </a:t>
            </a:r>
            <a:r>
              <a:rPr lang="en-US" altLang="en-US" sz="2800" i="1" smtClean="0"/>
              <a:t>vector space</a:t>
            </a:r>
            <a:r>
              <a:rPr lang="en-US" altLang="en-US" sz="2800" smtClean="0"/>
              <a:t>, under the vector space operations already defined in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.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n-US" altLang="en-US" sz="2800" smtClean="0"/>
          </a:p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smtClean="0"/>
              <a:t>Every subspace is a vector space.</a:t>
            </a:r>
          </a:p>
          <a:p>
            <a:pPr marL="609600" indent="-60960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marL="609600" indent="-609600" eaLnBrk="1" hangingPunct="1">
              <a:lnSpc>
                <a:spcPct val="90000"/>
              </a:lnSpc>
            </a:pPr>
            <a:r>
              <a:rPr lang="en-US" altLang="en-US" sz="2800" smtClean="0"/>
              <a:t>Conversely, every vector space is a subspace (of itself and possibly of other larger spaces).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4.1- </a:t>
            </a:r>
            <a:fld id="{798E33E5-D1CF-47E7-8A1C-2F5B830F9E60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SUBSPACE SPANNED BY A SET</a:t>
            </a:r>
          </a:p>
        </p:txBody>
      </p:sp>
      <p:sp>
        <p:nvSpPr>
          <p:cNvPr id="71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 set consisting of only the zero vector in a vector space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 is a subspace of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, called the </a:t>
            </a:r>
            <a:r>
              <a:rPr lang="en-US" altLang="en-US" sz="2800" b="1" smtClean="0"/>
              <a:t>zero subspace</a:t>
            </a:r>
            <a:r>
              <a:rPr lang="en-US" altLang="en-US" sz="2800" smtClean="0"/>
              <a:t> and written as {</a:t>
            </a:r>
            <a:r>
              <a:rPr lang="en-US" altLang="en-US" sz="2800" b="1" smtClean="0"/>
              <a:t>0</a:t>
            </a:r>
            <a:r>
              <a:rPr lang="en-US" altLang="en-US" sz="2800" smtClean="0"/>
              <a:t>}.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As the term </a:t>
            </a:r>
            <a:r>
              <a:rPr lang="en-US" altLang="en-US" sz="2800" b="1" smtClean="0"/>
              <a:t>linear combination</a:t>
            </a:r>
            <a:r>
              <a:rPr lang="en-US" altLang="en-US" sz="2800" smtClean="0"/>
              <a:t> refers to any sum of scalar multiples of vectors, and Span {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,…,</a:t>
            </a:r>
            <a:r>
              <a:rPr lang="en-US" altLang="en-US" sz="2800" b="1" smtClean="0"/>
              <a:t>v</a:t>
            </a:r>
            <a:r>
              <a:rPr lang="en-US" altLang="en-US" sz="2800" i="1" baseline="-25000" smtClean="0"/>
              <a:t>p</a:t>
            </a:r>
            <a:r>
              <a:rPr lang="en-US" altLang="en-US" sz="2800" smtClean="0"/>
              <a:t>} denotes the set of all vectors that can be written as linear combinations of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,…,</a:t>
            </a:r>
            <a:r>
              <a:rPr lang="en-US" altLang="en-US" sz="2800" b="1" smtClean="0"/>
              <a:t>v</a:t>
            </a:r>
            <a:r>
              <a:rPr lang="en-US" altLang="en-US" sz="2800" i="1" baseline="-25000" smtClean="0"/>
              <a:t>p</a:t>
            </a:r>
            <a:r>
              <a:rPr lang="en-US" altLang="en-US" sz="2800" smtClean="0"/>
              <a:t>.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4.1- </a:t>
            </a:r>
            <a:fld id="{A84DC091-7856-412B-AED9-400F063C8FA1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SUBSPACE SPANNED BY A SET</a:t>
            </a:r>
          </a:p>
        </p:txBody>
      </p:sp>
      <p:sp>
        <p:nvSpPr>
          <p:cNvPr id="71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534400" cy="5029200"/>
          </a:xfrm>
          <a:noFill/>
        </p:spPr>
        <p:txBody>
          <a:bodyPr/>
          <a:lstStyle/>
          <a:p>
            <a:pPr eaLnBrk="1" hangingPunct="1"/>
            <a:r>
              <a:rPr lang="en-US" altLang="en-US" sz="2800" b="1" dirty="0" smtClean="0"/>
              <a:t>Example 10:</a:t>
            </a:r>
            <a:r>
              <a:rPr lang="en-US" altLang="en-US" sz="2800" dirty="0" smtClean="0"/>
              <a:t> Given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 and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 in a vector space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, let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. Show that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 is a subspace of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The zero vector is in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, since                         . </a:t>
            </a:r>
          </a:p>
          <a:p>
            <a:pPr eaLnBrk="1" hangingPunct="1"/>
            <a:r>
              <a:rPr lang="en-US" altLang="en-US" sz="2800" dirty="0" smtClean="0"/>
              <a:t>To show that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 is closed under vector addition, take two arbitrary vectors in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, say,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	       and                          .</a:t>
            </a:r>
          </a:p>
          <a:p>
            <a:pPr eaLnBrk="1" hangingPunct="1"/>
            <a:r>
              <a:rPr lang="en-US" altLang="en-US" sz="2800" dirty="0" smtClean="0"/>
              <a:t>By Axioms 2, 3, and 8 for the vector space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,  </a:t>
            </a:r>
          </a:p>
        </p:txBody>
      </p:sp>
      <p:graphicFrame>
        <p:nvGraphicFramePr>
          <p:cNvPr id="717828" name="Object 4"/>
          <p:cNvGraphicFramePr>
            <a:graphicFrameLocks noChangeAspect="1"/>
          </p:cNvGraphicFramePr>
          <p:nvPr/>
        </p:nvGraphicFramePr>
        <p:xfrm>
          <a:off x="914400" y="1930400"/>
          <a:ext cx="2717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Equation" r:id="rId3" imgW="2717800" imgH="482600" progId="Equation.DSMT4">
                  <p:embed/>
                </p:oleObj>
              </mc:Choice>
              <mc:Fallback>
                <p:oleObj name="Equation" r:id="rId3" imgW="27178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930400"/>
                        <a:ext cx="2717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29" name="Object 5"/>
          <p:cNvGraphicFramePr>
            <a:graphicFrameLocks noChangeAspect="1"/>
          </p:cNvGraphicFramePr>
          <p:nvPr/>
        </p:nvGraphicFramePr>
        <p:xfrm>
          <a:off x="6629400" y="2438400"/>
          <a:ext cx="2070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8" name="Equation" r:id="rId5" imgW="2070100" imgH="482600" progId="Equation.DSMT4">
                  <p:embed/>
                </p:oleObj>
              </mc:Choice>
              <mc:Fallback>
                <p:oleObj name="Equation" r:id="rId5" imgW="20701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2438400"/>
                        <a:ext cx="2070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3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92560"/>
              </p:ext>
            </p:extLst>
          </p:nvPr>
        </p:nvGraphicFramePr>
        <p:xfrm>
          <a:off x="2362200" y="3886200"/>
          <a:ext cx="2209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9" name="Equation" r:id="rId7" imgW="2209800" imgH="482600" progId="Equation.DSMT4">
                  <p:embed/>
                </p:oleObj>
              </mc:Choice>
              <mc:Fallback>
                <p:oleObj name="Equation" r:id="rId7" imgW="22098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886200"/>
                        <a:ext cx="2209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3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081161"/>
              </p:ext>
            </p:extLst>
          </p:nvPr>
        </p:nvGraphicFramePr>
        <p:xfrm>
          <a:off x="5499100" y="3886200"/>
          <a:ext cx="2197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0" name="Equation" r:id="rId9" imgW="2197100" imgH="482600" progId="Equation.DSMT4">
                  <p:embed/>
                </p:oleObj>
              </mc:Choice>
              <mc:Fallback>
                <p:oleObj name="Equation" r:id="rId9" imgW="21971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9100" y="3886200"/>
                        <a:ext cx="2197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32" name="Object 8"/>
          <p:cNvGraphicFramePr>
            <a:graphicFrameLocks noChangeAspect="1"/>
          </p:cNvGraphicFramePr>
          <p:nvPr/>
        </p:nvGraphicFramePr>
        <p:xfrm>
          <a:off x="1905000" y="4953000"/>
          <a:ext cx="53467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1" name="Equation" r:id="rId11" imgW="5346700" imgH="1092200" progId="Equation.DSMT4">
                  <p:embed/>
                </p:oleObj>
              </mc:Choice>
              <mc:Fallback>
                <p:oleObj name="Equation" r:id="rId11" imgW="5346700" imgH="1092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953000"/>
                        <a:ext cx="53467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12529</TotalTime>
  <Words>896</Words>
  <Application>Microsoft Office PowerPoint</Application>
  <PresentationFormat>On-screen Show (4:3)</PresentationFormat>
  <Paragraphs>95</Paragraphs>
  <Slides>11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Narrow</vt:lpstr>
      <vt:lpstr>Bookshelf Symbol 2</vt:lpstr>
      <vt:lpstr>Symbol</vt:lpstr>
      <vt:lpstr>Times New Roman</vt:lpstr>
      <vt:lpstr>Wingdings</vt:lpstr>
      <vt:lpstr>Blends</vt:lpstr>
      <vt:lpstr>Equation</vt:lpstr>
      <vt:lpstr>Vector Spaces</vt:lpstr>
      <vt:lpstr>VECTOR SPACES AND SUBSPACES</vt:lpstr>
      <vt:lpstr>VECTOR SPACES AND SUBSPACES</vt:lpstr>
      <vt:lpstr>VECTOR SPACES AND SUBSPACES</vt:lpstr>
      <vt:lpstr>VECTOR SPACES AND SUBSPACES</vt:lpstr>
      <vt:lpstr>SUBSPACES</vt:lpstr>
      <vt:lpstr>SUBSPACES</vt:lpstr>
      <vt:lpstr>A SUBSPACE SPANNED BY A SET</vt:lpstr>
      <vt:lpstr>A SUBSPACE SPANNED BY A SET</vt:lpstr>
      <vt:lpstr>A SUBSPACE SPANNED BY A SET</vt:lpstr>
      <vt:lpstr>A SUBSPACE SPANNED BY A SET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1136</cp:revision>
  <dcterms:created xsi:type="dcterms:W3CDTF">2005-10-22T18:34:54Z</dcterms:created>
  <dcterms:modified xsi:type="dcterms:W3CDTF">2015-05-15T13:41:14Z</dcterms:modified>
</cp:coreProperties>
</file>