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1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60" autoAdjust="0"/>
    <p:restoredTop sz="98813" autoAdjust="0"/>
  </p:normalViewPr>
  <p:slideViewPr>
    <p:cSldViewPr>
      <p:cViewPr varScale="1">
        <p:scale>
          <a:sx n="74" d="100"/>
          <a:sy n="74" d="100"/>
        </p:scale>
        <p:origin x="1230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5CB057B-A982-47D4-830E-52007AD9A8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47568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9D1B1FA8-F1DC-415D-98D9-58A6E4479A50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20486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6EF1CE66-0230-44C5-BAEE-B747A1F1CAB1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12323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4.6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539" y="1993291"/>
            <a:ext cx="3248261" cy="410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9173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4.6- </a:t>
            </a:r>
            <a:fld id="{B877446E-C72E-430D-8C03-B929112728F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7264438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4.6- </a:t>
            </a:r>
            <a:fld id="{43646B46-483F-4478-8BCA-3C62565395F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18972101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4.6- </a:t>
            </a:r>
            <a:fld id="{8EA007E6-F255-4078-8806-B3459965904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0232566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4.6- </a:t>
            </a:r>
            <a:fld id="{01BC23E5-54D4-4BDA-8C10-CCBAAF64AC0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75231167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4.6- </a:t>
            </a:r>
            <a:fld id="{22E3F871-646A-44B1-8D66-4E462410292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42957607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4.6- </a:t>
            </a:r>
            <a:fld id="{3FCFA126-BAA3-485C-9298-78D29120F25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26692035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4.6- </a:t>
            </a:r>
            <a:fld id="{2C54D173-B4AD-4B74-922A-E99628F7F6A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96078967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4.6- </a:t>
            </a:r>
            <a:fld id="{0FBC69BD-5714-4B44-8F2D-400ED1782AF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30432961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4.6- </a:t>
            </a:r>
            <a:fld id="{EA6BDE30-69C2-47B7-AA46-31F98BD98FB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79668136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4.6- </a:t>
            </a:r>
            <a:fld id="{EA54A1CB-703A-43E6-B67C-DCEED32367F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65323617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4.6- </a:t>
            </a:r>
            <a:fld id="{111CC80F-8E0F-4132-B47D-22245CD5D38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9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2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31.png"/><Relationship Id="rId7" Type="http://schemas.openxmlformats.org/officeDocument/2006/relationships/image" Target="../media/image27.wmf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9.wmf"/><Relationship Id="rId5" Type="http://schemas.openxmlformats.org/officeDocument/2006/relationships/image" Target="../media/image26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8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0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37.wmf"/><Relationship Id="rId3" Type="http://schemas.openxmlformats.org/officeDocument/2006/relationships/image" Target="../media/image41.png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30.bin"/><Relationship Id="rId9" Type="http://schemas.openxmlformats.org/officeDocument/2006/relationships/image" Target="../media/image35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Spaces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RANK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05E46737-2FC5-4E39-96C8-4D2D21AEB0CB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ROW SPACE</a:t>
            </a:r>
          </a:p>
        </p:txBody>
      </p:sp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equation               is equivalent to             , that is,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So                       ,                         ,               , with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x</a:t>
            </a:r>
            <a:r>
              <a:rPr lang="en-US" altLang="en-US" sz="2800" baseline="-25000" smtClean="0"/>
              <a:t>5</a:t>
            </a:r>
            <a:r>
              <a:rPr lang="en-US" altLang="en-US" sz="2800" smtClean="0"/>
              <a:t> free variables.</a:t>
            </a:r>
          </a:p>
        </p:txBody>
      </p:sp>
      <p:graphicFrame>
        <p:nvGraphicFramePr>
          <p:cNvPr id="728068" name="Object 4"/>
          <p:cNvGraphicFramePr>
            <a:graphicFrameLocks noChangeAspect="1"/>
          </p:cNvGraphicFramePr>
          <p:nvPr/>
        </p:nvGraphicFramePr>
        <p:xfrm>
          <a:off x="2857500" y="16002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0" name="Equation" r:id="rId3" imgW="1129810" imgH="342751" progId="Equation.DSMT4">
                  <p:embed/>
                </p:oleObj>
              </mc:Choice>
              <mc:Fallback>
                <p:oleObj name="Equation" r:id="rId3" imgW="1129810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16002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69" name="Object 5"/>
          <p:cNvGraphicFramePr>
            <a:graphicFrameLocks noChangeAspect="1"/>
          </p:cNvGraphicFramePr>
          <p:nvPr/>
        </p:nvGraphicFramePr>
        <p:xfrm>
          <a:off x="6350000" y="1612900"/>
          <a:ext cx="1066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1" name="Equation" r:id="rId5" imgW="1104900" imgH="342900" progId="Equation.DSMT4">
                  <p:embed/>
                </p:oleObj>
              </mc:Choice>
              <mc:Fallback>
                <p:oleObj name="Equation" r:id="rId5" imgW="1104900" imgH="342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00" y="1612900"/>
                        <a:ext cx="10668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0" name="Object 6"/>
          <p:cNvGraphicFramePr>
            <a:graphicFrameLocks noChangeAspect="1"/>
          </p:cNvGraphicFramePr>
          <p:nvPr/>
        </p:nvGraphicFramePr>
        <p:xfrm>
          <a:off x="3200400" y="2286000"/>
          <a:ext cx="2667000" cy="167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2" name="Equation" r:id="rId7" imgW="2743200" imgH="1727200" progId="Equation.DSMT4">
                  <p:embed/>
                </p:oleObj>
              </mc:Choice>
              <mc:Fallback>
                <p:oleObj name="Equation" r:id="rId7" imgW="2743200" imgH="1727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286000"/>
                        <a:ext cx="2667000" cy="167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1" name="Object 7"/>
          <p:cNvGraphicFramePr>
            <a:graphicFrameLocks noChangeAspect="1"/>
          </p:cNvGraphicFramePr>
          <p:nvPr/>
        </p:nvGraphicFramePr>
        <p:xfrm>
          <a:off x="1333500" y="4127500"/>
          <a:ext cx="1955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3" name="Equation" r:id="rId9" imgW="1955800" imgH="482600" progId="Equation.DSMT4">
                  <p:embed/>
                </p:oleObj>
              </mc:Choice>
              <mc:Fallback>
                <p:oleObj name="Equation" r:id="rId9" imgW="19558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3500" y="4127500"/>
                        <a:ext cx="1955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2" name="Object 8"/>
          <p:cNvGraphicFramePr>
            <a:graphicFrameLocks noChangeAspect="1"/>
          </p:cNvGraphicFramePr>
          <p:nvPr/>
        </p:nvGraphicFramePr>
        <p:xfrm>
          <a:off x="3454400" y="4127500"/>
          <a:ext cx="2146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4" name="Equation" r:id="rId11" imgW="2146300" imgH="482600" progId="Equation.DSMT4">
                  <p:embed/>
                </p:oleObj>
              </mc:Choice>
              <mc:Fallback>
                <p:oleObj name="Equation" r:id="rId11" imgW="21463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4400" y="4127500"/>
                        <a:ext cx="2146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3" name="Object 9"/>
          <p:cNvGraphicFramePr>
            <a:graphicFrameLocks noChangeAspect="1"/>
          </p:cNvGraphicFramePr>
          <p:nvPr/>
        </p:nvGraphicFramePr>
        <p:xfrm>
          <a:off x="5791200" y="4127500"/>
          <a:ext cx="1257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" name="Equation" r:id="rId13" imgW="1256755" imgH="482391" progId="Equation.DSMT4">
                  <p:embed/>
                </p:oleObj>
              </mc:Choice>
              <mc:Fallback>
                <p:oleObj name="Equation" r:id="rId13" imgW="1256755" imgH="48239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4127500"/>
                        <a:ext cx="1257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46D68C67-8DBD-40C0-A546-9876FEC49C05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ROW SPACE</a:t>
            </a:r>
          </a:p>
        </p:txBody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The calculations show that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                 Basis for </a:t>
            </a:r>
            <a:r>
              <a:rPr lang="en-US" altLang="en-US" sz="2800" dirty="0" err="1" smtClean="0"/>
              <a:t>Nul</a:t>
            </a: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Observe that, unlike the basis for Col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the bases for Row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have no simple connection with the entries in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itself.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</p:txBody>
      </p:sp>
      <p:graphicFrame>
        <p:nvGraphicFramePr>
          <p:cNvPr id="729092" name="Object 4"/>
          <p:cNvGraphicFramePr>
            <a:graphicFrameLocks noChangeAspect="1"/>
          </p:cNvGraphicFramePr>
          <p:nvPr/>
        </p:nvGraphicFramePr>
        <p:xfrm>
          <a:off x="4343400" y="1562100"/>
          <a:ext cx="2466975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name="Equation" r:id="rId3" imgW="2667000" imgH="3048000" progId="Equation.DSMT4">
                  <p:embed/>
                </p:oleObj>
              </mc:Choice>
              <mc:Fallback>
                <p:oleObj name="Equation" r:id="rId3" imgW="2667000" imgH="304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562100"/>
                        <a:ext cx="2466975" cy="281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44E3F1F0-5D57-4672-A8A5-0A983F9D99C3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RANK THEOREM</a:t>
            </a:r>
          </a:p>
        </p:txBody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Definition:</a:t>
            </a:r>
            <a:r>
              <a:rPr lang="en-US" altLang="en-US" sz="2800" dirty="0" smtClean="0"/>
              <a:t> The </a:t>
            </a:r>
            <a:r>
              <a:rPr lang="en-US" altLang="en-US" sz="2800" b="1" dirty="0" smtClean="0"/>
              <a:t>rank</a:t>
            </a:r>
            <a:r>
              <a:rPr lang="en-US" altLang="en-US" sz="2800" dirty="0" smtClean="0"/>
              <a:t>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the dimension of the column space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Since Row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the same as Col </a:t>
            </a:r>
            <a:r>
              <a:rPr lang="en-US" altLang="en-US" sz="2800" i="1" dirty="0" smtClean="0"/>
              <a:t>A</a:t>
            </a:r>
            <a:r>
              <a:rPr lang="en-US" altLang="en-US" sz="2800" i="1" baseline="30000" dirty="0" smtClean="0"/>
              <a:t>T</a:t>
            </a:r>
            <a:r>
              <a:rPr lang="en-US" altLang="en-US" sz="2800" dirty="0" smtClean="0"/>
              <a:t>, the dimension of the row space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the rank of </a:t>
            </a:r>
            <a:r>
              <a:rPr lang="en-US" altLang="en-US" sz="2800" i="1" dirty="0" smtClean="0"/>
              <a:t>A</a:t>
            </a:r>
            <a:r>
              <a:rPr lang="en-US" altLang="en-US" sz="2800" i="1" baseline="30000" dirty="0" smtClean="0"/>
              <a:t>T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The dimension of the null space is sometimes called the </a:t>
            </a:r>
            <a:r>
              <a:rPr lang="en-US" altLang="en-US" sz="2800" b="1" dirty="0" smtClean="0"/>
              <a:t>nullity</a:t>
            </a:r>
            <a:r>
              <a:rPr lang="en-US" altLang="en-US" sz="2800" dirty="0" smtClean="0"/>
              <a:t>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14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The dimensions of the column space and the row space of an          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are equal. This common dimension, the rank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also equals the number of pivot positions in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satisfies the equation</a:t>
            </a:r>
          </a:p>
        </p:txBody>
      </p:sp>
      <p:graphicFrame>
        <p:nvGraphicFramePr>
          <p:cNvPr id="730116" name="Object 4"/>
          <p:cNvGraphicFramePr>
            <a:graphicFrameLocks noChangeAspect="1"/>
          </p:cNvGraphicFramePr>
          <p:nvPr/>
        </p:nvGraphicFramePr>
        <p:xfrm>
          <a:off x="4305300" y="45593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Equation" r:id="rId3" imgW="863225" imgH="253890" progId="Equation.DSMT4">
                  <p:embed/>
                </p:oleObj>
              </mc:Choice>
              <mc:Fallback>
                <p:oleObj name="Equation" r:id="rId3" imgW="863225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5300" y="45593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17" name="Object 5"/>
          <p:cNvGraphicFramePr>
            <a:graphicFrameLocks noChangeAspect="1"/>
          </p:cNvGraphicFramePr>
          <p:nvPr/>
        </p:nvGraphicFramePr>
        <p:xfrm>
          <a:off x="2692400" y="6096000"/>
          <a:ext cx="3733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3" name="Equation" r:id="rId5" imgW="3733800" imgH="355600" progId="Equation.DSMT4">
                  <p:embed/>
                </p:oleObj>
              </mc:Choice>
              <mc:Fallback>
                <p:oleObj name="Equation" r:id="rId5" imgW="3733800" imgH="355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400" y="6096000"/>
                        <a:ext cx="37338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F27A0855-C218-45BE-BB53-033A54BFC446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RANK THEOREM</a:t>
            </a:r>
          </a:p>
        </p:txBody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Proof:</a:t>
            </a:r>
            <a:r>
              <a:rPr lang="en-US" altLang="en-US" sz="2800" smtClean="0"/>
              <a:t> By Theorem 6, rank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the number of pivot columns in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/>
            <a:r>
              <a:rPr lang="en-US" altLang="en-US" sz="2800" smtClean="0"/>
              <a:t>Equivalently, rank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the number of pivot positions in an echelon form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/>
            <a:r>
              <a:rPr lang="en-US" altLang="en-US" sz="2800" smtClean="0"/>
              <a:t>Since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has a nonzero row for each pivot, and since these rows form a basis for the row space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, the rank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also the dimension of the row space.</a:t>
            </a:r>
          </a:p>
          <a:p>
            <a:pPr eaLnBrk="1" hangingPunct="1"/>
            <a:r>
              <a:rPr lang="en-US" altLang="en-US" sz="2800" smtClean="0"/>
              <a:t>The dimension of Nul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equals the number of free variables in the equation              .</a:t>
            </a:r>
          </a:p>
          <a:p>
            <a:pPr eaLnBrk="1" hangingPunct="1"/>
            <a:r>
              <a:rPr lang="en-US" altLang="en-US" sz="2800" smtClean="0"/>
              <a:t>Expressed another way, the dimension of Nul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the number of columns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that are </a:t>
            </a:r>
            <a:r>
              <a:rPr lang="en-US" altLang="en-US" sz="2800" i="1" smtClean="0"/>
              <a:t>not</a:t>
            </a:r>
            <a:r>
              <a:rPr lang="en-US" altLang="en-US" sz="2800" smtClean="0"/>
              <a:t> pivot columns.</a:t>
            </a:r>
          </a:p>
          <a:p>
            <a:pPr eaLnBrk="1" hangingPunct="1"/>
            <a:endParaRPr lang="en-US" altLang="en-US" sz="2800" smtClean="0"/>
          </a:p>
        </p:txBody>
      </p:sp>
      <p:graphicFrame>
        <p:nvGraphicFramePr>
          <p:cNvPr id="731140" name="Object 4"/>
          <p:cNvGraphicFramePr>
            <a:graphicFrameLocks noChangeAspect="1"/>
          </p:cNvGraphicFramePr>
          <p:nvPr/>
        </p:nvGraphicFramePr>
        <p:xfrm>
          <a:off x="4457700" y="49022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Equation" r:id="rId3" imgW="1129810" imgH="342751" progId="Equation.DSMT4">
                  <p:embed/>
                </p:oleObj>
              </mc:Choice>
              <mc:Fallback>
                <p:oleObj name="Equation" r:id="rId3" imgW="1129810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700" y="49022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4A0D9DDE-9EFD-47D1-80CB-407590F7EEED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RANK THEOREM</a:t>
            </a:r>
          </a:p>
        </p:txBody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0"/>
            <a:ext cx="8610600" cy="47244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(It is the number of these columns, not the columns themselves, that is related to Nul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).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Obviously,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This proves the theorem.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</a:t>
            </a:r>
          </a:p>
        </p:txBody>
      </p:sp>
      <p:graphicFrame>
        <p:nvGraphicFramePr>
          <p:cNvPr id="732165" name="Object 5"/>
          <p:cNvGraphicFramePr>
            <a:graphicFrameLocks noChangeAspect="1"/>
          </p:cNvGraphicFramePr>
          <p:nvPr/>
        </p:nvGraphicFramePr>
        <p:xfrm>
          <a:off x="381000" y="3581400"/>
          <a:ext cx="8407400" cy="106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Equation" r:id="rId3" imgW="9017000" imgH="1143000" progId="Equation.DSMT4">
                  <p:embed/>
                </p:oleObj>
              </mc:Choice>
              <mc:Fallback>
                <p:oleObj name="Equation" r:id="rId3" imgW="90170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581400"/>
                        <a:ext cx="8407400" cy="1065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DDDA3A47-4221-4115-AEAC-2E23FA439B16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RANK THEOREM</a:t>
            </a:r>
          </a:p>
        </p:txBody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b="1" dirty="0" smtClean="0"/>
              <a:t>Example 3:</a:t>
            </a:r>
            <a:r>
              <a:rPr lang="en-US" altLang="en-US" sz="2800" dirty="0" smtClean="0"/>
              <a:t> 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If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a          matrix with a two-dimensional null space, what is the rank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?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Could a         matrix have a two-dimensional null space?</a:t>
            </a:r>
          </a:p>
          <a:p>
            <a:pPr marL="609600" indent="-609600" eaLnBrk="1" hangingPunct="1"/>
            <a:r>
              <a:rPr lang="en-US" altLang="en-US" sz="2800" b="1" dirty="0" smtClean="0"/>
              <a:t>Solution: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Since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has 9 columns,                           , and hence rank          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No. If a          matrix, call it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, has a two-dimensional null space, it would have to have rank 7, by the Rank Theorem.</a:t>
            </a:r>
          </a:p>
        </p:txBody>
      </p:sp>
      <p:graphicFrame>
        <p:nvGraphicFramePr>
          <p:cNvPr id="733188" name="Object 4"/>
          <p:cNvGraphicFramePr>
            <a:graphicFrameLocks noChangeAspect="1"/>
          </p:cNvGraphicFramePr>
          <p:nvPr/>
        </p:nvGraphicFramePr>
        <p:xfrm>
          <a:off x="3124200" y="1765300"/>
          <a:ext cx="6858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6" name="Equation" r:id="rId3" imgW="748975" imgH="342751" progId="Equation.DSMT4">
                  <p:embed/>
                </p:oleObj>
              </mc:Choice>
              <mc:Fallback>
                <p:oleObj name="Equation" r:id="rId3" imgW="748975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765300"/>
                        <a:ext cx="685800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3189" name="Object 5"/>
          <p:cNvGraphicFramePr>
            <a:graphicFrameLocks noChangeAspect="1"/>
          </p:cNvGraphicFramePr>
          <p:nvPr/>
        </p:nvGraphicFramePr>
        <p:xfrm>
          <a:off x="3098800" y="2705100"/>
          <a:ext cx="6858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7" name="Equation" r:id="rId5" imgW="736600" imgH="342900" progId="Equation.DSMT4">
                  <p:embed/>
                </p:oleObj>
              </mc:Choice>
              <mc:Fallback>
                <p:oleObj name="Equation" r:id="rId5" imgW="736600" imgH="342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8800" y="2705100"/>
                        <a:ext cx="685800" cy="31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319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207320"/>
              </p:ext>
            </p:extLst>
          </p:nvPr>
        </p:nvGraphicFramePr>
        <p:xfrm>
          <a:off x="5257800" y="4140838"/>
          <a:ext cx="2374900" cy="40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8" name="Equation" r:id="rId7" imgW="2527300" imgH="431800" progId="Equation.DSMT4">
                  <p:embed/>
                </p:oleObj>
              </mc:Choice>
              <mc:Fallback>
                <p:oleObj name="Equation" r:id="rId7" imgW="25273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4140838"/>
                        <a:ext cx="2374900" cy="405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3191" name="Object 7"/>
          <p:cNvGraphicFramePr>
            <a:graphicFrameLocks noChangeAspect="1"/>
          </p:cNvGraphicFramePr>
          <p:nvPr/>
        </p:nvGraphicFramePr>
        <p:xfrm>
          <a:off x="3505200" y="4559300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9" name="Equation" r:id="rId9" imgW="901309" imgH="342751" progId="Equation.DSMT4">
                  <p:embed/>
                </p:oleObj>
              </mc:Choice>
              <mc:Fallback>
                <p:oleObj name="Equation" r:id="rId9" imgW="901309" imgH="34275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4559300"/>
                        <a:ext cx="901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3192" name="Object 8"/>
          <p:cNvGraphicFramePr>
            <a:graphicFrameLocks noChangeAspect="1"/>
          </p:cNvGraphicFramePr>
          <p:nvPr/>
        </p:nvGraphicFramePr>
        <p:xfrm>
          <a:off x="3098800" y="5092700"/>
          <a:ext cx="6858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0" name="Equation" r:id="rId11" imgW="736600" imgH="342900" progId="Equation.DSMT4">
                  <p:embed/>
                </p:oleObj>
              </mc:Choice>
              <mc:Fallback>
                <p:oleObj name="Equation" r:id="rId11" imgW="736600" imgH="3429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8800" y="5092700"/>
                        <a:ext cx="685800" cy="319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988883A5-1323-4D34-9CC0-78ECF3CFEF1C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INVERTIBLE MATRIX THEOREM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421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334000"/>
              </a:xfrm>
            </p:spPr>
            <p:txBody>
              <a:bodyPr/>
              <a:lstStyle/>
              <a:p>
                <a:pPr marL="1752600" lvl="3" indent="-381000" eaLnBrk="1" hangingPunct="1"/>
                <a:r>
                  <a:rPr lang="en-US" altLang="en-US" sz="2800" dirty="0" smtClean="0"/>
                  <a:t>But the columns of </a:t>
                </a:r>
                <a:r>
                  <a:rPr lang="en-US" altLang="en-US" sz="2800" i="1" dirty="0" smtClean="0"/>
                  <a:t>B</a:t>
                </a:r>
                <a:r>
                  <a:rPr lang="en-US" altLang="en-US" sz="2800" dirty="0" smtClean="0"/>
                  <a:t> are vectors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and so the dimension of Col </a:t>
                </a:r>
                <a:r>
                  <a:rPr lang="en-US" altLang="en-US" sz="2800" i="1" dirty="0" smtClean="0"/>
                  <a:t>B</a:t>
                </a:r>
                <a:r>
                  <a:rPr lang="en-US" altLang="en-US" sz="2800" dirty="0" smtClean="0"/>
                  <a:t> cannot exceed 6; that is, rank </a:t>
                </a:r>
                <a:r>
                  <a:rPr lang="en-US" altLang="en-US" sz="2800" i="1" dirty="0" smtClean="0"/>
                  <a:t>B</a:t>
                </a:r>
                <a:r>
                  <a:rPr lang="en-US" altLang="en-US" sz="2800" dirty="0" smtClean="0"/>
                  <a:t> cannot exceed 6.</a:t>
                </a:r>
              </a:p>
              <a:p>
                <a:pPr marL="609600" indent="-609600" eaLnBrk="1" hangingPunct="1"/>
                <a:endParaRPr lang="en-US" altLang="en-US" sz="2800" dirty="0" smtClean="0"/>
              </a:p>
              <a:p>
                <a:pPr marL="609600" indent="-609600" eaLnBrk="1" hangingPunct="1"/>
                <a:r>
                  <a:rPr lang="en-US" altLang="en-US" sz="2800" b="1" dirty="0" smtClean="0"/>
                  <a:t>Theorem:</a:t>
                </a:r>
                <a:r>
                  <a:rPr lang="en-US" altLang="en-US" sz="2800" dirty="0" smtClean="0"/>
                  <a:t> Let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be an           matrix. Then the following statements are each equivalent to the statement that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an invertible matrix.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13"/>
                </a:pPr>
                <a:r>
                  <a:rPr lang="en-US" altLang="en-US" sz="2800" dirty="0" smtClean="0"/>
                  <a:t>The columns of A form a basis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13"/>
                </a:pPr>
                <a:r>
                  <a:rPr lang="en-US" altLang="en-US" sz="2800" dirty="0" smtClean="0"/>
                  <a:t>Col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13"/>
                </a:pPr>
                <a:r>
                  <a:rPr lang="en-US" altLang="en-US" sz="2800" dirty="0" smtClean="0"/>
                  <a:t>Dim Col</a:t>
                </a:r>
              </a:p>
              <a:p>
                <a:pPr marL="1371600" lvl="2" indent="-457200" eaLnBrk="1" hangingPunct="1">
                  <a:buFont typeface="Wingdings" panose="05000000000000000000" pitchFamily="2" charset="2"/>
                  <a:buAutoNum type="alphaLcPeriod" startAt="13"/>
                </a:pPr>
                <a:r>
                  <a:rPr lang="en-US" altLang="en-US" sz="2800" dirty="0" smtClean="0"/>
                  <a:t>rank</a:t>
                </a:r>
              </a:p>
            </p:txBody>
          </p:sp>
        </mc:Choice>
        <mc:Fallback xmlns="">
          <p:sp>
            <p:nvSpPr>
              <p:cNvPr id="73421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334000"/>
              </a:xfrm>
              <a:blipFill rotWithShape="0">
                <a:blip r:embed="rId3"/>
                <a:stretch>
                  <a:fillRect l="-1259" t="-1257" r="-1852" b="-2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4213" name="Object 5"/>
          <p:cNvGraphicFramePr>
            <a:graphicFrameLocks noChangeAspect="1"/>
          </p:cNvGraphicFramePr>
          <p:nvPr/>
        </p:nvGraphicFramePr>
        <p:xfrm>
          <a:off x="4445000" y="31877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Equation" r:id="rId4" imgW="774364" imgH="253890" progId="Equation.DSMT4">
                  <p:embed/>
                </p:oleObj>
              </mc:Choice>
              <mc:Fallback>
                <p:oleObj name="Equation" r:id="rId4" imgW="774364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0" y="31877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5" name="Object 7"/>
          <p:cNvGraphicFramePr>
            <a:graphicFrameLocks noChangeAspect="1"/>
          </p:cNvGraphicFramePr>
          <p:nvPr/>
        </p:nvGraphicFramePr>
        <p:xfrm>
          <a:off x="2489200" y="4914900"/>
          <a:ext cx="1130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Equation" r:id="rId6" imgW="1129810" imgH="393529" progId="Equation.DSMT4">
                  <p:embed/>
                </p:oleObj>
              </mc:Choice>
              <mc:Fallback>
                <p:oleObj name="Equation" r:id="rId6" imgW="1129810" imgH="393529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9200" y="4914900"/>
                        <a:ext cx="1130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6" name="Object 8"/>
          <p:cNvGraphicFramePr>
            <a:graphicFrameLocks noChangeAspect="1"/>
          </p:cNvGraphicFramePr>
          <p:nvPr/>
        </p:nvGraphicFramePr>
        <p:xfrm>
          <a:off x="3200400" y="5499100"/>
          <a:ext cx="914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2" name="Equation" r:id="rId8" imgW="914400" imgH="342900" progId="Equation.DSMT4">
                  <p:embed/>
                </p:oleObj>
              </mc:Choice>
              <mc:Fallback>
                <p:oleObj name="Equation" r:id="rId8" imgW="914400" imgH="3429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5499100"/>
                        <a:ext cx="914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7" name="Object 9"/>
          <p:cNvGraphicFramePr>
            <a:graphicFrameLocks noChangeAspect="1"/>
          </p:cNvGraphicFramePr>
          <p:nvPr/>
        </p:nvGraphicFramePr>
        <p:xfrm>
          <a:off x="2590800" y="6007100"/>
          <a:ext cx="914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3" name="Equation" r:id="rId10" imgW="914400" imgH="342900" progId="Equation.DSMT4">
                  <p:embed/>
                </p:oleObj>
              </mc:Choice>
              <mc:Fallback>
                <p:oleObj name="Equation" r:id="rId10" imgW="914400" imgH="3429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6007100"/>
                        <a:ext cx="914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054350" y="4876800"/>
                <a:ext cx="746876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4350" y="4876800"/>
                <a:ext cx="746876" cy="523220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E4244FEC-4D62-4189-9FBE-685951F80408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RANK AND THE INVERTIBLE MATRIX THEOREM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marL="1371600" lvl="2" indent="-457200" eaLnBrk="1" hangingPunct="1">
              <a:buFont typeface="Wingdings" panose="05000000000000000000" pitchFamily="2" charset="2"/>
              <a:buAutoNum type="alphaLcPeriod" startAt="17"/>
            </a:pPr>
            <a:r>
              <a:rPr lang="en-US" altLang="en-US" sz="2800" dirty="0" err="1" smtClean="0"/>
              <a:t>Nul</a:t>
            </a:r>
            <a:endParaRPr lang="en-US" altLang="en-US" sz="2800" dirty="0" smtClean="0"/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17"/>
            </a:pPr>
            <a:r>
              <a:rPr lang="en-US" altLang="en-US" sz="2800" dirty="0" smtClean="0"/>
              <a:t>Dim </a:t>
            </a:r>
            <a:r>
              <a:rPr lang="en-US" altLang="en-US" sz="2800" dirty="0" err="1" smtClean="0"/>
              <a:t>Nul</a:t>
            </a:r>
            <a:endParaRPr lang="en-US" altLang="en-US" sz="2800" dirty="0" smtClean="0"/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endParaRPr lang="en-US" altLang="en-US" sz="3600" dirty="0" smtClean="0"/>
          </a:p>
          <a:p>
            <a:pPr marL="609600" indent="-609600" eaLnBrk="1" hangingPunct="1"/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Statement (m) is logically equivalent to statements (e) and (h) regarding linear independence and spanning.</a:t>
            </a:r>
          </a:p>
          <a:p>
            <a:pPr marL="609600" indent="-609600" eaLnBrk="1" hangingPunct="1"/>
            <a:endParaRPr lang="en-US" altLang="en-US" sz="2800" dirty="0" smtClean="0"/>
          </a:p>
          <a:p>
            <a:pPr marL="609600" indent="-609600" eaLnBrk="1" hangingPunct="1"/>
            <a:r>
              <a:rPr lang="en-US" altLang="en-US" sz="2800" dirty="0" smtClean="0"/>
              <a:t>The other five statements are linked to the earlier ones of the theorem by the following chain of almost trivial implications:</a:t>
            </a:r>
          </a:p>
        </p:txBody>
      </p:sp>
      <p:graphicFrame>
        <p:nvGraphicFramePr>
          <p:cNvPr id="735236" name="Object 4"/>
          <p:cNvGraphicFramePr>
            <a:graphicFrameLocks noChangeAspect="1"/>
          </p:cNvGraphicFramePr>
          <p:nvPr/>
        </p:nvGraphicFramePr>
        <p:xfrm>
          <a:off x="2514600" y="1206500"/>
          <a:ext cx="1193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6" name="Equation" r:id="rId3" imgW="1193800" imgH="431800" progId="Equation.DSMT4">
                  <p:embed/>
                </p:oleObj>
              </mc:Choice>
              <mc:Fallback>
                <p:oleObj name="Equation" r:id="rId3" imgW="11938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206500"/>
                        <a:ext cx="1193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5237" name="Object 5"/>
          <p:cNvGraphicFramePr>
            <a:graphicFrameLocks noChangeAspect="1"/>
          </p:cNvGraphicFramePr>
          <p:nvPr/>
        </p:nvGraphicFramePr>
        <p:xfrm>
          <a:off x="3225800" y="1739900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7" name="Equation" r:id="rId5" imgW="901309" imgH="342751" progId="Equation.DSMT4">
                  <p:embed/>
                </p:oleObj>
              </mc:Choice>
              <mc:Fallback>
                <p:oleObj name="Equation" r:id="rId5" imgW="901309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5800" y="1739900"/>
                        <a:ext cx="901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5238" name="Object 6"/>
          <p:cNvGraphicFramePr>
            <a:graphicFrameLocks noChangeAspect="1"/>
          </p:cNvGraphicFramePr>
          <p:nvPr/>
        </p:nvGraphicFramePr>
        <p:xfrm>
          <a:off x="1295400" y="6019800"/>
          <a:ext cx="6781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8" name="Equation" r:id="rId7" imgW="6781800" imgH="431800" progId="Equation.DSMT4">
                  <p:embed/>
                </p:oleObj>
              </mc:Choice>
              <mc:Fallback>
                <p:oleObj name="Equation" r:id="rId7" imgW="67818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6019800"/>
                        <a:ext cx="6781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41EF5BC7-A4E2-45EE-BA37-754F492239E3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RANK AND THE INVERTIBLE MATRIX THEOREM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625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257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Statement (g), which says that the equation              has at least one solution for each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implies (n), because Col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precisely the set of all </a:t>
                </a:r>
                <a:r>
                  <a:rPr lang="en-US" altLang="en-US" sz="2800" b="1" dirty="0" smtClean="0"/>
                  <a:t>b</a:t>
                </a:r>
                <a:r>
                  <a:rPr lang="en-US" altLang="en-US" sz="2800" dirty="0" smtClean="0"/>
                  <a:t> such that the equation               is consistent.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The implications                               follow from the definitions of dimension and rank.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If the rank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</a:t>
                </a:r>
                <a:r>
                  <a:rPr lang="en-US" altLang="en-US" sz="2800" i="1" dirty="0" smtClean="0"/>
                  <a:t>n</a:t>
                </a:r>
                <a:r>
                  <a:rPr lang="en-US" altLang="en-US" sz="2800" dirty="0" smtClean="0"/>
                  <a:t>, the number of columns of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, then dim </a:t>
                </a:r>
                <a:r>
                  <a:rPr lang="en-US" altLang="en-US" sz="2800" dirty="0" err="1" smtClean="0"/>
                  <a:t>Nul</a:t>
                </a:r>
                <a:r>
                  <a:rPr lang="en-US" altLang="en-US" sz="2800" dirty="0" smtClean="0"/>
                  <a:t>           , by the Rank Theorem, and so </a:t>
                </a:r>
                <a:r>
                  <a:rPr lang="en-US" altLang="en-US" sz="2800" dirty="0" err="1" smtClean="0"/>
                  <a:t>Nul</a:t>
                </a:r>
                <a:r>
                  <a:rPr lang="en-US" altLang="en-US" sz="2800" dirty="0" smtClean="0"/>
                  <a:t>              .</a:t>
                </a:r>
              </a:p>
            </p:txBody>
          </p:sp>
        </mc:Choice>
        <mc:Fallback xmlns="">
          <p:sp>
            <p:nvSpPr>
              <p:cNvPr id="73625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257800"/>
              </a:xfrm>
              <a:blipFill rotWithShape="0">
                <a:blip r:embed="rId3"/>
                <a:stretch>
                  <a:fillRect l="-1259" t="-1276" r="-1778" b="-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6260" name="Object 4"/>
          <p:cNvGraphicFramePr>
            <a:graphicFrameLocks noChangeAspect="1"/>
          </p:cNvGraphicFramePr>
          <p:nvPr/>
        </p:nvGraphicFramePr>
        <p:xfrm>
          <a:off x="7086600" y="13589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0" name="Equation" r:id="rId4" imgW="1143000" imgH="355600" progId="Equation.DSMT4">
                  <p:embed/>
                </p:oleObj>
              </mc:Choice>
              <mc:Fallback>
                <p:oleObj name="Equation" r:id="rId4" imgW="1143000" imgH="355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13589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6262" name="Object 6"/>
          <p:cNvGraphicFramePr>
            <a:graphicFrameLocks noChangeAspect="1"/>
          </p:cNvGraphicFramePr>
          <p:nvPr/>
        </p:nvGraphicFramePr>
        <p:xfrm>
          <a:off x="2730500" y="2641600"/>
          <a:ext cx="114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1" name="Equation" r:id="rId6" imgW="1143000" imgH="355600" progId="Equation.DSMT4">
                  <p:embed/>
                </p:oleObj>
              </mc:Choice>
              <mc:Fallback>
                <p:oleObj name="Equation" r:id="rId6" imgW="1143000" imgH="355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0" y="2641600"/>
                        <a:ext cx="114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6263" name="Object 7"/>
          <p:cNvGraphicFramePr>
            <a:graphicFrameLocks noChangeAspect="1"/>
          </p:cNvGraphicFramePr>
          <p:nvPr/>
        </p:nvGraphicFramePr>
        <p:xfrm>
          <a:off x="3340100" y="3670300"/>
          <a:ext cx="2628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2" name="Equation" r:id="rId8" imgW="2628900" imgH="431800" progId="Equation.DSMT4">
                  <p:embed/>
                </p:oleObj>
              </mc:Choice>
              <mc:Fallback>
                <p:oleObj name="Equation" r:id="rId8" imgW="26289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0100" y="3670300"/>
                        <a:ext cx="2628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6264" name="Object 8"/>
          <p:cNvGraphicFramePr>
            <a:graphicFrameLocks noChangeAspect="1"/>
          </p:cNvGraphicFramePr>
          <p:nvPr/>
        </p:nvGraphicFramePr>
        <p:xfrm>
          <a:off x="2819400" y="5562600"/>
          <a:ext cx="901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3" name="Equation" r:id="rId10" imgW="901309" imgH="342751" progId="Equation.DSMT4">
                  <p:embed/>
                </p:oleObj>
              </mc:Choice>
              <mc:Fallback>
                <p:oleObj name="Equation" r:id="rId10" imgW="901309" imgH="342751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5562600"/>
                        <a:ext cx="901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6265" name="Object 9"/>
          <p:cNvGraphicFramePr>
            <a:graphicFrameLocks noChangeAspect="1"/>
          </p:cNvGraphicFramePr>
          <p:nvPr/>
        </p:nvGraphicFramePr>
        <p:xfrm>
          <a:off x="1498600" y="5981700"/>
          <a:ext cx="1193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4" name="Equation" r:id="rId12" imgW="1193800" imgH="431800" progId="Equation.DSMT4">
                  <p:embed/>
                </p:oleObj>
              </mc:Choice>
              <mc:Fallback>
                <p:oleObj name="Equation" r:id="rId12" imgW="1193800" imgH="431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8600" y="5981700"/>
                        <a:ext cx="1193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02488479-6656-4F89-863A-F5A8E73EBDC4}" type="slidenum">
              <a:rPr lang="en-US" altLang="en-US" sz="1200">
                <a:latin typeface="Arial" panose="020B0604020202020204" pitchFamily="34" charset="0"/>
              </a:rPr>
              <a:pPr algn="r"/>
              <a:t>19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RANK AND THE INVERTIBLE MATRIX THEOREM </a:t>
            </a:r>
          </a:p>
        </p:txBody>
      </p:sp>
      <p:sp>
        <p:nvSpPr>
          <p:cNvPr id="73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Thus               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Also, (q) implies that the equation               has only the trivial solution, which is statement (d).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Since statements (d) and (g) are already known to be equivalent to the statement that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invertible, the proof is complete.</a:t>
            </a:r>
          </a:p>
        </p:txBody>
      </p:sp>
      <p:graphicFrame>
        <p:nvGraphicFramePr>
          <p:cNvPr id="737284" name="Object 4"/>
          <p:cNvGraphicFramePr>
            <a:graphicFrameLocks noChangeAspect="1"/>
          </p:cNvGraphicFramePr>
          <p:nvPr/>
        </p:nvGraphicFramePr>
        <p:xfrm>
          <a:off x="1676400" y="1663700"/>
          <a:ext cx="2565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0" name="Equation" r:id="rId3" imgW="2565400" imgH="431800" progId="Equation.DSMT4">
                  <p:embed/>
                </p:oleObj>
              </mc:Choice>
              <mc:Fallback>
                <p:oleObj name="Equation" r:id="rId3" imgW="25654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663700"/>
                        <a:ext cx="2565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285" name="Object 5"/>
          <p:cNvGraphicFramePr>
            <a:graphicFrameLocks noChangeAspect="1"/>
          </p:cNvGraphicFramePr>
          <p:nvPr/>
        </p:nvGraphicFramePr>
        <p:xfrm>
          <a:off x="5842000" y="27051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1" name="Equation" r:id="rId5" imgW="1129810" imgH="342751" progId="Equation.DSMT4">
                  <p:embed/>
                </p:oleObj>
              </mc:Choice>
              <mc:Fallback>
                <p:oleObj name="Equation" r:id="rId5" imgW="1129810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0" y="27051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A752B12A-49E4-4170-9304-3C7AD864CF40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ROW SPACE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800600"/>
              </a:xfrm>
            </p:spPr>
            <p:txBody>
              <a:bodyPr/>
              <a:lstStyle/>
              <a:p>
                <a:pPr marL="609600" indent="-609600"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If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an           matrix, each row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has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entries and thus can be identified with a vector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609600" indent="-609600"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The set of all linear combinations of the row vectors is called the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row space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and is denoted by Row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609600" indent="-609600"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Each row has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entries, so Row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a subspace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marL="609600" indent="-609600"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Since the rows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are identified with the columns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i="1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we could also write Col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i="1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in place of Row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00200"/>
                <a:ext cx="8229600" cy="4800600"/>
              </a:xfrm>
              <a:blipFill rotWithShape="0">
                <a:blip r:embed="rId4"/>
                <a:stretch>
                  <a:fillRect l="-1259" t="-1398" r="-2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6459" name="Object 43"/>
          <p:cNvGraphicFramePr>
            <a:graphicFrameLocks noChangeAspect="1"/>
          </p:cNvGraphicFramePr>
          <p:nvPr/>
        </p:nvGraphicFramePr>
        <p:xfrm>
          <a:off x="2489200" y="17653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5" imgW="863225" imgH="253890" progId="Equation.DSMT4">
                  <p:embed/>
                </p:oleObj>
              </mc:Choice>
              <mc:Fallback>
                <p:oleObj name="Equation" r:id="rId5" imgW="863225" imgH="253890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9200" y="17653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A5E656A6-AB33-453A-AEF3-05062795E266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ROW SPACE</a:t>
            </a:r>
          </a:p>
        </p:txBody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95400"/>
            <a:ext cx="8382000" cy="52578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13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If two matrices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are row equivalent, then their row spaces are the same. If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is in echelon form, the nonzero rows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form a basis for the row space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as well as for that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If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is obtained from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by row operations, the rows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are linear combinations of the rows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It follows that any linear combination of the rows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is automatically a linear combination of the rows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5B99698A-B731-4D62-AFE5-93C494E3C99C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ROW SPACE</a:t>
            </a:r>
          </a:p>
        </p:txBody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7244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Thus the row space of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 is contained in the row space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Since row operations are reversible, the same argument shows that the row space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a subset of the row space of </a:t>
            </a:r>
            <a:r>
              <a:rPr lang="en-US" altLang="en-US" sz="2800" i="1" smtClean="0"/>
              <a:t>B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So the two row spaces are the same.</a:t>
            </a:r>
          </a:p>
          <a:p>
            <a:pPr eaLnBrk="1" hangingPunct="1"/>
            <a:endParaRPr lang="en-US" altLang="en-US" sz="2800" smtClean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071AF902-4C39-4CD4-AF26-A95006BE9EDE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ROW SPACE</a:t>
            </a:r>
          </a:p>
        </p:txBody>
      </p:sp>
      <p:sp>
        <p:nvSpPr>
          <p:cNvPr id="72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If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is in echelon form, its nonzero rows are linearly independent because no nonzero row is a linear combination of the nonzero rows below it. (Apply Theorem 4 to the nonzero rows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in reverse order, with the first row last).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Thus the nonzero rows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form a basis of the (common) row space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and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4AEB1AD6-56C1-4CDF-B9D5-C313CC9D5FDF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ROW SPACE</a:t>
            </a:r>
          </a:p>
        </p:txBody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Example 2:</a:t>
            </a:r>
            <a:r>
              <a:rPr lang="en-US" altLang="en-US" sz="2800" dirty="0" smtClean="0"/>
              <a:t> Find bases for the row space, the column space, and the null space of the matrix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To find bases for the row space and the column space, row reduce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to an echelon form:</a:t>
            </a:r>
          </a:p>
        </p:txBody>
      </p:sp>
      <p:graphicFrame>
        <p:nvGraphicFramePr>
          <p:cNvPr id="723972" name="Object 4"/>
          <p:cNvGraphicFramePr>
            <a:graphicFrameLocks noChangeAspect="1"/>
          </p:cNvGraphicFramePr>
          <p:nvPr/>
        </p:nvGraphicFramePr>
        <p:xfrm>
          <a:off x="2743200" y="2438400"/>
          <a:ext cx="4114800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Equation" r:id="rId3" imgW="4229100" imgH="2362200" progId="Equation.DSMT4">
                  <p:embed/>
                </p:oleObj>
              </mc:Choice>
              <mc:Fallback>
                <p:oleObj name="Equation" r:id="rId3" imgW="4229100" imgH="2362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2438400"/>
                        <a:ext cx="4114800" cy="229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7A2E3A72-5D51-4544-9C6B-918137E80459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ROW SPACE</a:t>
            </a:r>
          </a:p>
        </p:txBody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6868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By Theorem 13, the first three rows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form a basis for the row space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(as well as for the row space of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).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Thus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Basis for Row  </a:t>
            </a:r>
          </a:p>
        </p:txBody>
      </p:sp>
      <p:graphicFrame>
        <p:nvGraphicFramePr>
          <p:cNvPr id="724996" name="Object 4"/>
          <p:cNvGraphicFramePr>
            <a:graphicFrameLocks noChangeAspect="1"/>
          </p:cNvGraphicFramePr>
          <p:nvPr/>
        </p:nvGraphicFramePr>
        <p:xfrm>
          <a:off x="2209800" y="1447800"/>
          <a:ext cx="4724400" cy="225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Equation" r:id="rId3" imgW="4940300" imgH="2362200" progId="Equation.DSMT4">
                  <p:embed/>
                </p:oleObj>
              </mc:Choice>
              <mc:Fallback>
                <p:oleObj name="Equation" r:id="rId3" imgW="4940300" imgH="2362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447800"/>
                        <a:ext cx="4724400" cy="225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9" name="Object 7"/>
          <p:cNvGraphicFramePr>
            <a:graphicFrameLocks noChangeAspect="1"/>
          </p:cNvGraphicFramePr>
          <p:nvPr/>
        </p:nvGraphicFramePr>
        <p:xfrm>
          <a:off x="2806700" y="5994400"/>
          <a:ext cx="60960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Equation" r:id="rId5" imgW="7454900" imgH="431800" progId="Equation.DSMT4">
                  <p:embed/>
                </p:oleObj>
              </mc:Choice>
              <mc:Fallback>
                <p:oleObj name="Equation" r:id="rId5" imgW="7454900" imgH="431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6700" y="5994400"/>
                        <a:ext cx="6096000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01900" y="2286000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B2C49412-4747-41A4-B581-7613DE23D210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ROW SPACE</a:t>
            </a:r>
          </a:p>
        </p:txBody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For the column space, observe from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that the pivots are in columns 1, 2, and 4.</a:t>
            </a:r>
          </a:p>
          <a:p>
            <a:pPr eaLnBrk="1" hangingPunct="1"/>
            <a:r>
              <a:rPr lang="en-US" altLang="en-US" sz="2800" dirty="0" smtClean="0"/>
              <a:t>Hence columns 1, 2, and 4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(not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) form a basis for Col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Basis for Col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Notice that any echelon form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provides (in its nonzero rows) a basis for Row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and also identifies the pivot columns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for Col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</p:txBody>
      </p:sp>
      <p:graphicFrame>
        <p:nvGraphicFramePr>
          <p:cNvPr id="726020" name="Object 4"/>
          <p:cNvGraphicFramePr>
            <a:graphicFrameLocks noChangeAspect="1"/>
          </p:cNvGraphicFramePr>
          <p:nvPr/>
        </p:nvGraphicFramePr>
        <p:xfrm>
          <a:off x="2832100" y="2667000"/>
          <a:ext cx="3276600" cy="232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Equation" r:id="rId3" imgW="3441700" imgH="2438400" progId="Equation.DSMT4">
                  <p:embed/>
                </p:oleObj>
              </mc:Choice>
              <mc:Fallback>
                <p:oleObj name="Equation" r:id="rId3" imgW="3441700" imgH="2438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2667000"/>
                        <a:ext cx="3276600" cy="232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4.6- </a:t>
            </a:r>
            <a:fld id="{64ED5F2D-273E-4E17-BDEB-5180E431F6D3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ROW SPACE</a:t>
            </a:r>
          </a:p>
        </p:txBody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7244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However, for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we need the </a:t>
            </a:r>
            <a:r>
              <a:rPr lang="en-US" altLang="en-US" sz="2800" i="1" dirty="0" smtClean="0"/>
              <a:t>reduced echelon form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Further row operations on </a:t>
            </a:r>
            <a:r>
              <a:rPr lang="en-US" altLang="en-US" sz="2800" i="1" dirty="0" smtClean="0"/>
              <a:t>B</a:t>
            </a:r>
            <a:r>
              <a:rPr lang="en-US" altLang="en-US" sz="2800" dirty="0" smtClean="0"/>
              <a:t> yield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</p:txBody>
      </p:sp>
      <p:graphicFrame>
        <p:nvGraphicFramePr>
          <p:cNvPr id="727044" name="Object 4"/>
          <p:cNvGraphicFramePr>
            <a:graphicFrameLocks noChangeAspect="1"/>
          </p:cNvGraphicFramePr>
          <p:nvPr/>
        </p:nvGraphicFramePr>
        <p:xfrm>
          <a:off x="1981200" y="3733800"/>
          <a:ext cx="5181600" cy="226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6" name="Equation" r:id="rId3" imgW="5397500" imgH="2362200" progId="Equation.DSMT4">
                  <p:embed/>
                </p:oleObj>
              </mc:Choice>
              <mc:Fallback>
                <p:oleObj name="Equation" r:id="rId3" imgW="5397500" imgH="2362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733800"/>
                        <a:ext cx="5181600" cy="2266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0" y="4571999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0" y="4572000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13016</TotalTime>
  <Words>1109</Words>
  <Application>Microsoft Office PowerPoint</Application>
  <PresentationFormat>On-screen Show (4:3)</PresentationFormat>
  <Paragraphs>174</Paragraphs>
  <Slides>19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Vector Spaces</vt:lpstr>
      <vt:lpstr>THE ROW SPACE</vt:lpstr>
      <vt:lpstr>THE ROW SPACE</vt:lpstr>
      <vt:lpstr>THE ROW SPACE</vt:lpstr>
      <vt:lpstr>THE ROW SPACE</vt:lpstr>
      <vt:lpstr>THE ROW SPACE</vt:lpstr>
      <vt:lpstr>THE ROW SPACE</vt:lpstr>
      <vt:lpstr>THE ROW SPACE</vt:lpstr>
      <vt:lpstr>THE ROW SPACE</vt:lpstr>
      <vt:lpstr>THE ROW SPACE</vt:lpstr>
      <vt:lpstr>THE ROW SPACE</vt:lpstr>
      <vt:lpstr>THE RANK THEOREM</vt:lpstr>
      <vt:lpstr>THE RANK THEOREM</vt:lpstr>
      <vt:lpstr>THE RANK THEOREM</vt:lpstr>
      <vt:lpstr>THE RANK THEOREM</vt:lpstr>
      <vt:lpstr>THE INVERTIBLE MATRIX THEOREM (CONTINUED)</vt:lpstr>
      <vt:lpstr>RANK AND THE INVERTIBLE MATRIX THEOREM</vt:lpstr>
      <vt:lpstr>RANK AND THE INVERTIBLE MATRIX THEOREM</vt:lpstr>
      <vt:lpstr>RANK AND THE INVERTIBLE MATRIX THEOREM 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1221</cp:revision>
  <dcterms:created xsi:type="dcterms:W3CDTF">2005-10-22T18:34:54Z</dcterms:created>
  <dcterms:modified xsi:type="dcterms:W3CDTF">2015-05-15T13:43:09Z</dcterms:modified>
</cp:coreProperties>
</file>