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20"/>
  </p:notesMasterIdLst>
  <p:sldIdLst>
    <p:sldId id="424" r:id="rId2"/>
    <p:sldId id="362" r:id="rId3"/>
    <p:sldId id="425" r:id="rId4"/>
    <p:sldId id="426" r:id="rId5"/>
    <p:sldId id="427" r:id="rId6"/>
    <p:sldId id="428" r:id="rId7"/>
    <p:sldId id="429" r:id="rId8"/>
    <p:sldId id="430" r:id="rId9"/>
    <p:sldId id="431" r:id="rId10"/>
    <p:sldId id="432" r:id="rId11"/>
    <p:sldId id="433" r:id="rId12"/>
    <p:sldId id="434" r:id="rId13"/>
    <p:sldId id="435" r:id="rId14"/>
    <p:sldId id="436" r:id="rId15"/>
    <p:sldId id="437" r:id="rId16"/>
    <p:sldId id="438" r:id="rId17"/>
    <p:sldId id="439" r:id="rId18"/>
    <p:sldId id="440" r:id="rId1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6">
          <p15:clr>
            <a:srgbClr val="A4A3A4"/>
          </p15:clr>
        </p15:guide>
        <p15:guide id="2" orient="horz" pos="3888">
          <p15:clr>
            <a:srgbClr val="A4A3A4"/>
          </p15:clr>
        </p15:guide>
        <p15:guide id="3" pos="288">
          <p15:clr>
            <a:srgbClr val="A4A3A4"/>
          </p15:clr>
        </p15:guide>
        <p15:guide id="4" pos="54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C97"/>
    <a:srgbClr val="D7791B"/>
    <a:srgbClr val="4C7816"/>
    <a:srgbClr val="528218"/>
    <a:srgbClr val="B6CEAA"/>
    <a:srgbClr val="ADC8A0"/>
    <a:srgbClr val="CD8019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474" autoAdjust="0"/>
    <p:restoredTop sz="98725" autoAdjust="0"/>
  </p:normalViewPr>
  <p:slideViewPr>
    <p:cSldViewPr>
      <p:cViewPr varScale="1">
        <p:scale>
          <a:sx n="74" d="100"/>
          <a:sy n="74" d="100"/>
        </p:scale>
        <p:origin x="1512" y="72"/>
      </p:cViewPr>
      <p:guideLst>
        <p:guide orient="horz" pos="1296"/>
        <p:guide orient="horz" pos="3888"/>
        <p:guide pos="288"/>
        <p:guide pos="54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Relationship Id="rId4" Type="http://schemas.openxmlformats.org/officeDocument/2006/relationships/image" Target="../media/image42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51.wmf"/><Relationship Id="rId1" Type="http://schemas.openxmlformats.org/officeDocument/2006/relationships/image" Target="../media/image50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Relationship Id="rId4" Type="http://schemas.openxmlformats.org/officeDocument/2006/relationships/image" Target="../media/image55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7" Type="http://schemas.openxmlformats.org/officeDocument/2006/relationships/image" Target="../media/image62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Relationship Id="rId6" Type="http://schemas.openxmlformats.org/officeDocument/2006/relationships/image" Target="../media/image61.wmf"/><Relationship Id="rId5" Type="http://schemas.openxmlformats.org/officeDocument/2006/relationships/image" Target="../media/image60.wmf"/><Relationship Id="rId4" Type="http://schemas.openxmlformats.org/officeDocument/2006/relationships/image" Target="../media/image5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4" Type="http://schemas.openxmlformats.org/officeDocument/2006/relationships/image" Target="../media/image21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6" Type="http://schemas.openxmlformats.org/officeDocument/2006/relationships/image" Target="../media/image37.wmf"/><Relationship Id="rId5" Type="http://schemas.openxmlformats.org/officeDocument/2006/relationships/image" Target="../media/image36.wmf"/><Relationship Id="rId4" Type="http://schemas.openxmlformats.org/officeDocument/2006/relationships/image" Target="../media/image3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EA8CA9B-7689-4A81-A71F-C43FC4A69B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36039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B1E7962C-6838-4E82-A6DD-8A2E67DDB5C3}" type="slidenum">
              <a:rPr lang="en-US" altLang="en-US" sz="1200">
                <a:latin typeface="Arial" panose="020B0604020202020204" pitchFamily="34" charset="0"/>
              </a:rPr>
              <a:pPr algn="r"/>
              <a:t>1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5959796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4F31D558-B047-4C94-84C5-8F2E6A79C449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8003216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earson_ppt_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2850"/>
            <a:ext cx="1295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2"/>
          <p:cNvSpPr>
            <a:spLocks noChangeShapeType="1"/>
          </p:cNvSpPr>
          <p:nvPr userDrawn="1"/>
        </p:nvSpPr>
        <p:spPr bwMode="auto">
          <a:xfrm>
            <a:off x="0" y="2667000"/>
            <a:ext cx="4953000" cy="0"/>
          </a:xfrm>
          <a:prstGeom prst="line">
            <a:avLst/>
          </a:prstGeom>
          <a:noFill/>
          <a:ln w="127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Box 14" descr="Pink tissue paper"/>
          <p:cNvSpPr txBox="1">
            <a:spLocks noChangeArrowheads="1"/>
          </p:cNvSpPr>
          <p:nvPr userDrawn="1"/>
        </p:nvSpPr>
        <p:spPr bwMode="auto">
          <a:xfrm>
            <a:off x="533400" y="304800"/>
            <a:ext cx="5334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4200" b="1">
                <a:solidFill>
                  <a:srgbClr val="4C7816"/>
                </a:solidFill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7" name="Text Box 15" descr="Pink tissue paper"/>
          <p:cNvSpPr txBox="1">
            <a:spLocks noChangeArrowheads="1"/>
          </p:cNvSpPr>
          <p:nvPr userDrawn="1"/>
        </p:nvSpPr>
        <p:spPr bwMode="auto">
          <a:xfrm>
            <a:off x="304800" y="20574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3200" b="1">
                <a:solidFill>
                  <a:srgbClr val="CD8019"/>
                </a:solidFill>
                <a:latin typeface="Arial" panose="020B0604020202020204" pitchFamily="34" charset="0"/>
              </a:rPr>
              <a:t>4.2</a:t>
            </a:r>
          </a:p>
        </p:txBody>
      </p:sp>
      <p:sp>
        <p:nvSpPr>
          <p:cNvPr id="8" name="Line 21"/>
          <p:cNvSpPr>
            <a:spLocks noChangeShapeType="1"/>
          </p:cNvSpPr>
          <p:nvPr userDrawn="1"/>
        </p:nvSpPr>
        <p:spPr bwMode="auto">
          <a:xfrm rot="5400000" flipH="1">
            <a:off x="4572000" y="-43434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Line 23"/>
          <p:cNvSpPr>
            <a:spLocks noChangeShapeType="1"/>
          </p:cNvSpPr>
          <p:nvPr userDrawn="1"/>
        </p:nvSpPr>
        <p:spPr bwMode="auto">
          <a:xfrm rot="5400000" flipH="1">
            <a:off x="762000" y="701675"/>
            <a:ext cx="0" cy="60960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Line 24"/>
          <p:cNvSpPr>
            <a:spLocks noChangeShapeType="1"/>
          </p:cNvSpPr>
          <p:nvPr userDrawn="1"/>
        </p:nvSpPr>
        <p:spPr bwMode="auto">
          <a:xfrm rot="16200000" flipH="1" flipV="1">
            <a:off x="-19050" y="495300"/>
            <a:ext cx="990600" cy="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reeform 31"/>
          <p:cNvSpPr>
            <a:spLocks/>
          </p:cNvSpPr>
          <p:nvPr userDrawn="1"/>
        </p:nvSpPr>
        <p:spPr bwMode="auto">
          <a:xfrm>
            <a:off x="0" y="2057400"/>
            <a:ext cx="1143000" cy="609600"/>
          </a:xfrm>
          <a:custGeom>
            <a:avLst/>
            <a:gdLst>
              <a:gd name="T0" fmla="*/ 0 w 96"/>
              <a:gd name="T1" fmla="*/ 0 h 192"/>
              <a:gd name="T2" fmla="*/ 1143000 w 96"/>
              <a:gd name="T3" fmla="*/ 0 h 192"/>
              <a:gd name="T4" fmla="*/ 1143000 w 96"/>
              <a:gd name="T5" fmla="*/ 609600 h 19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" h="192">
                <a:moveTo>
                  <a:pt x="0" y="0"/>
                </a:moveTo>
                <a:lnTo>
                  <a:pt x="96" y="0"/>
                </a:lnTo>
                <a:lnTo>
                  <a:pt x="96" y="192"/>
                </a:lnTo>
              </a:path>
            </a:pathLst>
          </a:custGeom>
          <a:noFill/>
          <a:ln w="12700" cap="flat" cmpd="sng">
            <a:solidFill>
              <a:srgbClr val="077C97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0520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609600"/>
            <a:ext cx="5943600" cy="1295400"/>
          </a:xfrm>
        </p:spPr>
        <p:txBody>
          <a:bodyPr anchor="t"/>
          <a:lstStyle>
            <a:lvl1pPr>
              <a:defRPr sz="3600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60520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2819400"/>
            <a:ext cx="4495800" cy="33528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>
                <a:solidFill>
                  <a:srgbClr val="077C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13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1752600" y="6305550"/>
            <a:ext cx="69342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720" y="2261979"/>
            <a:ext cx="3095861" cy="3910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79350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4.2- </a:t>
            </a:r>
            <a:fld id="{1AA02AF7-7A87-4DA4-955F-3DB05CD602EE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451202955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4.2- </a:t>
            </a:r>
            <a:fld id="{4CEC9B69-CB23-41F9-8C10-A367C3CCD4CF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927379119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720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4.2- </a:t>
            </a:r>
            <a:fld id="{73E66399-16F7-4C43-A4E1-3F5557B5EA68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5368953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4.2- </a:t>
            </a:r>
            <a:fld id="{B7E1A142-815E-4E95-A5AC-9E73BD6590CA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815671240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4.2- </a:t>
            </a:r>
            <a:fld id="{E836A40C-DFD3-465C-9452-4DCACD6356CA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479171908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4.2- </a:t>
            </a:r>
            <a:fld id="{6658DDAB-5948-4AC9-BCC8-7C3487A298FB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568297760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4.2- </a:t>
            </a:r>
            <a:fld id="{9E40F1AC-1545-4433-AFD0-617E3F93E7C1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8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606989294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4.2- </a:t>
            </a:r>
            <a:fld id="{6C7F6127-152A-48EB-8290-86EDC8571A92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295284783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4.2- </a:t>
            </a:r>
            <a:fld id="{6C22BAB2-3D32-4BC5-B8E1-C8C4B89F9442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501009547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4.2- </a:t>
            </a:r>
            <a:fld id="{6836718C-7C1B-4F16-84CE-518DC5BEB508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237010841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4.2- </a:t>
            </a:r>
            <a:fld id="{25EA5483-0861-4E86-85AB-1975A89FE783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23544889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07138"/>
            <a:ext cx="19050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en-US"/>
              <a:t>Slide 4.2- </a:t>
            </a:r>
            <a:fld id="{BA2B77F7-C8BB-4C56-B91B-D68AF434A309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57200" y="6305550"/>
            <a:ext cx="6324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buFont typeface="Symbol" panose="05050102010706020507" pitchFamily="18" charset="2"/>
              <a:buNone/>
              <a:defRPr sz="1200" smtClean="0">
                <a:latin typeface="Arial" panose="020B0604020202020204" pitchFamily="34" charset="0"/>
                <a:sym typeface="Symbol" panose="05050102010706020507" pitchFamily="18" charset="2"/>
              </a:defRPr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  <p:sp>
        <p:nvSpPr>
          <p:cNvPr id="1030" name="Line 13"/>
          <p:cNvSpPr>
            <a:spLocks noChangeShapeType="1"/>
          </p:cNvSpPr>
          <p:nvPr userDrawn="1"/>
        </p:nvSpPr>
        <p:spPr bwMode="auto">
          <a:xfrm rot="5400000" flipH="1">
            <a:off x="4572000" y="-35052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</p:sldLayoutIdLst>
  <p:transition spd="med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077C9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13" Type="http://schemas.openxmlformats.org/officeDocument/2006/relationships/image" Target="../media/image36.wmf"/><Relationship Id="rId3" Type="http://schemas.openxmlformats.org/officeDocument/2006/relationships/image" Target="../media/image43.png"/><Relationship Id="rId7" Type="http://schemas.openxmlformats.org/officeDocument/2006/relationships/image" Target="../media/image33.wmf"/><Relationship Id="rId12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0.bin"/><Relationship Id="rId11" Type="http://schemas.openxmlformats.org/officeDocument/2006/relationships/image" Target="../media/image35.wmf"/><Relationship Id="rId5" Type="http://schemas.openxmlformats.org/officeDocument/2006/relationships/image" Target="../media/image32.wmf"/><Relationship Id="rId15" Type="http://schemas.openxmlformats.org/officeDocument/2006/relationships/image" Target="../media/image37.wmf"/><Relationship Id="rId10" Type="http://schemas.openxmlformats.org/officeDocument/2006/relationships/oleObject" Target="../embeddings/oleObject32.bin"/><Relationship Id="rId4" Type="http://schemas.openxmlformats.org/officeDocument/2006/relationships/oleObject" Target="../embeddings/oleObject29.bin"/><Relationship Id="rId9" Type="http://schemas.openxmlformats.org/officeDocument/2006/relationships/image" Target="../media/image34.wmf"/><Relationship Id="rId14" Type="http://schemas.openxmlformats.org/officeDocument/2006/relationships/oleObject" Target="../embeddings/oleObject34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38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3" Type="http://schemas.openxmlformats.org/officeDocument/2006/relationships/image" Target="../media/image44.png"/><Relationship Id="rId7" Type="http://schemas.openxmlformats.org/officeDocument/2006/relationships/image" Target="../media/image4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7.bin"/><Relationship Id="rId11" Type="http://schemas.openxmlformats.org/officeDocument/2006/relationships/image" Target="../media/image42.wmf"/><Relationship Id="rId5" Type="http://schemas.openxmlformats.org/officeDocument/2006/relationships/image" Target="../media/image39.wmf"/><Relationship Id="rId10" Type="http://schemas.openxmlformats.org/officeDocument/2006/relationships/oleObject" Target="../embeddings/oleObject39.bin"/><Relationship Id="rId4" Type="http://schemas.openxmlformats.org/officeDocument/2006/relationships/oleObject" Target="../embeddings/oleObject36.bin"/><Relationship Id="rId9" Type="http://schemas.openxmlformats.org/officeDocument/2006/relationships/image" Target="../media/image41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4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41.bin"/><Relationship Id="rId5" Type="http://schemas.openxmlformats.org/officeDocument/2006/relationships/image" Target="../media/image45.wmf"/><Relationship Id="rId4" Type="http://schemas.openxmlformats.org/officeDocument/2006/relationships/oleObject" Target="../embeddings/oleObject40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47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7" Type="http://schemas.openxmlformats.org/officeDocument/2006/relationships/image" Target="../media/image49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44.bin"/><Relationship Id="rId5" Type="http://schemas.openxmlformats.org/officeDocument/2006/relationships/image" Target="../media/image56.png"/><Relationship Id="rId4" Type="http://schemas.openxmlformats.org/officeDocument/2006/relationships/image" Target="../media/image48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51.wmf"/><Relationship Id="rId5" Type="http://schemas.openxmlformats.org/officeDocument/2006/relationships/oleObject" Target="../embeddings/oleObject46.bin"/><Relationship Id="rId4" Type="http://schemas.openxmlformats.org/officeDocument/2006/relationships/image" Target="../media/image50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3" Type="http://schemas.openxmlformats.org/officeDocument/2006/relationships/oleObject" Target="../embeddings/oleObject47.bin"/><Relationship Id="rId7" Type="http://schemas.openxmlformats.org/officeDocument/2006/relationships/oleObject" Target="../embeddings/oleObject4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53.wmf"/><Relationship Id="rId5" Type="http://schemas.openxmlformats.org/officeDocument/2006/relationships/oleObject" Target="../embeddings/oleObject48.bin"/><Relationship Id="rId10" Type="http://schemas.openxmlformats.org/officeDocument/2006/relationships/image" Target="../media/image55.wmf"/><Relationship Id="rId4" Type="http://schemas.openxmlformats.org/officeDocument/2006/relationships/image" Target="../media/image52.wmf"/><Relationship Id="rId9" Type="http://schemas.openxmlformats.org/officeDocument/2006/relationships/oleObject" Target="../embeddings/oleObject50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13" Type="http://schemas.openxmlformats.org/officeDocument/2006/relationships/image" Target="../media/image60.wmf"/><Relationship Id="rId3" Type="http://schemas.openxmlformats.org/officeDocument/2006/relationships/oleObject" Target="../embeddings/oleObject51.bin"/><Relationship Id="rId7" Type="http://schemas.openxmlformats.org/officeDocument/2006/relationships/image" Target="../media/image57.wmf"/><Relationship Id="rId12" Type="http://schemas.openxmlformats.org/officeDocument/2006/relationships/oleObject" Target="../embeddings/oleObject55.bin"/><Relationship Id="rId17" Type="http://schemas.openxmlformats.org/officeDocument/2006/relationships/image" Target="../media/image62.wmf"/><Relationship Id="rId2" Type="http://schemas.openxmlformats.org/officeDocument/2006/relationships/slideLayout" Target="../slideLayouts/slideLayout12.xml"/><Relationship Id="rId16" Type="http://schemas.openxmlformats.org/officeDocument/2006/relationships/oleObject" Target="../embeddings/oleObject57.bin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52.bin"/><Relationship Id="rId11" Type="http://schemas.openxmlformats.org/officeDocument/2006/relationships/image" Target="../media/image59.wmf"/><Relationship Id="rId5" Type="http://schemas.openxmlformats.org/officeDocument/2006/relationships/image" Target="../media/image70.png"/><Relationship Id="rId15" Type="http://schemas.openxmlformats.org/officeDocument/2006/relationships/image" Target="../media/image61.wmf"/><Relationship Id="rId10" Type="http://schemas.openxmlformats.org/officeDocument/2006/relationships/oleObject" Target="../embeddings/oleObject54.bin"/><Relationship Id="rId4" Type="http://schemas.openxmlformats.org/officeDocument/2006/relationships/image" Target="../media/image56.wmf"/><Relationship Id="rId9" Type="http://schemas.openxmlformats.org/officeDocument/2006/relationships/image" Target="../media/image58.wmf"/><Relationship Id="rId14" Type="http://schemas.openxmlformats.org/officeDocument/2006/relationships/oleObject" Target="../embeddings/oleObject56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13" Type="http://schemas.openxmlformats.org/officeDocument/2006/relationships/oleObject" Target="../embeddings/oleObject5.bin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2.bin"/><Relationship Id="rId12" Type="http://schemas.openxmlformats.org/officeDocument/2006/relationships/image" Target="../media/image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5" Type="http://schemas.openxmlformats.org/officeDocument/2006/relationships/image" Target="../media/image10.png"/><Relationship Id="rId10" Type="http://schemas.openxmlformats.org/officeDocument/2006/relationships/image" Target="../media/image6.wmf"/><Relationship Id="rId4" Type="http://schemas.openxmlformats.org/officeDocument/2006/relationships/image" Target="../media/image9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8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oleObject" Target="../embeddings/oleObject11.bin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12" Type="http://schemas.openxmlformats.org/officeDocument/2006/relationships/image" Target="../media/image1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7.bin"/><Relationship Id="rId10" Type="http://schemas.openxmlformats.org/officeDocument/2006/relationships/image" Target="../media/image12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9.bin"/><Relationship Id="rId14" Type="http://schemas.openxmlformats.org/officeDocument/2006/relationships/image" Target="../media/image14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5.wmf"/><Relationship Id="rId4" Type="http://schemas.openxmlformats.org/officeDocument/2006/relationships/oleObject" Target="../embeddings/oleObject1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6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6.bin"/><Relationship Id="rId10" Type="http://schemas.openxmlformats.org/officeDocument/2006/relationships/image" Target="../media/image21.wmf"/><Relationship Id="rId4" Type="http://schemas.openxmlformats.org/officeDocument/2006/relationships/image" Target="../media/image18.wmf"/><Relationship Id="rId9" Type="http://schemas.openxmlformats.org/officeDocument/2006/relationships/oleObject" Target="../embeddings/oleObject18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22.wmf"/><Relationship Id="rId9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25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image" Target="../media/image31.wmf"/><Relationship Id="rId3" Type="http://schemas.openxmlformats.org/officeDocument/2006/relationships/image" Target="../media/image35.png"/><Relationship Id="rId7" Type="http://schemas.openxmlformats.org/officeDocument/2006/relationships/image" Target="../media/image28.wmf"/><Relationship Id="rId12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5.bin"/><Relationship Id="rId11" Type="http://schemas.openxmlformats.org/officeDocument/2006/relationships/image" Target="../media/image30.wmf"/><Relationship Id="rId5" Type="http://schemas.openxmlformats.org/officeDocument/2006/relationships/image" Target="../media/image27.wmf"/><Relationship Id="rId10" Type="http://schemas.openxmlformats.org/officeDocument/2006/relationships/oleObject" Target="../embeddings/oleObject27.bin"/><Relationship Id="rId4" Type="http://schemas.openxmlformats.org/officeDocument/2006/relationships/oleObject" Target="../embeddings/oleObject24.bin"/><Relationship Id="rId9" Type="http://schemas.openxmlformats.org/officeDocument/2006/relationships/image" Target="../media/image29.wmf"/><Relationship Id="rId1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9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Pearson </a:t>
            </a:r>
            <a:r>
              <a:rPr lang="en-US" altLang="en-US" sz="1200" dirty="0">
                <a:latin typeface="Arial" panose="020B0604020202020204" pitchFamily="34" charset="0"/>
              </a:rPr>
              <a:t>Education, Inc.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Vector Spaces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NULL SPACES, COLUMN SPACES, AND LINEAR TRANSFORMATIONS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4.2- </a:t>
            </a:r>
            <a:fld id="{E6E71F2A-8291-43A7-83C2-C3C1253BF0C6}" type="slidenum">
              <a:rPr lang="en-US" altLang="en-US" sz="1200">
                <a:latin typeface="Arial" panose="020B0604020202020204" pitchFamily="34" charset="0"/>
              </a:rPr>
              <a:pPr algn="r"/>
              <a:t>10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COLUMN SPACE OF A MATRIX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28067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228600" y="1295400"/>
                <a:ext cx="8763000" cy="52578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/>
                  <a:t>The notation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 for vectors in Col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also shows that Col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is the </a:t>
                </a:r>
                <a:r>
                  <a:rPr lang="en-US" altLang="en-US" sz="2800" i="1" dirty="0" smtClean="0"/>
                  <a:t>range</a:t>
                </a:r>
                <a:r>
                  <a:rPr lang="en-US" altLang="en-US" sz="2800" dirty="0" smtClean="0"/>
                  <a:t> of the linear transformation                .</a:t>
                </a:r>
              </a:p>
              <a:p>
                <a:pPr eaLnBrk="1" hangingPunct="1"/>
                <a:r>
                  <a:rPr lang="en-US" altLang="en-US" sz="2800" dirty="0" smtClean="0"/>
                  <a:t>The column space of an            matrix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is all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if and only if the equation                has a solution for each </a:t>
                </a:r>
                <a:r>
                  <a:rPr lang="en-US" altLang="en-US" sz="2800" b="1" dirty="0" smtClean="0"/>
                  <a:t>b</a:t>
                </a:r>
                <a:r>
                  <a:rPr lang="en-US" altLang="en-US" sz="2800" dirty="0" smtClean="0"/>
                  <a:t>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.</a:t>
                </a:r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r>
                  <a:rPr lang="en-US" altLang="en-US" sz="2800" b="1" dirty="0" smtClean="0"/>
                  <a:t>Example </a:t>
                </a:r>
                <a:r>
                  <a:rPr lang="en-US" altLang="en-US" sz="2800" b="1" dirty="0"/>
                  <a:t>7</a:t>
                </a:r>
                <a:r>
                  <a:rPr lang="en-US" altLang="en-US" sz="2800" b="1" dirty="0" smtClean="0"/>
                  <a:t>:</a:t>
                </a:r>
                <a:r>
                  <a:rPr lang="en-US" altLang="en-US" sz="2800" dirty="0" smtClean="0"/>
                  <a:t> Let                                          ,</a:t>
                </a:r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	and                 .  </a:t>
                </a:r>
              </a:p>
            </p:txBody>
          </p:sp>
        </mc:Choice>
        <mc:Fallback xmlns="">
          <p:sp>
            <p:nvSpPr>
              <p:cNvPr id="72806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28600" y="1295400"/>
                <a:ext cx="8763000" cy="5257800"/>
              </a:xfrm>
              <a:blipFill rotWithShape="0">
                <a:blip r:embed="rId3"/>
                <a:stretch>
                  <a:fillRect l="-1253" t="-1276" r="-2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28068" name="Object 4"/>
          <p:cNvGraphicFramePr>
            <a:graphicFrameLocks noChangeAspect="1"/>
          </p:cNvGraphicFramePr>
          <p:nvPr/>
        </p:nvGraphicFramePr>
        <p:xfrm>
          <a:off x="6692900" y="1803400"/>
          <a:ext cx="13462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2" name="Equation" r:id="rId4" imgW="1346200" imgH="330200" progId="Equation.DSMT4">
                  <p:embed/>
                </p:oleObj>
              </mc:Choice>
              <mc:Fallback>
                <p:oleObj name="Equation" r:id="rId4" imgW="1346200" imgH="3302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92900" y="1803400"/>
                        <a:ext cx="13462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8069" name="Object 5"/>
          <p:cNvGraphicFramePr>
            <a:graphicFrameLocks noChangeAspect="1"/>
          </p:cNvGraphicFramePr>
          <p:nvPr/>
        </p:nvGraphicFramePr>
        <p:xfrm>
          <a:off x="4152900" y="2400300"/>
          <a:ext cx="8636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3" name="Equation" r:id="rId6" imgW="863225" imgH="253890" progId="Equation.DSMT4">
                  <p:embed/>
                </p:oleObj>
              </mc:Choice>
              <mc:Fallback>
                <p:oleObj name="Equation" r:id="rId6" imgW="863225" imgH="25389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2900" y="2400300"/>
                        <a:ext cx="8636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8071" name="Object 7"/>
          <p:cNvGraphicFramePr>
            <a:graphicFrameLocks noChangeAspect="1"/>
          </p:cNvGraphicFramePr>
          <p:nvPr/>
        </p:nvGraphicFramePr>
        <p:xfrm>
          <a:off x="4178300" y="2730500"/>
          <a:ext cx="1143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4" name="Equation" r:id="rId8" imgW="1143000" imgH="355600" progId="Equation.DSMT4">
                  <p:embed/>
                </p:oleObj>
              </mc:Choice>
              <mc:Fallback>
                <p:oleObj name="Equation" r:id="rId8" imgW="1143000" imgH="3556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78300" y="2730500"/>
                        <a:ext cx="1143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8073" name="Object 9"/>
          <p:cNvGraphicFramePr>
            <a:graphicFrameLocks noChangeAspect="1"/>
          </p:cNvGraphicFramePr>
          <p:nvPr/>
        </p:nvGraphicFramePr>
        <p:xfrm>
          <a:off x="3048000" y="3556000"/>
          <a:ext cx="3505200" cy="169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5" name="Equation" r:id="rId10" imgW="3683000" imgH="1778000" progId="Equation.DSMT4">
                  <p:embed/>
                </p:oleObj>
              </mc:Choice>
              <mc:Fallback>
                <p:oleObj name="Equation" r:id="rId10" imgW="3683000" imgH="17780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3556000"/>
                        <a:ext cx="3505200" cy="1692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8074" name="Object 10"/>
          <p:cNvGraphicFramePr>
            <a:graphicFrameLocks noChangeAspect="1"/>
          </p:cNvGraphicFramePr>
          <p:nvPr/>
        </p:nvGraphicFramePr>
        <p:xfrm>
          <a:off x="6832600" y="3251200"/>
          <a:ext cx="1401763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6" name="Equation" r:id="rId12" imgW="1447800" imgH="2362200" progId="Equation.DSMT4">
                  <p:embed/>
                </p:oleObj>
              </mc:Choice>
              <mc:Fallback>
                <p:oleObj name="Equation" r:id="rId12" imgW="1447800" imgH="23622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2600" y="3251200"/>
                        <a:ext cx="1401763" cy="228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8075" name="Object 11"/>
          <p:cNvGraphicFramePr>
            <a:graphicFrameLocks noChangeAspect="1"/>
          </p:cNvGraphicFramePr>
          <p:nvPr/>
        </p:nvGraphicFramePr>
        <p:xfrm>
          <a:off x="1320800" y="4584700"/>
          <a:ext cx="1328738" cy="167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7" name="Equation" r:id="rId14" imgW="1409700" imgH="1778000" progId="Equation.DSMT4">
                  <p:embed/>
                </p:oleObj>
              </mc:Choice>
              <mc:Fallback>
                <p:oleObj name="Equation" r:id="rId14" imgW="1409700" imgH="17780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0800" y="4584700"/>
                        <a:ext cx="1328738" cy="167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Pearson </a:t>
            </a:r>
            <a:r>
              <a:rPr lang="en-US" altLang="en-US" sz="1200" dirty="0">
                <a:latin typeface="Arial" panose="020B0604020202020204" pitchFamily="34" charset="0"/>
              </a:rPr>
              <a:t>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4.2- </a:t>
            </a:r>
            <a:fld id="{65309E22-3896-4C02-A0D3-147F94EB4F82}" type="slidenum">
              <a:rPr lang="en-US" altLang="en-US" sz="1200">
                <a:latin typeface="Arial" panose="020B0604020202020204" pitchFamily="34" charset="0"/>
              </a:rPr>
              <a:pPr algn="r"/>
              <a:t>11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COLUMN SPACE OF A MATRIX</a:t>
            </a:r>
          </a:p>
        </p:txBody>
      </p:sp>
      <p:sp>
        <p:nvSpPr>
          <p:cNvPr id="72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534400" cy="5029200"/>
          </a:xfrm>
        </p:spPr>
        <p:txBody>
          <a:bodyPr/>
          <a:lstStyle/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dirty="0" smtClean="0"/>
              <a:t>Determine if </a:t>
            </a:r>
            <a:r>
              <a:rPr lang="en-US" altLang="en-US" sz="2800" b="1" dirty="0" smtClean="0"/>
              <a:t>u</a:t>
            </a:r>
            <a:r>
              <a:rPr lang="en-US" altLang="en-US" sz="2800" dirty="0" smtClean="0"/>
              <a:t> is in </a:t>
            </a:r>
            <a:r>
              <a:rPr lang="en-US" altLang="en-US" sz="2800" dirty="0" err="1" smtClean="0"/>
              <a:t>Nul</a:t>
            </a:r>
            <a:r>
              <a:rPr lang="en-US" altLang="en-US" sz="2800" dirty="0" smtClean="0"/>
              <a:t>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. Could </a:t>
            </a:r>
            <a:r>
              <a:rPr lang="en-US" altLang="en-US" sz="2800" b="1" dirty="0" smtClean="0"/>
              <a:t>u</a:t>
            </a:r>
            <a:r>
              <a:rPr lang="en-US" altLang="en-US" sz="2800" dirty="0" smtClean="0"/>
              <a:t> be in Col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?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dirty="0" smtClean="0"/>
              <a:t>Determine if </a:t>
            </a:r>
            <a:r>
              <a:rPr lang="en-US" altLang="en-US" sz="2800" b="1" dirty="0" smtClean="0"/>
              <a:t>v</a:t>
            </a:r>
            <a:r>
              <a:rPr lang="en-US" altLang="en-US" sz="2800" dirty="0" smtClean="0"/>
              <a:t> is in Col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. Could </a:t>
            </a:r>
            <a:r>
              <a:rPr lang="en-US" altLang="en-US" sz="2800" b="1" dirty="0" smtClean="0"/>
              <a:t>v</a:t>
            </a:r>
            <a:r>
              <a:rPr lang="en-US" altLang="en-US" sz="2800" dirty="0" smtClean="0"/>
              <a:t> be in </a:t>
            </a:r>
            <a:r>
              <a:rPr lang="en-US" altLang="en-US" sz="2800" dirty="0" err="1" smtClean="0"/>
              <a:t>Nul</a:t>
            </a:r>
            <a:r>
              <a:rPr lang="en-US" altLang="en-US" sz="2800" dirty="0" smtClean="0"/>
              <a:t>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?</a:t>
            </a:r>
          </a:p>
          <a:p>
            <a:pPr marL="609600" indent="-609600" eaLnBrk="1" hangingPunct="1"/>
            <a:r>
              <a:rPr lang="en-US" altLang="en-US" sz="2800" b="1" dirty="0" smtClean="0"/>
              <a:t>Solution: </a:t>
            </a:r>
            <a:endParaRPr lang="en-US" altLang="en-US" sz="2800" dirty="0" smtClean="0"/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dirty="0" smtClean="0"/>
              <a:t>An explicit description of </a:t>
            </a:r>
            <a:r>
              <a:rPr lang="en-US" altLang="en-US" sz="2800" dirty="0" err="1" smtClean="0"/>
              <a:t>Nul</a:t>
            </a:r>
            <a:r>
              <a:rPr lang="en-US" altLang="en-US" sz="2800" dirty="0" smtClean="0"/>
              <a:t>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is not needed here. Simply compute the product </a:t>
            </a:r>
            <a:r>
              <a:rPr lang="en-US" altLang="en-US" sz="2800" i="1" dirty="0" smtClean="0"/>
              <a:t>A</a:t>
            </a:r>
            <a:r>
              <a:rPr lang="en-US" altLang="en-US" sz="2800" b="1" dirty="0" smtClean="0"/>
              <a:t>u</a:t>
            </a:r>
            <a:r>
              <a:rPr lang="en-US" altLang="en-US" sz="2800" dirty="0" smtClean="0"/>
              <a:t>.</a:t>
            </a:r>
          </a:p>
        </p:txBody>
      </p:sp>
      <p:graphicFrame>
        <p:nvGraphicFramePr>
          <p:cNvPr id="729092" name="Object 4"/>
          <p:cNvGraphicFramePr>
            <a:graphicFrameLocks noChangeAspect="1"/>
          </p:cNvGraphicFramePr>
          <p:nvPr/>
        </p:nvGraphicFramePr>
        <p:xfrm>
          <a:off x="1219200" y="4419600"/>
          <a:ext cx="6705600" cy="230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5" name="Equation" r:id="rId3" imgW="6883400" imgH="2362200" progId="Equation.DSMT4">
                  <p:embed/>
                </p:oleObj>
              </mc:Choice>
              <mc:Fallback>
                <p:oleObj name="Equation" r:id="rId3" imgW="6883400" imgH="23622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4419600"/>
                        <a:ext cx="6705600" cy="2301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Pearson </a:t>
            </a:r>
            <a:r>
              <a:rPr lang="en-US" altLang="en-US" sz="1200" dirty="0">
                <a:latin typeface="Arial" panose="020B0604020202020204" pitchFamily="34" charset="0"/>
              </a:rPr>
              <a:t>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4.2- </a:t>
            </a:r>
            <a:fld id="{E0C752CF-3663-4599-9A68-EABA2297DF05}" type="slidenum">
              <a:rPr lang="en-US" altLang="en-US" sz="1200">
                <a:latin typeface="Arial" panose="020B0604020202020204" pitchFamily="34" charset="0"/>
              </a:rPr>
              <a:pPr algn="r"/>
              <a:t>12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COLUMN SPACE OF A MATRIX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30115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371600"/>
                <a:ext cx="8382000" cy="5181600"/>
              </a:xfrm>
            </p:spPr>
            <p:txBody>
              <a:bodyPr/>
              <a:lstStyle/>
              <a:p>
                <a:pPr marL="609600" indent="-609600" eaLnBrk="1" hangingPunct="1"/>
                <a:r>
                  <a:rPr lang="en-US" altLang="en-US" sz="2800" b="1" dirty="0" smtClean="0"/>
                  <a:t>u</a:t>
                </a:r>
                <a:r>
                  <a:rPr lang="en-US" altLang="en-US" sz="2800" dirty="0" smtClean="0"/>
                  <a:t> is </a:t>
                </a:r>
                <a:r>
                  <a:rPr lang="en-US" altLang="en-US" sz="2800" i="1" dirty="0" smtClean="0"/>
                  <a:t>not</a:t>
                </a:r>
                <a:r>
                  <a:rPr lang="en-US" altLang="en-US" sz="2800" dirty="0" smtClean="0"/>
                  <a:t> a solution of              , so 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dirty="0" smtClean="0"/>
                  <a:t> is not in </a:t>
                </a:r>
                <a:r>
                  <a:rPr lang="en-US" altLang="en-US" sz="2800" dirty="0" err="1" smtClean="0"/>
                  <a:t>Nul</a:t>
                </a:r>
                <a:r>
                  <a:rPr lang="en-US" altLang="en-US" sz="2800" dirty="0" smtClean="0"/>
                  <a:t>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.</a:t>
                </a:r>
              </a:p>
              <a:p>
                <a:pPr marL="609600" indent="-609600" eaLnBrk="1" hangingPunct="1"/>
                <a:r>
                  <a:rPr lang="en-US" altLang="en-US" sz="2800" dirty="0" smtClean="0"/>
                  <a:t>Also, with four entries, 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dirty="0" smtClean="0"/>
                  <a:t> could not possibly be in Col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, since Col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is a subspace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.</a:t>
                </a:r>
              </a:p>
              <a:p>
                <a:pPr marL="1371600" lvl="2" indent="-457200" eaLnBrk="1" hangingPunct="1">
                  <a:buFont typeface="Wingdings" panose="05000000000000000000" pitchFamily="2" charset="2"/>
                  <a:buAutoNum type="alphaLcPeriod" startAt="2"/>
                </a:pPr>
                <a:r>
                  <a:rPr lang="en-US" altLang="en-US" sz="2800" dirty="0" smtClean="0"/>
                  <a:t>Reduce             to an echelon form.</a:t>
                </a:r>
              </a:p>
              <a:p>
                <a:pPr marL="1371600" lvl="2" indent="-457200" eaLnBrk="1" hangingPunct="1">
                  <a:buFont typeface="Wingdings" panose="05000000000000000000" pitchFamily="2" charset="2"/>
                  <a:buAutoNum type="alphaLcPeriod" startAt="2"/>
                </a:pPr>
                <a:endParaRPr lang="en-US" altLang="en-US" sz="2800" dirty="0" smtClean="0"/>
              </a:p>
              <a:p>
                <a:pPr marL="1371600" lvl="2" indent="-457200" eaLnBrk="1" hangingPunct="1">
                  <a:buFont typeface="Wingdings" panose="05000000000000000000" pitchFamily="2" charset="2"/>
                  <a:buAutoNum type="alphaLcPeriod" startAt="2"/>
                </a:pPr>
                <a:endParaRPr lang="en-US" altLang="en-US" sz="2800" dirty="0" smtClean="0"/>
              </a:p>
              <a:p>
                <a:pPr marL="1371600" lvl="2" indent="-457200" eaLnBrk="1" hangingPunct="1">
                  <a:buFont typeface="Wingdings" panose="05000000000000000000" pitchFamily="2" charset="2"/>
                  <a:buAutoNum type="alphaLcPeriod" startAt="2"/>
                </a:pPr>
                <a:endParaRPr lang="en-US" altLang="en-US" sz="2800" dirty="0" smtClean="0"/>
              </a:p>
              <a:p>
                <a:pPr marL="1371600" lvl="2" indent="-457200" eaLnBrk="1" hangingPunct="1"/>
                <a:endParaRPr lang="en-US" altLang="en-US" sz="2800" dirty="0" smtClean="0"/>
              </a:p>
              <a:p>
                <a:pPr marL="495300" indent="-381000" eaLnBrk="1" hangingPunct="1"/>
                <a:r>
                  <a:rPr lang="en-US" altLang="en-US" sz="2800" dirty="0" smtClean="0"/>
                  <a:t>The equation               is consistent, so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dirty="0" smtClean="0"/>
                  <a:t> is in Col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.</a:t>
                </a:r>
              </a:p>
              <a:p>
                <a:pPr marL="1371600" lvl="2" indent="-457200" eaLnBrk="1" hangingPunct="1">
                  <a:buFont typeface="Wingdings" panose="05000000000000000000" pitchFamily="2" charset="2"/>
                  <a:buNone/>
                </a:pPr>
                <a:endParaRPr lang="en-US" altLang="en-US" sz="2800" dirty="0" smtClean="0"/>
              </a:p>
            </p:txBody>
          </p:sp>
        </mc:Choice>
        <mc:Fallback>
          <p:sp>
            <p:nvSpPr>
              <p:cNvPr id="730115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371600"/>
                <a:ext cx="8382000" cy="5181600"/>
              </a:xfrm>
              <a:blipFill rotWithShape="0">
                <a:blip r:embed="rId3"/>
                <a:stretch>
                  <a:fillRect l="-1236" t="-1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30116" name="Object 4"/>
          <p:cNvGraphicFramePr>
            <a:graphicFrameLocks noChangeAspect="1"/>
          </p:cNvGraphicFramePr>
          <p:nvPr/>
        </p:nvGraphicFramePr>
        <p:xfrm>
          <a:off x="4191000" y="1447800"/>
          <a:ext cx="1130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7" name="Equation" r:id="rId4" imgW="1129810" imgH="342751" progId="Equation.DSMT4">
                  <p:embed/>
                </p:oleObj>
              </mc:Choice>
              <mc:Fallback>
                <p:oleObj name="Equation" r:id="rId4" imgW="1129810" imgH="342751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1447800"/>
                        <a:ext cx="11303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0118" name="Object 6"/>
          <p:cNvGraphicFramePr>
            <a:graphicFrameLocks noChangeAspect="1"/>
          </p:cNvGraphicFramePr>
          <p:nvPr/>
        </p:nvGraphicFramePr>
        <p:xfrm>
          <a:off x="3086100" y="2908300"/>
          <a:ext cx="914400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8" name="Equation" r:id="rId6" imgW="1155700" imgH="558800" progId="Equation.DSMT4">
                  <p:embed/>
                </p:oleObj>
              </mc:Choice>
              <mc:Fallback>
                <p:oleObj name="Equation" r:id="rId6" imgW="1155700" imgH="5588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6100" y="2908300"/>
                        <a:ext cx="914400" cy="442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0119" name="Object 7"/>
          <p:cNvGraphicFramePr>
            <a:graphicFrameLocks noChangeAspect="1"/>
          </p:cNvGraphicFramePr>
          <p:nvPr/>
        </p:nvGraphicFramePr>
        <p:xfrm>
          <a:off x="457200" y="3505200"/>
          <a:ext cx="8382000" cy="160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9" name="Equation" r:id="rId8" imgW="9283700" imgH="1778000" progId="Equation.DSMT4">
                  <p:embed/>
                </p:oleObj>
              </mc:Choice>
              <mc:Fallback>
                <p:oleObj name="Equation" r:id="rId8" imgW="9283700" imgH="17780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3505200"/>
                        <a:ext cx="8382000" cy="1604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012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397139"/>
              </p:ext>
            </p:extLst>
          </p:nvPr>
        </p:nvGraphicFramePr>
        <p:xfrm>
          <a:off x="2971800" y="5473700"/>
          <a:ext cx="1143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0" name="Equation" r:id="rId10" imgW="1143000" imgH="342900" progId="Equation.DSMT4">
                  <p:embed/>
                </p:oleObj>
              </mc:Choice>
              <mc:Fallback>
                <p:oleObj name="Equation" r:id="rId10" imgW="1143000" imgH="3429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5473700"/>
                        <a:ext cx="1143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Pearson </a:t>
            </a:r>
            <a:r>
              <a:rPr lang="en-US" altLang="en-US" sz="1200" dirty="0">
                <a:latin typeface="Arial" panose="020B0604020202020204" pitchFamily="34" charset="0"/>
              </a:rPr>
              <a:t>Education, Inc.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257800" y="3994377"/>
            <a:ext cx="3048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~</a:t>
            </a:r>
            <a:endParaRPr lang="en-US" dirty="0">
              <a:latin typeface="+mn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4.2- </a:t>
            </a:r>
            <a:fld id="{B6F4F945-6B1B-4355-AD36-864FED24275C}" type="slidenum">
              <a:rPr lang="en-US" altLang="en-US" sz="1200">
                <a:latin typeface="Arial" panose="020B0604020202020204" pitchFamily="34" charset="0"/>
              </a:rPr>
              <a:pPr algn="r"/>
              <a:t>13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KERNEL AND RANGE OF A LINEAR TRANSFORMATION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1139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152400" y="1371600"/>
                <a:ext cx="8839200" cy="5105400"/>
              </a:xfrm>
            </p:spPr>
            <p:txBody>
              <a:bodyPr/>
              <a:lstStyle/>
              <a:p>
                <a:pPr marL="1784350" lvl="3" indent="-412750" eaLnBrk="1" hangingPunct="1"/>
                <a:r>
                  <a:rPr lang="en-US" altLang="en-US" sz="2800" dirty="0" smtClean="0"/>
                  <a:t>With only three entries,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dirty="0" smtClean="0"/>
                  <a:t> could not possibly be in </a:t>
                </a:r>
                <a:r>
                  <a:rPr lang="en-US" altLang="en-US" sz="2800" dirty="0" err="1" smtClean="0"/>
                  <a:t>Nul</a:t>
                </a:r>
                <a:r>
                  <a:rPr lang="en-US" altLang="en-US" sz="2800" dirty="0" smtClean="0"/>
                  <a:t>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, since </a:t>
                </a:r>
                <a:r>
                  <a:rPr lang="en-US" altLang="en-US" sz="2800" dirty="0" err="1" smtClean="0"/>
                  <a:t>Nul</a:t>
                </a:r>
                <a:r>
                  <a:rPr lang="en-US" altLang="en-US" sz="2800" dirty="0" smtClean="0"/>
                  <a:t>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is a subspace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. </a:t>
                </a:r>
              </a:p>
              <a:p>
                <a:pPr marL="660400" indent="-660400" eaLnBrk="1" hangingPunct="1"/>
                <a:r>
                  <a:rPr lang="en-US" altLang="en-US" sz="2800" dirty="0" smtClean="0"/>
                  <a:t>Subspaces of vector spaces other than</a:t>
                </a:r>
                <a14:m>
                  <m:oMath xmlns:m="http://schemas.openxmlformats.org/officeDocument/2006/math">
                    <m:r>
                      <a:rPr lang="en-US" altLang="en-US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US" alt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are often described in terms of a linear transformation instead of a matrix.</a:t>
                </a:r>
              </a:p>
              <a:p>
                <a:pPr marL="660400" indent="-660400" eaLnBrk="1" hangingPunct="1"/>
                <a:r>
                  <a:rPr lang="en-US" altLang="en-US" sz="2800" b="1" dirty="0" smtClean="0"/>
                  <a:t>Definition:</a:t>
                </a:r>
                <a:r>
                  <a:rPr lang="en-US" altLang="en-US" sz="2800" dirty="0" smtClean="0"/>
                  <a:t> A </a:t>
                </a:r>
                <a:r>
                  <a:rPr lang="en-US" altLang="en-US" sz="2800" b="1" dirty="0" smtClean="0"/>
                  <a:t>linear transformation</a:t>
                </a:r>
                <a:r>
                  <a:rPr lang="en-US" altLang="en-US" sz="2800" dirty="0" smtClean="0"/>
                  <a:t> </a:t>
                </a:r>
                <a:r>
                  <a:rPr lang="en-US" altLang="en-US" sz="2800" i="1" dirty="0" smtClean="0"/>
                  <a:t>T</a:t>
                </a:r>
                <a:r>
                  <a:rPr lang="en-US" altLang="en-US" sz="2800" dirty="0" smtClean="0"/>
                  <a:t> from a vector space </a:t>
                </a:r>
                <a:r>
                  <a:rPr lang="en-US" altLang="en-US" sz="2800" i="1" dirty="0" smtClean="0"/>
                  <a:t>V</a:t>
                </a:r>
                <a:r>
                  <a:rPr lang="en-US" altLang="en-US" sz="2800" dirty="0" smtClean="0"/>
                  <a:t> into a vector space </a:t>
                </a:r>
                <a:r>
                  <a:rPr lang="en-US" altLang="en-US" sz="2800" i="1" dirty="0" smtClean="0"/>
                  <a:t>W</a:t>
                </a:r>
                <a:r>
                  <a:rPr lang="en-US" altLang="en-US" sz="2800" dirty="0" smtClean="0"/>
                  <a:t> is a rule that assigns to each vector 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 in </a:t>
                </a:r>
                <a:r>
                  <a:rPr lang="en-US" altLang="en-US" sz="2800" i="1" dirty="0" smtClean="0"/>
                  <a:t>V</a:t>
                </a:r>
                <a:r>
                  <a:rPr lang="en-US" altLang="en-US" sz="2800" dirty="0" smtClean="0"/>
                  <a:t> a unique vector </a:t>
                </a:r>
                <a:r>
                  <a:rPr lang="en-US" altLang="en-US" sz="2800" i="1" dirty="0" smtClean="0"/>
                  <a:t>T</a:t>
                </a:r>
                <a:r>
                  <a:rPr lang="en-US" altLang="en-US" sz="2800" dirty="0" smtClean="0"/>
                  <a:t> (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) in </a:t>
                </a:r>
                <a:r>
                  <a:rPr lang="en-US" altLang="en-US" sz="2800" i="1" dirty="0" smtClean="0"/>
                  <a:t>W</a:t>
                </a:r>
                <a:r>
                  <a:rPr lang="en-US" altLang="en-US" sz="2800" dirty="0" smtClean="0"/>
                  <a:t>, such that</a:t>
                </a:r>
              </a:p>
              <a:p>
                <a:pPr marL="1409700" lvl="2" indent="-495300" eaLnBrk="1" hangingPunct="1">
                  <a:buFont typeface="Wingdings" panose="05000000000000000000" pitchFamily="2" charset="2"/>
                  <a:buAutoNum type="romanLcPeriod"/>
                </a:pPr>
                <a:r>
                  <a:rPr lang="en-US" altLang="en-US" sz="2800" dirty="0" smtClean="0"/>
                  <a:t>                                         for all 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dirty="0" smtClean="0"/>
                  <a:t>,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dirty="0" smtClean="0"/>
                  <a:t> in </a:t>
                </a:r>
                <a:r>
                  <a:rPr lang="en-US" altLang="en-US" sz="2800" i="1" dirty="0" smtClean="0"/>
                  <a:t>V</a:t>
                </a:r>
                <a:r>
                  <a:rPr lang="en-US" altLang="en-US" sz="2800" dirty="0" smtClean="0"/>
                  <a:t>, and </a:t>
                </a:r>
              </a:p>
              <a:p>
                <a:pPr marL="1409700" lvl="2" indent="-495300" eaLnBrk="1" hangingPunct="1">
                  <a:buFont typeface="Wingdings" panose="05000000000000000000" pitchFamily="2" charset="2"/>
                  <a:buAutoNum type="romanLcPeriod"/>
                </a:pPr>
                <a:r>
                  <a:rPr lang="en-US" altLang="en-US" sz="2800" dirty="0" smtClean="0"/>
                  <a:t>                          for all 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dirty="0" smtClean="0"/>
                  <a:t> in </a:t>
                </a:r>
                <a:r>
                  <a:rPr lang="en-US" altLang="en-US" sz="2800" i="1" dirty="0" smtClean="0"/>
                  <a:t>V</a:t>
                </a:r>
                <a:r>
                  <a:rPr lang="en-US" altLang="en-US" sz="2800" dirty="0" smtClean="0"/>
                  <a:t> and all scalars </a:t>
                </a:r>
                <a:r>
                  <a:rPr lang="en-US" altLang="en-US" sz="2800" i="1" dirty="0" smtClean="0"/>
                  <a:t>c</a:t>
                </a:r>
                <a:r>
                  <a:rPr lang="en-US" altLang="en-US" sz="2800" dirty="0" smtClean="0"/>
                  <a:t>.</a:t>
                </a:r>
              </a:p>
              <a:p>
                <a:pPr marL="660400" indent="-660400"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     </a:t>
                </a:r>
              </a:p>
            </p:txBody>
          </p:sp>
        </mc:Choice>
        <mc:Fallback xmlns="">
          <p:sp>
            <p:nvSpPr>
              <p:cNvPr id="731139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52400" y="1371600"/>
                <a:ext cx="8839200" cy="5105400"/>
              </a:xfrm>
              <a:blipFill rotWithShape="0">
                <a:blip r:embed="rId3"/>
                <a:stretch>
                  <a:fillRect l="-1172" t="-1193" r="-6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31142" name="Object 6"/>
          <p:cNvGraphicFramePr>
            <a:graphicFrameLocks noChangeAspect="1"/>
          </p:cNvGraphicFramePr>
          <p:nvPr/>
        </p:nvGraphicFramePr>
        <p:xfrm>
          <a:off x="1524000" y="5118100"/>
          <a:ext cx="36576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4" name="Equation" r:id="rId4" imgW="3657600" imgH="431800" progId="Equation.DSMT4">
                  <p:embed/>
                </p:oleObj>
              </mc:Choice>
              <mc:Fallback>
                <p:oleObj name="Equation" r:id="rId4" imgW="3657600" imgH="4318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5118100"/>
                        <a:ext cx="36576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1143" name="Object 7"/>
          <p:cNvGraphicFramePr>
            <a:graphicFrameLocks noChangeAspect="1"/>
          </p:cNvGraphicFramePr>
          <p:nvPr/>
        </p:nvGraphicFramePr>
        <p:xfrm>
          <a:off x="1498600" y="5626100"/>
          <a:ext cx="2324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5" name="Equation" r:id="rId6" imgW="2324100" imgH="431800" progId="Equation.DSMT4">
                  <p:embed/>
                </p:oleObj>
              </mc:Choice>
              <mc:Fallback>
                <p:oleObj name="Equation" r:id="rId6" imgW="2324100" imgH="4318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8600" y="5626100"/>
                        <a:ext cx="23241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Pearson </a:t>
            </a:r>
            <a:r>
              <a:rPr lang="en-US" altLang="en-US" sz="1200" dirty="0">
                <a:latin typeface="Arial" panose="020B0604020202020204" pitchFamily="34" charset="0"/>
              </a:rPr>
              <a:t>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4.2- </a:t>
            </a:r>
            <a:fld id="{759ADBF7-A0F6-4901-9E65-FB78D600F1DA}" type="slidenum">
              <a:rPr lang="en-US" altLang="en-US" sz="1200">
                <a:latin typeface="Arial" panose="020B0604020202020204" pitchFamily="34" charset="0"/>
              </a:rPr>
              <a:pPr algn="r"/>
              <a:t>14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KERNEL AND RANGE OF A LINEAR TRANSFORMATION</a:t>
            </a:r>
          </a:p>
        </p:txBody>
      </p:sp>
      <p:sp>
        <p:nvSpPr>
          <p:cNvPr id="73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8006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The </a:t>
            </a:r>
            <a:r>
              <a:rPr lang="en-US" altLang="en-US" sz="2800" b="1" smtClean="0"/>
              <a:t>kernel</a:t>
            </a:r>
            <a:r>
              <a:rPr lang="en-US" altLang="en-US" sz="2800" smtClean="0"/>
              <a:t> (or </a:t>
            </a:r>
            <a:r>
              <a:rPr lang="en-US" altLang="en-US" sz="2800" b="1" smtClean="0"/>
              <a:t>null space</a:t>
            </a:r>
            <a:r>
              <a:rPr lang="en-US" altLang="en-US" sz="2800" smtClean="0"/>
              <a:t>) of such a </a:t>
            </a:r>
            <a:r>
              <a:rPr lang="en-US" altLang="en-US" sz="2800" i="1" smtClean="0"/>
              <a:t>T</a:t>
            </a:r>
            <a:r>
              <a:rPr lang="en-US" altLang="en-US" sz="2800" smtClean="0"/>
              <a:t> is the set of all </a:t>
            </a:r>
            <a:r>
              <a:rPr lang="en-US" altLang="en-US" sz="2800" b="1" smtClean="0"/>
              <a:t>u</a:t>
            </a:r>
            <a:r>
              <a:rPr lang="en-US" altLang="en-US" sz="2800" smtClean="0"/>
              <a:t> in </a:t>
            </a:r>
            <a:r>
              <a:rPr lang="en-US" altLang="en-US" sz="2800" i="1" smtClean="0"/>
              <a:t>V</a:t>
            </a:r>
            <a:r>
              <a:rPr lang="en-US" altLang="en-US" sz="2800" smtClean="0"/>
              <a:t> such that                 (the zero vector in </a:t>
            </a:r>
            <a:r>
              <a:rPr lang="en-US" altLang="en-US" sz="2800" i="1" smtClean="0"/>
              <a:t>W </a:t>
            </a:r>
            <a:r>
              <a:rPr lang="en-US" altLang="en-US" sz="2800" smtClean="0"/>
              <a:t>).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The </a:t>
            </a:r>
            <a:r>
              <a:rPr lang="en-US" altLang="en-US" sz="2800" b="1" smtClean="0"/>
              <a:t>range</a:t>
            </a:r>
            <a:r>
              <a:rPr lang="en-US" altLang="en-US" sz="2800" smtClean="0"/>
              <a:t> of </a:t>
            </a:r>
            <a:r>
              <a:rPr lang="en-US" altLang="en-US" sz="2800" i="1" smtClean="0"/>
              <a:t>T</a:t>
            </a:r>
            <a:r>
              <a:rPr lang="en-US" altLang="en-US" sz="2800" smtClean="0"/>
              <a:t> is the set of all vectors in </a:t>
            </a:r>
            <a:r>
              <a:rPr lang="en-US" altLang="en-US" sz="2800" i="1" smtClean="0"/>
              <a:t>W</a:t>
            </a:r>
            <a:r>
              <a:rPr lang="en-US" altLang="en-US" sz="2800" smtClean="0"/>
              <a:t> of the form </a:t>
            </a:r>
            <a:r>
              <a:rPr lang="en-US" altLang="en-US" sz="2800" i="1" smtClean="0"/>
              <a:t>T</a:t>
            </a:r>
            <a:r>
              <a:rPr lang="en-US" altLang="en-US" sz="2800" smtClean="0"/>
              <a:t> (</a:t>
            </a:r>
            <a:r>
              <a:rPr lang="en-US" altLang="en-US" sz="2800" b="1" smtClean="0"/>
              <a:t>x</a:t>
            </a:r>
            <a:r>
              <a:rPr lang="en-US" altLang="en-US" sz="2800" smtClean="0"/>
              <a:t>) for some </a:t>
            </a:r>
            <a:r>
              <a:rPr lang="en-US" altLang="en-US" sz="2800" b="1" smtClean="0"/>
              <a:t>x</a:t>
            </a:r>
            <a:r>
              <a:rPr lang="en-US" altLang="en-US" sz="2800" smtClean="0"/>
              <a:t> in </a:t>
            </a:r>
            <a:r>
              <a:rPr lang="en-US" altLang="en-US" sz="2800" i="1" smtClean="0"/>
              <a:t>V</a:t>
            </a:r>
            <a:r>
              <a:rPr lang="en-US" altLang="en-US" sz="2800" smtClean="0"/>
              <a:t>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The kernel of </a:t>
            </a:r>
            <a:r>
              <a:rPr lang="en-US" altLang="en-US" sz="2800" i="1" smtClean="0"/>
              <a:t>T</a:t>
            </a:r>
            <a:r>
              <a:rPr lang="en-US" altLang="en-US" sz="2800" smtClean="0"/>
              <a:t> is a subspace of </a:t>
            </a:r>
            <a:r>
              <a:rPr lang="en-US" altLang="en-US" sz="2800" i="1" smtClean="0"/>
              <a:t>V</a:t>
            </a:r>
            <a:r>
              <a:rPr lang="en-US" altLang="en-US" sz="2800" smtClean="0"/>
              <a:t>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The range of </a:t>
            </a:r>
            <a:r>
              <a:rPr lang="en-US" altLang="en-US" sz="2800" i="1" smtClean="0"/>
              <a:t>T</a:t>
            </a:r>
            <a:r>
              <a:rPr lang="en-US" altLang="en-US" sz="2800" smtClean="0"/>
              <a:t> is a subspace of </a:t>
            </a:r>
            <a:r>
              <a:rPr lang="en-US" altLang="en-US" sz="2800" i="1" smtClean="0"/>
              <a:t>W</a:t>
            </a:r>
            <a:r>
              <a:rPr lang="en-US" altLang="en-US" sz="2800" smtClean="0"/>
              <a:t>.</a:t>
            </a:r>
          </a:p>
        </p:txBody>
      </p:sp>
      <p:graphicFrame>
        <p:nvGraphicFramePr>
          <p:cNvPr id="732164" name="Object 4"/>
          <p:cNvGraphicFramePr>
            <a:graphicFrameLocks noChangeAspect="1"/>
          </p:cNvGraphicFramePr>
          <p:nvPr/>
        </p:nvGraphicFramePr>
        <p:xfrm>
          <a:off x="3200400" y="1943100"/>
          <a:ext cx="13843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7" name="Equation" r:id="rId3" imgW="1384300" imgH="431800" progId="Equation.DSMT4">
                  <p:embed/>
                </p:oleObj>
              </mc:Choice>
              <mc:Fallback>
                <p:oleObj name="Equation" r:id="rId3" imgW="1384300" imgH="4318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1943100"/>
                        <a:ext cx="13843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Pearson </a:t>
            </a:r>
            <a:r>
              <a:rPr lang="en-US" altLang="en-US" sz="1200" dirty="0">
                <a:latin typeface="Arial" panose="020B0604020202020204" pitchFamily="34" charset="0"/>
              </a:rPr>
              <a:t>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4.2- </a:t>
            </a:r>
            <a:fld id="{34D6B123-CFE1-4510-85C3-A05259DF07B3}" type="slidenum">
              <a:rPr lang="en-US" altLang="en-US" sz="1200">
                <a:latin typeface="Arial" panose="020B0604020202020204" pitchFamily="34" charset="0"/>
              </a:rPr>
              <a:pPr algn="r"/>
              <a:t>15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CONTRAST BETWEEN NUL </a:t>
            </a:r>
            <a:r>
              <a:rPr lang="en-US" altLang="en-US" i="1" smtClean="0"/>
              <a:t>A</a:t>
            </a:r>
            <a:r>
              <a:rPr lang="en-US" altLang="en-US" smtClean="0"/>
              <a:t> AND COL </a:t>
            </a:r>
            <a:r>
              <a:rPr lang="en-US" altLang="en-US" i="1" smtClean="0"/>
              <a:t>A</a:t>
            </a:r>
            <a:r>
              <a:rPr lang="en-US" altLang="en-US" smtClean="0"/>
              <a:t> FOR AN   </a:t>
            </a:r>
            <a:br>
              <a:rPr lang="en-US" altLang="en-US" smtClean="0"/>
            </a:br>
            <a:r>
              <a:rPr lang="en-US" altLang="en-US" smtClean="0"/>
              <a:t>              MATRIX </a:t>
            </a:r>
            <a:r>
              <a:rPr lang="en-US" altLang="en-US" i="1" smtClean="0"/>
              <a:t>A</a:t>
            </a:r>
          </a:p>
        </p:txBody>
      </p:sp>
      <p:graphicFrame>
        <p:nvGraphicFramePr>
          <p:cNvPr id="20485" name="Object 4"/>
          <p:cNvGraphicFramePr>
            <a:graphicFrameLocks noChangeAspect="1"/>
          </p:cNvGraphicFramePr>
          <p:nvPr/>
        </p:nvGraphicFramePr>
        <p:xfrm>
          <a:off x="609600" y="647700"/>
          <a:ext cx="1066800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5" name="Equation" r:id="rId3" imgW="863225" imgH="253890" progId="Equation.DSMT4">
                  <p:embed/>
                </p:oleObj>
              </mc:Choice>
              <mc:Fallback>
                <p:oleObj name="Equation" r:id="rId3" imgW="863225" imgH="25389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647700"/>
                        <a:ext cx="1066800" cy="328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33270" name="Group 8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680231838"/>
                  </p:ext>
                </p:extLst>
              </p:nvPr>
            </p:nvGraphicFramePr>
            <p:xfrm>
              <a:off x="381000" y="1676400"/>
              <a:ext cx="8382000" cy="4156075"/>
            </p:xfrm>
            <a:graphic>
              <a:graphicData uri="http://schemas.openxmlformats.org/drawingml/2006/table">
                <a:tbl>
                  <a:tblPr/>
                  <a:tblGrid>
                    <a:gridCol w="4114800"/>
                    <a:gridCol w="4267200"/>
                  </a:tblGrid>
                  <a:tr h="533408">
                    <a:tc>
                      <a:txBody>
                        <a:bodyPr/>
                        <a:lstStyle>
                          <a:lvl1pPr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8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1pPr>
                          <a:lvl2pPr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4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2pPr>
                          <a:lvl3pPr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3pPr>
                          <a:lvl4pPr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4pPr>
                          <a:lvl5pPr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SzTx/>
                            <a:buFont typeface="Wingdings" panose="05000000000000000000" pitchFamily="2" charset="2"/>
                            <a:buNone/>
                            <a:tabLst/>
                          </a:pPr>
                          <a:r>
                            <a:rPr kumimoji="0" lang="en-US" altLang="en-US" sz="2800" b="0" i="0" u="none" strike="noStrike" cap="none" normalizeH="0" baseline="0" dirty="0" err="1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Nul</a:t>
                          </a:r>
                          <a:r>
                            <a:rPr kumimoji="0" lang="en-US" altLang="en-US" sz="2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 </a:t>
                          </a:r>
                          <a:r>
                            <a:rPr kumimoji="0" lang="en-US" altLang="en-US" sz="2800" b="0" i="1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A</a:t>
                          </a:r>
                        </a:p>
                      </a:txBody>
                      <a:tcPr marT="45721" marB="45721" horzOverflow="overflow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8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1pPr>
                          <a:lvl2pPr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4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2pPr>
                          <a:lvl3pPr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3pPr>
                          <a:lvl4pPr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4pPr>
                          <a:lvl5pPr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SzTx/>
                            <a:buFont typeface="Wingdings" panose="05000000000000000000" pitchFamily="2" charset="2"/>
                            <a:buNone/>
                            <a:tabLst/>
                          </a:pPr>
                          <a:r>
                            <a:rPr kumimoji="0" lang="en-US" altLang="en-US" sz="2800" b="0" i="0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Col </a:t>
                          </a:r>
                          <a:r>
                            <a:rPr kumimoji="0" lang="en-US" altLang="en-US" sz="28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A</a:t>
                          </a:r>
                        </a:p>
                      </a:txBody>
                      <a:tcPr marT="45721" marB="45721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</a:tr>
                  <a:tr h="1030240">
                    <a:tc>
                      <a:txBody>
                        <a:bodyPr/>
                        <a:lstStyle>
                          <a:lvl1pPr marL="533400" indent="-5334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8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1pPr>
                          <a:lvl2pPr marL="914400" indent="-4572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4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2pPr>
                          <a:lvl3pPr marL="1295400" indent="-3810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3pPr>
                          <a:lvl4pPr marL="1714500" indent="-3429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4pPr>
                          <a:lvl5pPr marL="2171700" indent="-3429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5pPr>
                          <a:lvl6pPr marL="26289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6pPr>
                          <a:lvl7pPr marL="30861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7pPr>
                          <a:lvl8pPr marL="35433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8pPr>
                          <a:lvl9pPr marL="40005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9pPr>
                        </a:lstStyle>
                        <a:p>
                          <a:pPr marL="533400" marR="0" lvl="0" indent="-53340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SzTx/>
                            <a:buFont typeface="Wingdings" panose="05000000000000000000" pitchFamily="2" charset="2"/>
                            <a:buAutoNum type="arabicPeriod"/>
                            <a:tabLst/>
                          </a:pPr>
                          <a:r>
                            <a:rPr kumimoji="0" lang="en-US" altLang="en-US" sz="2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Nul </a:t>
                          </a:r>
                          <a:r>
                            <a:rPr kumimoji="0" lang="en-US" altLang="en-US" sz="2800" b="0" i="1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A</a:t>
                          </a:r>
                          <a:r>
                            <a:rPr kumimoji="0" lang="en-US" altLang="en-US" sz="2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 is a subspace of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en-US" sz="28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en-US" sz="28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ℝ</m:t>
                                  </m:r>
                                </m:e>
                                <m:sup>
                                  <m:r>
                                    <a:rPr lang="en-US" alt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</m:sSup>
                            </m:oMath>
                          </a14:m>
                          <a:r>
                            <a:rPr kumimoji="0" lang="en-US" altLang="en-US" sz="2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.</a:t>
                          </a:r>
                        </a:p>
                      </a:txBody>
                      <a:tcPr marT="45721" marB="45721" horzOverflow="overflow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533400" indent="-5334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8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1pPr>
                          <a:lvl2pPr marL="914400" indent="-4572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4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2pPr>
                          <a:lvl3pPr marL="1295400" indent="-3810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3pPr>
                          <a:lvl4pPr marL="1714500" indent="-3429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4pPr>
                          <a:lvl5pPr marL="2171700" indent="-3429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5pPr>
                          <a:lvl6pPr marL="26289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6pPr>
                          <a:lvl7pPr marL="30861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7pPr>
                          <a:lvl8pPr marL="35433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8pPr>
                          <a:lvl9pPr marL="40005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9pPr>
                        </a:lstStyle>
                        <a:p>
                          <a:pPr marL="533400" marR="0" lvl="0" indent="-53340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SzTx/>
                            <a:buFont typeface="Wingdings" panose="05000000000000000000" pitchFamily="2" charset="2"/>
                            <a:buAutoNum type="arabicPeriod"/>
                            <a:tabLst/>
                          </a:pPr>
                          <a:r>
                            <a:rPr kumimoji="0" lang="en-US" altLang="en-US" sz="2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Col </a:t>
                          </a:r>
                          <a:r>
                            <a:rPr kumimoji="0" lang="en-US" altLang="en-US" sz="2800" b="0" i="1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A</a:t>
                          </a:r>
                          <a:r>
                            <a:rPr kumimoji="0" lang="en-US" altLang="en-US" sz="2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 is a subspace of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en-US" sz="28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en-US" sz="28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ℝ</m:t>
                                  </m:r>
                                </m:e>
                                <m:sup>
                                  <m:r>
                                    <a:rPr lang="en-US" alt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𝑚</m:t>
                                  </m:r>
                                </m:sup>
                              </m:sSup>
                            </m:oMath>
                          </a14:m>
                          <a:r>
                            <a:rPr kumimoji="0" lang="en-US" altLang="en-US" sz="2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.</a:t>
                          </a:r>
                        </a:p>
                      </a:txBody>
                      <a:tcPr marT="45721" marB="45721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</a:tr>
                  <a:tr h="2592427">
                    <a:tc>
                      <a:txBody>
                        <a:bodyPr/>
                        <a:lstStyle>
                          <a:lvl1pPr marL="533400" indent="-5334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8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1pPr>
                          <a:lvl2pPr marL="914400" indent="-4572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4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2pPr>
                          <a:lvl3pPr marL="1295400" indent="-3810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3pPr>
                          <a:lvl4pPr marL="1714500" indent="-3429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4pPr>
                          <a:lvl5pPr marL="2171700" indent="-3429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5pPr>
                          <a:lvl6pPr marL="26289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6pPr>
                          <a:lvl7pPr marL="30861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7pPr>
                          <a:lvl8pPr marL="35433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8pPr>
                          <a:lvl9pPr marL="40005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9pPr>
                        </a:lstStyle>
                        <a:p>
                          <a:pPr marL="533400" marR="0" lvl="0" indent="-53340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SzTx/>
                            <a:buFont typeface="Wingdings" panose="05000000000000000000" pitchFamily="2" charset="2"/>
                            <a:buAutoNum type="arabicPeriod" startAt="2"/>
                            <a:tabLst/>
                          </a:pPr>
                          <a:r>
                            <a:rPr kumimoji="0" lang="en-US" altLang="en-US" sz="2800" b="0" i="0" u="none" strike="noStrike" cap="none" normalizeH="0" baseline="0" dirty="0" err="1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Nul</a:t>
                          </a:r>
                          <a:r>
                            <a:rPr kumimoji="0" lang="en-US" altLang="en-US" sz="2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 </a:t>
                          </a:r>
                          <a:r>
                            <a:rPr kumimoji="0" lang="en-US" altLang="en-US" sz="2800" b="0" i="1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A</a:t>
                          </a:r>
                          <a:r>
                            <a:rPr kumimoji="0" lang="en-US" altLang="en-US" sz="2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 is implicitly defined; </a:t>
                          </a:r>
                          <a:r>
                            <a:rPr kumimoji="0" lang="en-US" altLang="en-US" sz="2800" b="0" i="1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i.e.</a:t>
                          </a:r>
                          <a:r>
                            <a:rPr kumimoji="0" lang="en-US" altLang="en-US" sz="2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, you are given only a condition </a:t>
                          </a:r>
                        </a:p>
                        <a:p>
                          <a:pPr marL="533400" marR="0" lvl="0" indent="-53340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SzTx/>
                            <a:buFont typeface="Wingdings" panose="05000000000000000000" pitchFamily="2" charset="2"/>
                            <a:buNone/>
                            <a:tabLst/>
                          </a:pPr>
                          <a:r>
                            <a:rPr kumimoji="0" lang="en-US" altLang="en-US" sz="2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                    that vectors in </a:t>
                          </a:r>
                          <a:r>
                            <a:rPr kumimoji="0" lang="en-US" altLang="en-US" sz="2800" b="0" i="0" u="none" strike="noStrike" cap="none" normalizeH="0" baseline="0" dirty="0" err="1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Nul</a:t>
                          </a:r>
                          <a:r>
                            <a:rPr kumimoji="0" lang="en-US" altLang="en-US" sz="2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 </a:t>
                          </a:r>
                          <a:r>
                            <a:rPr kumimoji="0" lang="en-US" altLang="en-US" sz="2800" b="0" i="1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A</a:t>
                          </a:r>
                          <a:r>
                            <a:rPr kumimoji="0" lang="en-US" altLang="en-US" sz="2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 must satisfy.</a:t>
                          </a:r>
                        </a:p>
                      </a:txBody>
                      <a:tcPr marT="45721" marB="45721" horzOverflow="overflow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533400" indent="-5334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8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1pPr>
                          <a:lvl2pPr marL="914400" indent="-4572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4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2pPr>
                          <a:lvl3pPr marL="1295400" indent="-3810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3pPr>
                          <a:lvl4pPr marL="1714500" indent="-3429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4pPr>
                          <a:lvl5pPr marL="2171700" indent="-3429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5pPr>
                          <a:lvl6pPr marL="26289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6pPr>
                          <a:lvl7pPr marL="30861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7pPr>
                          <a:lvl8pPr marL="35433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8pPr>
                          <a:lvl9pPr marL="40005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9pPr>
                        </a:lstStyle>
                        <a:p>
                          <a:pPr marL="533400" marR="0" lvl="0" indent="-53340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SzTx/>
                            <a:buFont typeface="Wingdings" panose="05000000000000000000" pitchFamily="2" charset="2"/>
                            <a:buAutoNum type="arabicPeriod" startAt="2"/>
                            <a:tabLst/>
                          </a:pPr>
                          <a:r>
                            <a:rPr kumimoji="0" lang="en-US" altLang="en-US" sz="2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Col </a:t>
                          </a:r>
                          <a:r>
                            <a:rPr kumimoji="0" lang="en-US" altLang="en-US" sz="2800" b="0" i="1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A</a:t>
                          </a:r>
                          <a:r>
                            <a:rPr kumimoji="0" lang="en-US" altLang="en-US" sz="2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 is explicitly defined; </a:t>
                          </a:r>
                          <a:r>
                            <a:rPr kumimoji="0" lang="en-US" altLang="en-US" sz="2800" b="0" i="1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i.e.</a:t>
                          </a:r>
                          <a:r>
                            <a:rPr kumimoji="0" lang="en-US" altLang="en-US" sz="2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, you are told how to build vectors in Col </a:t>
                          </a:r>
                          <a:r>
                            <a:rPr kumimoji="0" lang="en-US" altLang="en-US" sz="2800" b="0" i="1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A</a:t>
                          </a:r>
                          <a:r>
                            <a:rPr kumimoji="0" lang="en-US" altLang="en-US" sz="2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.</a:t>
                          </a:r>
                        </a:p>
                      </a:txBody>
                      <a:tcPr marT="45721" marB="45721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33270" name="Group 8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680231838"/>
                  </p:ext>
                </p:extLst>
              </p:nvPr>
            </p:nvGraphicFramePr>
            <p:xfrm>
              <a:off x="381000" y="1676400"/>
              <a:ext cx="8382000" cy="4156075"/>
            </p:xfrm>
            <a:graphic>
              <a:graphicData uri="http://schemas.openxmlformats.org/drawingml/2006/table">
                <a:tbl>
                  <a:tblPr/>
                  <a:tblGrid>
                    <a:gridCol w="4114800"/>
                    <a:gridCol w="4267200"/>
                  </a:tblGrid>
                  <a:tr h="533408">
                    <a:tc>
                      <a:txBody>
                        <a:bodyPr/>
                        <a:lstStyle>
                          <a:lvl1pPr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8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1pPr>
                          <a:lvl2pPr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4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2pPr>
                          <a:lvl3pPr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3pPr>
                          <a:lvl4pPr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4pPr>
                          <a:lvl5pPr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SzTx/>
                            <a:buFont typeface="Wingdings" panose="05000000000000000000" pitchFamily="2" charset="2"/>
                            <a:buNone/>
                            <a:tabLst/>
                          </a:pPr>
                          <a:r>
                            <a:rPr kumimoji="0" lang="en-US" altLang="en-US" sz="2800" b="0" i="0" u="none" strike="noStrike" cap="none" normalizeH="0" baseline="0" dirty="0" err="1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Nul</a:t>
                          </a:r>
                          <a:r>
                            <a:rPr kumimoji="0" lang="en-US" altLang="en-US" sz="2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 </a:t>
                          </a:r>
                          <a:r>
                            <a:rPr kumimoji="0" lang="en-US" altLang="en-US" sz="2800" b="0" i="1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A</a:t>
                          </a:r>
                        </a:p>
                      </a:txBody>
                      <a:tcPr marT="45721" marB="45721" horzOverflow="overflow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8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1pPr>
                          <a:lvl2pPr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4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2pPr>
                          <a:lvl3pPr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3pPr>
                          <a:lvl4pPr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4pPr>
                          <a:lvl5pPr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5pPr>
                          <a:lvl6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6pPr>
                          <a:lvl7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7pPr>
                          <a:lvl8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8pPr>
                          <a:lvl9pPr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9pPr>
                        </a:lstStyle>
                        <a:p>
                          <a:pPr marL="0" marR="0" lvl="0" indent="0" algn="ctr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SzTx/>
                            <a:buFont typeface="Wingdings" panose="05000000000000000000" pitchFamily="2" charset="2"/>
                            <a:buNone/>
                            <a:tabLst/>
                          </a:pPr>
                          <a:r>
                            <a:rPr kumimoji="0" lang="en-US" altLang="en-US" sz="2800" b="0" i="0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Col </a:t>
                          </a:r>
                          <a:r>
                            <a:rPr kumimoji="0" lang="en-US" altLang="en-US" sz="28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A</a:t>
                          </a:r>
                        </a:p>
                      </a:txBody>
                      <a:tcPr marT="45721" marB="45721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</a:tr>
                  <a:tr h="10302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1" marB="45721" horzOverflow="overflow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blipFill rotWithShape="0">
                          <a:blip r:embed="rId5"/>
                          <a:stretch>
                            <a:fillRect l="-2519" t="-57988" r="-104593" b="-2544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1" marB="45721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blipFill rotWithShape="0">
                          <a:blip r:embed="rId5"/>
                          <a:stretch>
                            <a:fillRect l="-98716" t="-57988" r="-713" b="-254438"/>
                          </a:stretch>
                        </a:blipFill>
                      </a:tcPr>
                    </a:tc>
                  </a:tr>
                  <a:tr h="2592427">
                    <a:tc>
                      <a:txBody>
                        <a:bodyPr/>
                        <a:lstStyle>
                          <a:lvl1pPr marL="533400" indent="-5334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8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1pPr>
                          <a:lvl2pPr marL="914400" indent="-4572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4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2pPr>
                          <a:lvl3pPr marL="1295400" indent="-3810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3pPr>
                          <a:lvl4pPr marL="1714500" indent="-3429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4pPr>
                          <a:lvl5pPr marL="2171700" indent="-3429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5pPr>
                          <a:lvl6pPr marL="26289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6pPr>
                          <a:lvl7pPr marL="30861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7pPr>
                          <a:lvl8pPr marL="35433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8pPr>
                          <a:lvl9pPr marL="40005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9pPr>
                        </a:lstStyle>
                        <a:p>
                          <a:pPr marL="533400" marR="0" lvl="0" indent="-53340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SzTx/>
                            <a:buFont typeface="Wingdings" panose="05000000000000000000" pitchFamily="2" charset="2"/>
                            <a:buAutoNum type="arabicPeriod" startAt="2"/>
                            <a:tabLst/>
                          </a:pPr>
                          <a:r>
                            <a:rPr kumimoji="0" lang="en-US" altLang="en-US" sz="2800" b="0" i="0" u="none" strike="noStrike" cap="none" normalizeH="0" baseline="0" dirty="0" err="1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Nul</a:t>
                          </a:r>
                          <a:r>
                            <a:rPr kumimoji="0" lang="en-US" altLang="en-US" sz="2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 </a:t>
                          </a:r>
                          <a:r>
                            <a:rPr kumimoji="0" lang="en-US" altLang="en-US" sz="2800" b="0" i="1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A</a:t>
                          </a:r>
                          <a:r>
                            <a:rPr kumimoji="0" lang="en-US" altLang="en-US" sz="2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 is implicitly defined; </a:t>
                          </a:r>
                          <a:r>
                            <a:rPr kumimoji="0" lang="en-US" altLang="en-US" sz="2800" b="0" i="1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i.e.</a:t>
                          </a:r>
                          <a:r>
                            <a:rPr kumimoji="0" lang="en-US" altLang="en-US" sz="2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, you are given only a condition </a:t>
                          </a:r>
                        </a:p>
                        <a:p>
                          <a:pPr marL="533400" marR="0" lvl="0" indent="-53340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SzTx/>
                            <a:buFont typeface="Wingdings" panose="05000000000000000000" pitchFamily="2" charset="2"/>
                            <a:buNone/>
                            <a:tabLst/>
                          </a:pPr>
                          <a:r>
                            <a:rPr kumimoji="0" lang="en-US" altLang="en-US" sz="2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                    that vectors in </a:t>
                          </a:r>
                          <a:r>
                            <a:rPr kumimoji="0" lang="en-US" altLang="en-US" sz="2800" b="0" i="0" u="none" strike="noStrike" cap="none" normalizeH="0" baseline="0" dirty="0" err="1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Nul</a:t>
                          </a:r>
                          <a:r>
                            <a:rPr kumimoji="0" lang="en-US" altLang="en-US" sz="2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 </a:t>
                          </a:r>
                          <a:r>
                            <a:rPr kumimoji="0" lang="en-US" altLang="en-US" sz="2800" b="0" i="1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A</a:t>
                          </a:r>
                          <a:r>
                            <a:rPr kumimoji="0" lang="en-US" altLang="en-US" sz="2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 must satisfy.</a:t>
                          </a:r>
                        </a:p>
                      </a:txBody>
                      <a:tcPr marT="45721" marB="45721" horzOverflow="overflow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533400" indent="-5334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8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1pPr>
                          <a:lvl2pPr marL="914400" indent="-4572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4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2pPr>
                          <a:lvl3pPr marL="1295400" indent="-3810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3pPr>
                          <a:lvl4pPr marL="1714500" indent="-3429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4pPr>
                          <a:lvl5pPr marL="2171700" indent="-3429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5pPr>
                          <a:lvl6pPr marL="26289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6pPr>
                          <a:lvl7pPr marL="30861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7pPr>
                          <a:lvl8pPr marL="35433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8pPr>
                          <a:lvl9pPr marL="40005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9pPr>
                        </a:lstStyle>
                        <a:p>
                          <a:pPr marL="533400" marR="0" lvl="0" indent="-53340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SzTx/>
                            <a:buFont typeface="Wingdings" panose="05000000000000000000" pitchFamily="2" charset="2"/>
                            <a:buAutoNum type="arabicPeriod" startAt="2"/>
                            <a:tabLst/>
                          </a:pPr>
                          <a:r>
                            <a:rPr kumimoji="0" lang="en-US" altLang="en-US" sz="2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Col </a:t>
                          </a:r>
                          <a:r>
                            <a:rPr kumimoji="0" lang="en-US" altLang="en-US" sz="2800" b="0" i="1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A</a:t>
                          </a:r>
                          <a:r>
                            <a:rPr kumimoji="0" lang="en-US" altLang="en-US" sz="2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 is explicitly defined; </a:t>
                          </a:r>
                          <a:r>
                            <a:rPr kumimoji="0" lang="en-US" altLang="en-US" sz="2800" b="0" i="1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i.e.</a:t>
                          </a:r>
                          <a:r>
                            <a:rPr kumimoji="0" lang="en-US" altLang="en-US" sz="2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, you are told how to build vectors in Col </a:t>
                          </a:r>
                          <a:r>
                            <a:rPr kumimoji="0" lang="en-US" altLang="en-US" sz="2800" b="0" i="1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A</a:t>
                          </a:r>
                          <a:r>
                            <a:rPr kumimoji="0" lang="en-US" altLang="en-US" sz="2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.</a:t>
                          </a:r>
                        </a:p>
                      </a:txBody>
                      <a:tcPr marT="45721" marB="45721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</a:tr>
                </a:tbl>
              </a:graphicData>
            </a:graphic>
          </p:graphicFrame>
        </mc:Fallback>
      </mc:AlternateContent>
      <p:graphicFrame>
        <p:nvGraphicFramePr>
          <p:cNvPr id="733239" name="Object 55"/>
          <p:cNvGraphicFramePr>
            <a:graphicFrameLocks noChangeAspect="1"/>
          </p:cNvGraphicFramePr>
          <p:nvPr/>
        </p:nvGraphicFramePr>
        <p:xfrm>
          <a:off x="914400" y="4699000"/>
          <a:ext cx="12954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6" name="Equation" r:id="rId6" imgW="1409088" imgH="431613" progId="Equation.DSMT4">
                  <p:embed/>
                </p:oleObj>
              </mc:Choice>
              <mc:Fallback>
                <p:oleObj name="Equation" r:id="rId6" imgW="1409088" imgH="431613" progId="Equation.DSMT4">
                  <p:embed/>
                  <p:pic>
                    <p:nvPicPr>
                      <p:cNvPr id="0" name="Object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4699000"/>
                        <a:ext cx="1295400" cy="396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Pearson </a:t>
            </a:r>
            <a:r>
              <a:rPr lang="en-US" altLang="en-US" sz="1200" dirty="0">
                <a:latin typeface="Arial" panose="020B0604020202020204" pitchFamily="34" charset="0"/>
              </a:rPr>
              <a:t>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4.2- </a:t>
            </a:r>
            <a:fld id="{E6E08E6C-8489-4D1D-8769-270D1978813A}" type="slidenum">
              <a:rPr lang="en-US" altLang="en-US" sz="1200">
                <a:latin typeface="Arial" panose="020B0604020202020204" pitchFamily="34" charset="0"/>
              </a:rPr>
              <a:pPr algn="r"/>
              <a:t>16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CONTRAST BETWEEN NUL </a:t>
            </a:r>
            <a:r>
              <a:rPr lang="en-US" altLang="en-US" i="1" smtClean="0"/>
              <a:t>A</a:t>
            </a:r>
            <a:r>
              <a:rPr lang="en-US" altLang="en-US" smtClean="0"/>
              <a:t> AND COL </a:t>
            </a:r>
            <a:r>
              <a:rPr lang="en-US" altLang="en-US" i="1" smtClean="0"/>
              <a:t>A</a:t>
            </a:r>
            <a:r>
              <a:rPr lang="en-US" altLang="en-US" smtClean="0"/>
              <a:t> FOR AN   </a:t>
            </a:r>
            <a:br>
              <a:rPr lang="en-US" altLang="en-US" smtClean="0"/>
            </a:br>
            <a:r>
              <a:rPr lang="en-US" altLang="en-US" smtClean="0"/>
              <a:t>              MATRIX </a:t>
            </a:r>
            <a:r>
              <a:rPr lang="en-US" altLang="en-US" i="1" smtClean="0"/>
              <a:t>A</a:t>
            </a:r>
          </a:p>
        </p:txBody>
      </p:sp>
      <p:graphicFrame>
        <p:nvGraphicFramePr>
          <p:cNvPr id="21509" name="Object 4"/>
          <p:cNvGraphicFramePr>
            <a:graphicFrameLocks noChangeAspect="1"/>
          </p:cNvGraphicFramePr>
          <p:nvPr/>
        </p:nvGraphicFramePr>
        <p:xfrm>
          <a:off x="622300" y="660400"/>
          <a:ext cx="1066800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0" name="Equation" r:id="rId3" imgW="863225" imgH="253890" progId="Equation.DSMT4">
                  <p:embed/>
                </p:oleObj>
              </mc:Choice>
              <mc:Fallback>
                <p:oleObj name="Equation" r:id="rId3" imgW="863225" imgH="25389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300" y="660400"/>
                        <a:ext cx="1066800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6289" name="Group 3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305800" cy="4670425"/>
        </p:xfrm>
        <a:graphic>
          <a:graphicData uri="http://schemas.openxmlformats.org/drawingml/2006/table">
            <a:tbl>
              <a:tblPr/>
              <a:tblGrid>
                <a:gridCol w="4152900"/>
                <a:gridCol w="4152900"/>
              </a:tblGrid>
              <a:tr h="2225343">
                <a:tc>
                  <a:txBody>
                    <a:bodyPr/>
                    <a:lstStyle>
                      <a:lvl1pPr marL="533400" indent="-533400" algn="l">
                        <a:spcBef>
                          <a:spcPct val="20000"/>
                        </a:spcBef>
                        <a:buClr>
                          <a:srgbClr val="077C97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 marL="914400" indent="-457200" algn="l">
                        <a:spcBef>
                          <a:spcPct val="20000"/>
                        </a:spcBef>
                        <a:buClr>
                          <a:srgbClr val="077C97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 marL="1295400" indent="-381000" algn="l">
                        <a:spcBef>
                          <a:spcPct val="20000"/>
                        </a:spcBef>
                        <a:buClr>
                          <a:srgbClr val="077C97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 marL="1714500" indent="-342900" algn="l">
                        <a:spcBef>
                          <a:spcPct val="20000"/>
                        </a:spcBef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 marL="2171700" indent="-342900" algn="l">
                        <a:spcBef>
                          <a:spcPct val="20000"/>
                        </a:spcBef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marL="26289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marL="30861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marL="35433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marL="40005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77C97"/>
                        </a:buClr>
                        <a:buSzTx/>
                        <a:buFont typeface="Wingdings" panose="05000000000000000000" pitchFamily="2" charset="2"/>
                        <a:buAutoNum type="arabicPeriod" startAt="3"/>
                        <a:tabLst/>
                      </a:pP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It takes time to find vectors in Nul </a:t>
                      </a:r>
                      <a:r>
                        <a:rPr kumimoji="0" lang="en-US" altLang="en-US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A</a:t>
                      </a: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. Row operations on             are required.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533400" indent="-533400" algn="l">
                        <a:spcBef>
                          <a:spcPct val="20000"/>
                        </a:spcBef>
                        <a:buClr>
                          <a:srgbClr val="077C97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 marL="914400" indent="-457200" algn="l">
                        <a:spcBef>
                          <a:spcPct val="20000"/>
                        </a:spcBef>
                        <a:buClr>
                          <a:srgbClr val="077C97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 marL="1295400" indent="-381000" algn="l">
                        <a:spcBef>
                          <a:spcPct val="20000"/>
                        </a:spcBef>
                        <a:buClr>
                          <a:srgbClr val="077C97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 marL="1714500" indent="-342900" algn="l">
                        <a:spcBef>
                          <a:spcPct val="20000"/>
                        </a:spcBef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 marL="2171700" indent="-342900" algn="l">
                        <a:spcBef>
                          <a:spcPct val="20000"/>
                        </a:spcBef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marL="26289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marL="30861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marL="35433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marL="40005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77C97"/>
                        </a:buClr>
                        <a:buSzTx/>
                        <a:buFont typeface="Wingdings" panose="05000000000000000000" pitchFamily="2" charset="2"/>
                        <a:buAutoNum type="arabicPeriod" startAt="3"/>
                        <a:tabLst/>
                      </a:pP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It is easy to find vectors in Col </a:t>
                      </a:r>
                      <a:r>
                        <a:rPr kumimoji="0" lang="en-US" altLang="en-US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A</a:t>
                      </a: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. The columns of a are displayed; others are formed from them.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5082">
                <a:tc>
                  <a:txBody>
                    <a:bodyPr/>
                    <a:lstStyle>
                      <a:lvl1pPr marL="533400" indent="-533400" algn="l">
                        <a:spcBef>
                          <a:spcPct val="20000"/>
                        </a:spcBef>
                        <a:buClr>
                          <a:srgbClr val="077C97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 marL="914400" indent="-457200" algn="l">
                        <a:spcBef>
                          <a:spcPct val="20000"/>
                        </a:spcBef>
                        <a:buClr>
                          <a:srgbClr val="077C97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 marL="1295400" indent="-381000" algn="l">
                        <a:spcBef>
                          <a:spcPct val="20000"/>
                        </a:spcBef>
                        <a:buClr>
                          <a:srgbClr val="077C97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 marL="1714500" indent="-342900" algn="l">
                        <a:spcBef>
                          <a:spcPct val="20000"/>
                        </a:spcBef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 marL="2171700" indent="-342900" algn="l">
                        <a:spcBef>
                          <a:spcPct val="20000"/>
                        </a:spcBef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marL="26289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marL="30861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marL="35433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marL="40005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77C97"/>
                        </a:buClr>
                        <a:buSzTx/>
                        <a:buFont typeface="Wingdings" panose="05000000000000000000" pitchFamily="2" charset="2"/>
                        <a:buAutoNum type="arabicPeriod" startAt="4"/>
                        <a:tabLst/>
                      </a:pP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There is no obvious relation between Nul </a:t>
                      </a:r>
                      <a:r>
                        <a:rPr kumimoji="0" lang="en-US" altLang="en-US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A</a:t>
                      </a: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and the entries in </a:t>
                      </a:r>
                      <a:r>
                        <a:rPr kumimoji="0" lang="en-US" altLang="en-US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A</a:t>
                      </a: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533400" indent="-533400" algn="l">
                        <a:spcBef>
                          <a:spcPct val="20000"/>
                        </a:spcBef>
                        <a:buClr>
                          <a:srgbClr val="077C97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 marL="914400" indent="-457200" algn="l">
                        <a:spcBef>
                          <a:spcPct val="20000"/>
                        </a:spcBef>
                        <a:buClr>
                          <a:srgbClr val="077C97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 marL="1295400" indent="-381000" algn="l">
                        <a:spcBef>
                          <a:spcPct val="20000"/>
                        </a:spcBef>
                        <a:buClr>
                          <a:srgbClr val="077C97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 marL="1714500" indent="-342900" algn="l">
                        <a:spcBef>
                          <a:spcPct val="20000"/>
                        </a:spcBef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 marL="2171700" indent="-342900" algn="l">
                        <a:spcBef>
                          <a:spcPct val="20000"/>
                        </a:spcBef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marL="26289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marL="30861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marL="35433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marL="40005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77C97"/>
                        </a:buClr>
                        <a:buSzTx/>
                        <a:buFont typeface="Wingdings" panose="05000000000000000000" pitchFamily="2" charset="2"/>
                        <a:buAutoNum type="arabicPeriod" startAt="4"/>
                        <a:tabLst/>
                      </a:pP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There is an obvious relation between Col </a:t>
                      </a:r>
                      <a:r>
                        <a:rPr kumimoji="0" lang="en-US" altLang="en-US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A</a:t>
                      </a: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and the entries in </a:t>
                      </a:r>
                      <a:r>
                        <a:rPr kumimoji="0" lang="en-US" altLang="en-US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A</a:t>
                      </a: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, since each column of </a:t>
                      </a:r>
                      <a:r>
                        <a:rPr kumimoji="0" lang="en-US" altLang="en-US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A</a:t>
                      </a: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is in Col </a:t>
                      </a:r>
                      <a:r>
                        <a:rPr kumimoji="0" lang="en-US" altLang="en-US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A</a:t>
                      </a: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36278" name="Object 22"/>
          <p:cNvGraphicFramePr>
            <a:graphicFrameLocks noChangeAspect="1"/>
          </p:cNvGraphicFramePr>
          <p:nvPr/>
        </p:nvGraphicFramePr>
        <p:xfrm>
          <a:off x="3124200" y="2565400"/>
          <a:ext cx="838200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1" name="Equation" r:id="rId5" imgW="1143000" imgH="558800" progId="Equation.DSMT4">
                  <p:embed/>
                </p:oleObj>
              </mc:Choice>
              <mc:Fallback>
                <p:oleObj name="Equation" r:id="rId5" imgW="1143000" imgH="558800" progId="Equation.DSMT4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2565400"/>
                        <a:ext cx="838200" cy="411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Pearson </a:t>
            </a:r>
            <a:r>
              <a:rPr lang="en-US" altLang="en-US" sz="1200" dirty="0">
                <a:latin typeface="Arial" panose="020B0604020202020204" pitchFamily="34" charset="0"/>
              </a:rPr>
              <a:t>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4.2- </a:t>
            </a:r>
            <a:fld id="{01E9BC1D-F264-48BB-B647-E670E1484458}" type="slidenum">
              <a:rPr lang="en-US" altLang="en-US" sz="1200">
                <a:latin typeface="Arial" panose="020B0604020202020204" pitchFamily="34" charset="0"/>
              </a:rPr>
              <a:pPr algn="r"/>
              <a:t>17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CONTRAST BETWEEN NUL </a:t>
            </a:r>
            <a:r>
              <a:rPr lang="en-US" altLang="en-US" i="1" smtClean="0"/>
              <a:t>A</a:t>
            </a:r>
            <a:r>
              <a:rPr lang="en-US" altLang="en-US" smtClean="0"/>
              <a:t> AND COL </a:t>
            </a:r>
            <a:r>
              <a:rPr lang="en-US" altLang="en-US" i="1" smtClean="0"/>
              <a:t>A</a:t>
            </a:r>
            <a:r>
              <a:rPr lang="en-US" altLang="en-US" smtClean="0"/>
              <a:t> FOR AN   </a:t>
            </a:r>
            <a:br>
              <a:rPr lang="en-US" altLang="en-US" smtClean="0"/>
            </a:br>
            <a:r>
              <a:rPr lang="en-US" altLang="en-US" smtClean="0"/>
              <a:t>              MATRIX </a:t>
            </a:r>
            <a:r>
              <a:rPr lang="en-US" altLang="en-US" i="1" smtClean="0"/>
              <a:t>A</a:t>
            </a:r>
          </a:p>
        </p:txBody>
      </p:sp>
      <p:graphicFrame>
        <p:nvGraphicFramePr>
          <p:cNvPr id="22533" name="Object 4"/>
          <p:cNvGraphicFramePr>
            <a:graphicFrameLocks noChangeAspect="1"/>
          </p:cNvGraphicFramePr>
          <p:nvPr/>
        </p:nvGraphicFramePr>
        <p:xfrm>
          <a:off x="609600" y="660400"/>
          <a:ext cx="1066800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4" name="Equation" r:id="rId3" imgW="863225" imgH="253890" progId="Equation.DSMT4">
                  <p:embed/>
                </p:oleObj>
              </mc:Choice>
              <mc:Fallback>
                <p:oleObj name="Equation" r:id="rId3" imgW="863225" imgH="25389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660400"/>
                        <a:ext cx="1066800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8329" name="Group 25"/>
          <p:cNvGraphicFramePr>
            <a:graphicFrameLocks noGrp="1"/>
          </p:cNvGraphicFramePr>
          <p:nvPr>
            <p:ph idx="1"/>
          </p:nvPr>
        </p:nvGraphicFramePr>
        <p:xfrm>
          <a:off x="228600" y="1600200"/>
          <a:ext cx="8686800" cy="4114800"/>
        </p:xfrm>
        <a:graphic>
          <a:graphicData uri="http://schemas.openxmlformats.org/drawingml/2006/table">
            <a:tbl>
              <a:tblPr/>
              <a:tblGrid>
                <a:gridCol w="4383088"/>
                <a:gridCol w="4303712"/>
              </a:tblGrid>
              <a:tr h="1828800">
                <a:tc>
                  <a:txBody>
                    <a:bodyPr/>
                    <a:lstStyle>
                      <a:lvl1pPr marL="533400" indent="-533400" algn="l">
                        <a:spcBef>
                          <a:spcPct val="20000"/>
                        </a:spcBef>
                        <a:buClr>
                          <a:srgbClr val="077C97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 marL="914400" indent="-457200" algn="l">
                        <a:spcBef>
                          <a:spcPct val="20000"/>
                        </a:spcBef>
                        <a:buClr>
                          <a:srgbClr val="077C97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 marL="1295400" indent="-381000" algn="l">
                        <a:spcBef>
                          <a:spcPct val="20000"/>
                        </a:spcBef>
                        <a:buClr>
                          <a:srgbClr val="077C97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 marL="1714500" indent="-342900" algn="l">
                        <a:spcBef>
                          <a:spcPct val="20000"/>
                        </a:spcBef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 marL="2171700" indent="-342900" algn="l">
                        <a:spcBef>
                          <a:spcPct val="20000"/>
                        </a:spcBef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marL="26289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marL="30861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marL="35433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marL="40005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77C97"/>
                        </a:buClr>
                        <a:buSzTx/>
                        <a:buFont typeface="Wingdings" panose="05000000000000000000" pitchFamily="2" charset="2"/>
                        <a:buAutoNum type="arabicPeriod" startAt="5"/>
                        <a:tabLst/>
                      </a:pP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A typical vector </a:t>
                      </a:r>
                      <a:r>
                        <a:rPr kumimoji="0" lang="en-US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v</a:t>
                      </a: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in Nul </a:t>
                      </a:r>
                      <a:r>
                        <a:rPr kumimoji="0" lang="en-US" altLang="en-US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A</a:t>
                      </a: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has the property that    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77C97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                 .    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533400" indent="-533400" algn="l">
                        <a:spcBef>
                          <a:spcPct val="20000"/>
                        </a:spcBef>
                        <a:buClr>
                          <a:srgbClr val="077C97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 marL="914400" indent="-457200" algn="l">
                        <a:spcBef>
                          <a:spcPct val="20000"/>
                        </a:spcBef>
                        <a:buClr>
                          <a:srgbClr val="077C97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 marL="1295400" indent="-381000" algn="l">
                        <a:spcBef>
                          <a:spcPct val="20000"/>
                        </a:spcBef>
                        <a:buClr>
                          <a:srgbClr val="077C97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 marL="1714500" indent="-342900" algn="l">
                        <a:spcBef>
                          <a:spcPct val="20000"/>
                        </a:spcBef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 marL="2171700" indent="-342900" algn="l">
                        <a:spcBef>
                          <a:spcPct val="20000"/>
                        </a:spcBef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marL="26289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marL="30861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marL="35433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marL="40005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77C97"/>
                        </a:buClr>
                        <a:buSzTx/>
                        <a:buFont typeface="Wingdings" panose="05000000000000000000" pitchFamily="2" charset="2"/>
                        <a:buAutoNum type="arabicPeriod" startAt="5"/>
                        <a:tabLst/>
                      </a:pP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A typical vector </a:t>
                      </a:r>
                      <a:r>
                        <a:rPr kumimoji="0" lang="en-US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v</a:t>
                      </a: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in Col </a:t>
                      </a:r>
                      <a:r>
                        <a:rPr kumimoji="0" lang="en-US" altLang="en-US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A</a:t>
                      </a: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has the property that the equation              is consistent.           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0">
                <a:tc>
                  <a:txBody>
                    <a:bodyPr/>
                    <a:lstStyle>
                      <a:lvl1pPr marL="533400" indent="-533400" algn="l">
                        <a:spcBef>
                          <a:spcPct val="20000"/>
                        </a:spcBef>
                        <a:buClr>
                          <a:srgbClr val="077C97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 marL="914400" indent="-457200" algn="l">
                        <a:spcBef>
                          <a:spcPct val="20000"/>
                        </a:spcBef>
                        <a:buClr>
                          <a:srgbClr val="077C97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 marL="1295400" indent="-381000" algn="l">
                        <a:spcBef>
                          <a:spcPct val="20000"/>
                        </a:spcBef>
                        <a:buClr>
                          <a:srgbClr val="077C97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 marL="1714500" indent="-342900" algn="l">
                        <a:spcBef>
                          <a:spcPct val="20000"/>
                        </a:spcBef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 marL="2171700" indent="-342900" algn="l">
                        <a:spcBef>
                          <a:spcPct val="20000"/>
                        </a:spcBef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marL="26289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marL="30861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marL="35433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marL="40005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77C97"/>
                        </a:buClr>
                        <a:buSzTx/>
                        <a:buFont typeface="Wingdings" panose="05000000000000000000" pitchFamily="2" charset="2"/>
                        <a:buAutoNum type="arabicPeriod" startAt="6"/>
                        <a:tabLst/>
                      </a:pP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Given a specific vector </a:t>
                      </a:r>
                      <a:r>
                        <a:rPr kumimoji="0" lang="en-US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v</a:t>
                      </a: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, it is easy to tell if </a:t>
                      </a:r>
                      <a:r>
                        <a:rPr kumimoji="0" lang="en-US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v</a:t>
                      </a: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is in Nul </a:t>
                      </a:r>
                      <a:r>
                        <a:rPr kumimoji="0" lang="en-US" altLang="en-US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A</a:t>
                      </a: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. Just compare </a:t>
                      </a:r>
                      <a:r>
                        <a:rPr kumimoji="0" lang="en-US" altLang="en-US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A</a:t>
                      </a:r>
                      <a:r>
                        <a:rPr kumimoji="0" lang="en-US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v</a:t>
                      </a: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533400" indent="-533400" algn="l">
                        <a:spcBef>
                          <a:spcPct val="20000"/>
                        </a:spcBef>
                        <a:buClr>
                          <a:srgbClr val="077C97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 marL="914400" indent="-457200" algn="l">
                        <a:spcBef>
                          <a:spcPct val="20000"/>
                        </a:spcBef>
                        <a:buClr>
                          <a:srgbClr val="077C97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 marL="1295400" indent="-381000" algn="l">
                        <a:spcBef>
                          <a:spcPct val="20000"/>
                        </a:spcBef>
                        <a:buClr>
                          <a:srgbClr val="077C97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 marL="1714500" indent="-342900" algn="l">
                        <a:spcBef>
                          <a:spcPct val="20000"/>
                        </a:spcBef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 marL="2171700" indent="-342900" algn="l">
                        <a:spcBef>
                          <a:spcPct val="20000"/>
                        </a:spcBef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marL="26289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marL="30861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marL="35433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marL="4000500" indent="-3429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77C97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77C97"/>
                        </a:buClr>
                        <a:buSzTx/>
                        <a:buFont typeface="Wingdings" panose="05000000000000000000" pitchFamily="2" charset="2"/>
                        <a:buAutoNum type="arabicPeriod" startAt="6"/>
                        <a:tabLst/>
                      </a:pP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Given a specific vector </a:t>
                      </a:r>
                      <a:r>
                        <a:rPr kumimoji="0" lang="en-US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v</a:t>
                      </a: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, it may take time to tell if v is in Col </a:t>
                      </a:r>
                      <a:r>
                        <a:rPr kumimoji="0" lang="en-US" altLang="en-US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A</a:t>
                      </a:r>
                      <a:r>
                        <a:rPr kumimoji="0" lang="en-US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. Row operations on            are required.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38322" name="Object 18"/>
          <p:cNvGraphicFramePr>
            <a:graphicFrameLocks noChangeAspect="1"/>
          </p:cNvGraphicFramePr>
          <p:nvPr/>
        </p:nvGraphicFramePr>
        <p:xfrm>
          <a:off x="838200" y="2616200"/>
          <a:ext cx="11176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5" name="Equation" r:id="rId5" imgW="1117115" imgH="342751" progId="Equation.DSMT4">
                  <p:embed/>
                </p:oleObj>
              </mc:Choice>
              <mc:Fallback>
                <p:oleObj name="Equation" r:id="rId5" imgW="1117115" imgH="342751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2616200"/>
                        <a:ext cx="11176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8323" name="Object 19"/>
          <p:cNvGraphicFramePr>
            <a:graphicFrameLocks noChangeAspect="1"/>
          </p:cNvGraphicFramePr>
          <p:nvPr/>
        </p:nvGraphicFramePr>
        <p:xfrm>
          <a:off x="7073900" y="2565400"/>
          <a:ext cx="1066800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6" name="Equation" r:id="rId7" imgW="1143000" imgH="342900" progId="Equation.DSMT4">
                  <p:embed/>
                </p:oleObj>
              </mc:Choice>
              <mc:Fallback>
                <p:oleObj name="Equation" r:id="rId7" imgW="1143000" imgH="342900" progId="Equation.DSMT4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3900" y="2565400"/>
                        <a:ext cx="1066800" cy="320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8330" name="Object 26"/>
          <p:cNvGraphicFramePr>
            <a:graphicFrameLocks noChangeAspect="1"/>
          </p:cNvGraphicFramePr>
          <p:nvPr/>
        </p:nvGraphicFramePr>
        <p:xfrm>
          <a:off x="7239000" y="4787900"/>
          <a:ext cx="914400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7" name="Equation" r:id="rId9" imgW="1155700" imgH="558800" progId="Equation.DSMT4">
                  <p:embed/>
                </p:oleObj>
              </mc:Choice>
              <mc:Fallback>
                <p:oleObj name="Equation" r:id="rId9" imgW="1155700" imgH="558800" progId="Equation.DSMT4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9000" y="4787900"/>
                        <a:ext cx="914400" cy="442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Pearson </a:t>
            </a:r>
            <a:r>
              <a:rPr lang="en-US" altLang="en-US" sz="1200" dirty="0">
                <a:latin typeface="Arial" panose="020B0604020202020204" pitchFamily="34" charset="0"/>
              </a:rPr>
              <a:t>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4.2- </a:t>
            </a:r>
            <a:fld id="{877551BE-A191-4728-844E-030F0034509A}" type="slidenum">
              <a:rPr lang="en-US" altLang="en-US" sz="1200">
                <a:latin typeface="Arial" panose="020B0604020202020204" pitchFamily="34" charset="0"/>
              </a:rPr>
              <a:pPr algn="r"/>
              <a:t>18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CONTRAST BETWEEN NUL </a:t>
            </a:r>
            <a:r>
              <a:rPr lang="en-US" altLang="en-US" i="1" smtClean="0"/>
              <a:t>A</a:t>
            </a:r>
            <a:r>
              <a:rPr lang="en-US" altLang="en-US" smtClean="0"/>
              <a:t> AND COL </a:t>
            </a:r>
            <a:r>
              <a:rPr lang="en-US" altLang="en-US" i="1" smtClean="0"/>
              <a:t>A</a:t>
            </a:r>
            <a:r>
              <a:rPr lang="en-US" altLang="en-US" smtClean="0"/>
              <a:t> FOR AN   </a:t>
            </a:r>
            <a:br>
              <a:rPr lang="en-US" altLang="en-US" smtClean="0"/>
            </a:br>
            <a:r>
              <a:rPr lang="en-US" altLang="en-US" smtClean="0"/>
              <a:t>              MATRIX </a:t>
            </a:r>
            <a:r>
              <a:rPr lang="en-US" altLang="en-US" i="1" smtClean="0"/>
              <a:t>A</a:t>
            </a:r>
          </a:p>
        </p:txBody>
      </p:sp>
      <p:graphicFrame>
        <p:nvGraphicFramePr>
          <p:cNvPr id="23557" name="Object 4"/>
          <p:cNvGraphicFramePr>
            <a:graphicFrameLocks noChangeAspect="1"/>
          </p:cNvGraphicFramePr>
          <p:nvPr/>
        </p:nvGraphicFramePr>
        <p:xfrm>
          <a:off x="609600" y="609600"/>
          <a:ext cx="1066800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21" name="Equation" r:id="rId3" imgW="863225" imgH="253890" progId="Equation.DSMT4">
                  <p:embed/>
                </p:oleObj>
              </mc:Choice>
              <mc:Fallback>
                <p:oleObj name="Equation" r:id="rId3" imgW="863225" imgH="25389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609600"/>
                        <a:ext cx="1066800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40385" name="Group 3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740412777"/>
                  </p:ext>
                </p:extLst>
              </p:nvPr>
            </p:nvGraphicFramePr>
            <p:xfrm>
              <a:off x="228600" y="1828800"/>
              <a:ext cx="8686800" cy="3810000"/>
            </p:xfrm>
            <a:graphic>
              <a:graphicData uri="http://schemas.openxmlformats.org/drawingml/2006/table">
                <a:tbl>
                  <a:tblPr/>
                  <a:tblGrid>
                    <a:gridCol w="4343400"/>
                    <a:gridCol w="4343400"/>
                  </a:tblGrid>
                  <a:tr h="1798470">
                    <a:tc>
                      <a:txBody>
                        <a:bodyPr/>
                        <a:lstStyle>
                          <a:lvl1pPr marL="533400" indent="-5334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8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1pPr>
                          <a:lvl2pPr marL="914400" indent="-4572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4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2pPr>
                          <a:lvl3pPr marL="1295400" indent="-3810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3pPr>
                          <a:lvl4pPr marL="1714500" indent="-3429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4pPr>
                          <a:lvl5pPr marL="2171700" indent="-3429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5pPr>
                          <a:lvl6pPr marL="26289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6pPr>
                          <a:lvl7pPr marL="30861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7pPr>
                          <a:lvl8pPr marL="35433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8pPr>
                          <a:lvl9pPr marL="40005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9pPr>
                        </a:lstStyle>
                        <a:p>
                          <a:pPr marL="533400" marR="0" lvl="0" indent="-53340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SzTx/>
                            <a:buFont typeface="Wingdings" panose="05000000000000000000" pitchFamily="2" charset="2"/>
                            <a:buAutoNum type="arabicPeriod" startAt="7"/>
                            <a:tabLst/>
                          </a:pPr>
                          <a:r>
                            <a:rPr kumimoji="0" lang="en-US" altLang="en-US" sz="2800" b="0" i="0" u="none" strike="noStrike" cap="none" normalizeH="0" baseline="0" dirty="0" err="1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Nul</a:t>
                          </a:r>
                          <a:r>
                            <a:rPr kumimoji="0" lang="en-US" altLang="en-US" sz="2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            if and only if the equation           has only the trivial solution.       </a:t>
                          </a:r>
                        </a:p>
                      </a:txBody>
                      <a:tcPr marT="45724" marB="45724" horzOverflow="overflow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533400" indent="-5334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8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1pPr>
                          <a:lvl2pPr marL="914400" indent="-4572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4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2pPr>
                          <a:lvl3pPr marL="1295400" indent="-3810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3pPr>
                          <a:lvl4pPr marL="1714500" indent="-3429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4pPr>
                          <a:lvl5pPr marL="2171700" indent="-3429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5pPr>
                          <a:lvl6pPr marL="26289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6pPr>
                          <a:lvl7pPr marL="30861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7pPr>
                          <a:lvl8pPr marL="35433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8pPr>
                          <a:lvl9pPr marL="40005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9pPr>
                        </a:lstStyle>
                        <a:p>
                          <a:pPr marL="533400" marR="0" lvl="0" indent="-53340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SzTx/>
                            <a:buFont typeface="Wingdings" panose="05000000000000000000" pitchFamily="2" charset="2"/>
                            <a:buAutoNum type="arabicPeriod" startAt="7"/>
                            <a:tabLst/>
                          </a:pPr>
                          <a:r>
                            <a:rPr kumimoji="0" lang="en-US" altLang="en-US" sz="2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Col  </a:t>
                          </a:r>
                          <a14:m>
                            <m:oMath xmlns:m="http://schemas.openxmlformats.org/officeDocument/2006/math">
                              <m:r>
                                <a:rPr kumimoji="0" lang="en-US" altLang="en-US" sz="2800" b="0" i="1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kumimoji="0" lang="en-US" altLang="en-US" sz="2800" b="0" i="1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altLang="en-US" sz="28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en-US" sz="28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ℝ</m:t>
                                  </m:r>
                                </m:e>
                                <m:sup>
                                  <m:r>
                                    <a:rPr lang="en-US" alt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𝑚</m:t>
                                  </m:r>
                                </m:sup>
                              </m:sSup>
                            </m:oMath>
                          </a14:m>
                          <a:r>
                            <a:rPr kumimoji="0" lang="en-US" altLang="en-US" sz="2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 if and only if the equation                                               has a solution for every </a:t>
                          </a:r>
                          <a:r>
                            <a:rPr kumimoji="0" lang="en-US" altLang="en-US" sz="2800" b="1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b</a:t>
                          </a:r>
                          <a:r>
                            <a:rPr kumimoji="0" lang="en-US" altLang="en-US" sz="2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 in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en-US" sz="28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en-US" sz="28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ℝ</m:t>
                                  </m:r>
                                </m:e>
                                <m:sup>
                                  <m:r>
                                    <a:rPr lang="en-US" alt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𝑚</m:t>
                                  </m:r>
                                </m:sup>
                              </m:sSup>
                            </m:oMath>
                          </a14:m>
                          <a:r>
                            <a:rPr kumimoji="0" lang="en-US" altLang="en-US" sz="2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.</a:t>
                          </a:r>
                        </a:p>
                      </a:txBody>
                      <a:tcPr marT="45724" marB="45724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</a:tr>
                  <a:tr h="2011530">
                    <a:tc>
                      <a:txBody>
                        <a:bodyPr/>
                        <a:lstStyle>
                          <a:lvl1pPr marL="533400" indent="-5334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8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1pPr>
                          <a:lvl2pPr marL="914400" indent="-4572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4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2pPr>
                          <a:lvl3pPr marL="1295400" indent="-3810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3pPr>
                          <a:lvl4pPr marL="1714500" indent="-3429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4pPr>
                          <a:lvl5pPr marL="2171700" indent="-3429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5pPr>
                          <a:lvl6pPr marL="26289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6pPr>
                          <a:lvl7pPr marL="30861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7pPr>
                          <a:lvl8pPr marL="35433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8pPr>
                          <a:lvl9pPr marL="40005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9pPr>
                        </a:lstStyle>
                        <a:p>
                          <a:pPr marL="533400" marR="0" lvl="0" indent="-53340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SzTx/>
                            <a:buFont typeface="Wingdings" panose="05000000000000000000" pitchFamily="2" charset="2"/>
                            <a:buAutoNum type="arabicPeriod" startAt="8"/>
                            <a:tabLst/>
                          </a:pPr>
                          <a:r>
                            <a:rPr kumimoji="0" lang="en-US" altLang="en-US" sz="2800" b="0" i="0" u="none" strike="noStrike" cap="none" normalizeH="0" baseline="0" dirty="0" err="1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Nul</a:t>
                          </a:r>
                          <a:r>
                            <a:rPr kumimoji="0" lang="en-US" altLang="en-US" sz="2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             if and only if the linear transformation </a:t>
                          </a:r>
                        </a:p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SzTx/>
                            <a:buFont typeface="Wingdings" panose="05000000000000000000" pitchFamily="2" charset="2"/>
                            <a:buNone/>
                            <a:tabLst/>
                          </a:pPr>
                          <a:r>
                            <a:rPr kumimoji="0" lang="en-US" altLang="en-US" sz="2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             is one-to-one.</a:t>
                          </a:r>
                        </a:p>
                      </a:txBody>
                      <a:tcPr marT="45724" marB="45724" horzOverflow="overflow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533400" indent="-5334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8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1pPr>
                          <a:lvl2pPr marL="914400" indent="-4572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4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2pPr>
                          <a:lvl3pPr marL="1295400" indent="-3810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3pPr>
                          <a:lvl4pPr marL="1714500" indent="-3429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4pPr>
                          <a:lvl5pPr marL="2171700" indent="-3429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5pPr>
                          <a:lvl6pPr marL="26289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6pPr>
                          <a:lvl7pPr marL="30861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7pPr>
                          <a:lvl8pPr marL="35433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8pPr>
                          <a:lvl9pPr marL="40005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9pPr>
                        </a:lstStyle>
                        <a:p>
                          <a:pPr marL="533400" marR="0" lvl="0" indent="-53340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SzTx/>
                            <a:buFont typeface="Wingdings" panose="05000000000000000000" pitchFamily="2" charset="2"/>
                            <a:buAutoNum type="arabicPeriod" startAt="8"/>
                            <a:tabLst/>
                          </a:pPr>
                          <a:r>
                            <a:rPr kumimoji="0" lang="en-US" altLang="en-US" sz="2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Col </a:t>
                          </a:r>
                          <a14:m>
                            <m:oMath xmlns:m="http://schemas.openxmlformats.org/officeDocument/2006/math">
                              <m:r>
                                <a:rPr kumimoji="0" lang="en-US" altLang="en-US" sz="2800" b="0" i="1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kumimoji="0" lang="en-US" altLang="en-US" sz="2800" b="0" i="1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altLang="en-US" sz="28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en-US" sz="28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ℝ</m:t>
                                  </m:r>
                                </m:e>
                                <m:sup>
                                  <m:r>
                                    <a:rPr lang="en-US" alt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𝑚</m:t>
                                  </m:r>
                                </m:sup>
                              </m:sSup>
                            </m:oMath>
                          </a14:m>
                          <a:r>
                            <a:rPr kumimoji="0" lang="en-US" altLang="en-US" sz="2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 if and only if the linear transformation           maps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en-US" sz="28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en-US" sz="28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ℝ</m:t>
                                  </m:r>
                                </m:e>
                                <m:sup>
                                  <m:r>
                                    <a:rPr lang="en-US" alt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</m:sSup>
                            </m:oMath>
                          </a14:m>
                          <a:r>
                            <a:rPr kumimoji="0" lang="en-US" altLang="en-US" sz="2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 onto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en-US" sz="28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en-US" sz="28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ℝ</m:t>
                                  </m:r>
                                </m:e>
                                <m:sup>
                                  <m:r>
                                    <a:rPr lang="en-US" altLang="en-US" sz="28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𝑚</m:t>
                                  </m:r>
                                </m:sup>
                              </m:sSup>
                            </m:oMath>
                          </a14:m>
                          <a:r>
                            <a:rPr kumimoji="0" lang="en-US" altLang="en-US" sz="2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.</a:t>
                          </a:r>
                        </a:p>
                      </a:txBody>
                      <a:tcPr marT="45724" marB="45724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40385" name="Group 3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740412777"/>
                  </p:ext>
                </p:extLst>
              </p:nvPr>
            </p:nvGraphicFramePr>
            <p:xfrm>
              <a:off x="228600" y="1828800"/>
              <a:ext cx="8686800" cy="3810000"/>
            </p:xfrm>
            <a:graphic>
              <a:graphicData uri="http://schemas.openxmlformats.org/drawingml/2006/table">
                <a:tbl>
                  <a:tblPr/>
                  <a:tblGrid>
                    <a:gridCol w="4343400"/>
                    <a:gridCol w="4343400"/>
                  </a:tblGrid>
                  <a:tr h="1798470">
                    <a:tc>
                      <a:txBody>
                        <a:bodyPr/>
                        <a:lstStyle>
                          <a:lvl1pPr marL="533400" indent="-5334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8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1pPr>
                          <a:lvl2pPr marL="914400" indent="-4572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4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2pPr>
                          <a:lvl3pPr marL="1295400" indent="-3810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3pPr>
                          <a:lvl4pPr marL="1714500" indent="-3429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4pPr>
                          <a:lvl5pPr marL="2171700" indent="-3429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5pPr>
                          <a:lvl6pPr marL="26289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6pPr>
                          <a:lvl7pPr marL="30861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7pPr>
                          <a:lvl8pPr marL="35433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8pPr>
                          <a:lvl9pPr marL="40005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9pPr>
                        </a:lstStyle>
                        <a:p>
                          <a:pPr marL="533400" marR="0" lvl="0" indent="-53340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SzTx/>
                            <a:buFont typeface="Wingdings" panose="05000000000000000000" pitchFamily="2" charset="2"/>
                            <a:buAutoNum type="arabicPeriod" startAt="7"/>
                            <a:tabLst/>
                          </a:pPr>
                          <a:r>
                            <a:rPr kumimoji="0" lang="en-US" altLang="en-US" sz="2800" b="0" i="0" u="none" strike="noStrike" cap="none" normalizeH="0" baseline="0" dirty="0" err="1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Nul</a:t>
                          </a:r>
                          <a:r>
                            <a:rPr kumimoji="0" lang="en-US" altLang="en-US" sz="2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            if and only if the equation           has only the trivial solution.       </a:t>
                          </a:r>
                        </a:p>
                      </a:txBody>
                      <a:tcPr marT="45724" marB="45724" horzOverflow="overflow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4" marB="45724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blipFill rotWithShape="0">
                          <a:blip r:embed="rId5"/>
                          <a:stretch>
                            <a:fillRect l="-102384" t="-3390" r="-62693" b="-113559"/>
                          </a:stretch>
                        </a:blipFill>
                      </a:tcPr>
                    </a:tc>
                  </a:tr>
                  <a:tr h="2011530">
                    <a:tc>
                      <a:txBody>
                        <a:bodyPr/>
                        <a:lstStyle>
                          <a:lvl1pPr marL="533400" indent="-5334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8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1pPr>
                          <a:lvl2pPr marL="914400" indent="-4572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4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2pPr>
                          <a:lvl3pPr marL="1295400" indent="-3810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 sz="2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3pPr>
                          <a:lvl4pPr marL="1714500" indent="-3429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4pPr>
                          <a:lvl5pPr marL="2171700" indent="-342900" algn="l">
                            <a:spcBef>
                              <a:spcPct val="20000"/>
                            </a:spcBef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5pPr>
                          <a:lvl6pPr marL="26289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6pPr>
                          <a:lvl7pPr marL="30861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7pPr>
                          <a:lvl8pPr marL="35433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8pPr>
                          <a:lvl9pPr marL="4000500" indent="-342900" fontAlgn="base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Font typeface="Wingdings" panose="05000000000000000000" pitchFamily="2" charset="2"/>
                            <a:defRPr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9pPr>
                        </a:lstStyle>
                        <a:p>
                          <a:pPr marL="533400" marR="0" lvl="0" indent="-53340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SzTx/>
                            <a:buFont typeface="Wingdings" panose="05000000000000000000" pitchFamily="2" charset="2"/>
                            <a:buAutoNum type="arabicPeriod" startAt="8"/>
                            <a:tabLst/>
                          </a:pPr>
                          <a:r>
                            <a:rPr kumimoji="0" lang="en-US" altLang="en-US" sz="2800" b="0" i="0" u="none" strike="noStrike" cap="none" normalizeH="0" baseline="0" dirty="0" err="1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Nul</a:t>
                          </a:r>
                          <a:r>
                            <a:rPr kumimoji="0" lang="en-US" altLang="en-US" sz="2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             if and only if the linear transformation </a:t>
                          </a:r>
                          <a:endParaRPr kumimoji="0" lang="en-US" altLang="en-US" sz="2800" b="0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</a:endParaRPr>
                        </a:p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lr>
                              <a:srgbClr val="077C97"/>
                            </a:buClr>
                            <a:buSzTx/>
                            <a:buFont typeface="Wingdings" panose="05000000000000000000" pitchFamily="2" charset="2"/>
                            <a:buNone/>
                            <a:tabLst/>
                          </a:pPr>
                          <a:r>
                            <a:rPr kumimoji="0" lang="en-US" altLang="en-US" sz="28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</a:rPr>
                            <a:t>             is one-to-one.</a:t>
                          </a:r>
                          <a:endParaRPr kumimoji="0" lang="en-US" altLang="en-US" sz="2800" b="0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</a:endParaRPr>
                        </a:p>
                      </a:txBody>
                      <a:tcPr marT="45724" marB="45724" horzOverflow="overflow"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T="45724" marB="45724" horzOverflow="overflow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>
                          <a:noFill/>
                        </a:lnTlToBr>
                        <a:lnBlToTr>
                          <a:noFill/>
                        </a:lnBlToTr>
                        <a:blipFill rotWithShape="0">
                          <a:blip r:embed="rId5"/>
                          <a:stretch>
                            <a:fillRect l="-102384" t="-92424" r="-62693" b="-1515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aphicFrame>
        <p:nvGraphicFramePr>
          <p:cNvPr id="740370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1987674"/>
              </p:ext>
            </p:extLst>
          </p:nvPr>
        </p:nvGraphicFramePr>
        <p:xfrm>
          <a:off x="1447800" y="1943100"/>
          <a:ext cx="99060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22" name="Equation" r:id="rId6" imgW="1193800" imgH="431800" progId="Equation.DSMT4">
                  <p:embed/>
                </p:oleObj>
              </mc:Choice>
              <mc:Fallback>
                <p:oleObj name="Equation" r:id="rId6" imgW="1193800" imgH="431800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1943100"/>
                        <a:ext cx="990600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0371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5487660"/>
              </p:ext>
            </p:extLst>
          </p:nvPr>
        </p:nvGraphicFramePr>
        <p:xfrm>
          <a:off x="2590800" y="2374900"/>
          <a:ext cx="990600" cy="30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23" name="Equation" r:id="rId8" imgW="1129810" imgH="342751" progId="Equation.DSMT4">
                  <p:embed/>
                </p:oleObj>
              </mc:Choice>
              <mc:Fallback>
                <p:oleObj name="Equation" r:id="rId8" imgW="1129810" imgH="342751" progId="Equation.DSMT4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2374900"/>
                        <a:ext cx="990600" cy="300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0373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8794244"/>
              </p:ext>
            </p:extLst>
          </p:nvPr>
        </p:nvGraphicFramePr>
        <p:xfrm>
          <a:off x="7391400" y="2364467"/>
          <a:ext cx="9906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24" name="Equation" r:id="rId10" imgW="1143000" imgH="355600" progId="Equation.DSMT4">
                  <p:embed/>
                </p:oleObj>
              </mc:Choice>
              <mc:Fallback>
                <p:oleObj name="Equation" r:id="rId10" imgW="1143000" imgH="355600" progId="Equation.DSMT4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91400" y="2364467"/>
                        <a:ext cx="990600" cy="307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0376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6761064"/>
              </p:ext>
            </p:extLst>
          </p:nvPr>
        </p:nvGraphicFramePr>
        <p:xfrm>
          <a:off x="1447800" y="3746500"/>
          <a:ext cx="99060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25" name="Equation" r:id="rId12" imgW="1193800" imgH="431800" progId="Equation.DSMT4">
                  <p:embed/>
                </p:oleObj>
              </mc:Choice>
              <mc:Fallback>
                <p:oleObj name="Equation" r:id="rId12" imgW="1193800" imgH="431800" progId="Equation.DSMT4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3746500"/>
                        <a:ext cx="990600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0377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413542"/>
              </p:ext>
            </p:extLst>
          </p:nvPr>
        </p:nvGraphicFramePr>
        <p:xfrm>
          <a:off x="1866900" y="4435021"/>
          <a:ext cx="11430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26" name="Equation" r:id="rId14" imgW="1346200" imgH="330200" progId="Equation.DSMT4">
                  <p:embed/>
                </p:oleObj>
              </mc:Choice>
              <mc:Fallback>
                <p:oleObj name="Equation" r:id="rId14" imgW="1346200" imgH="330200" progId="Equation.DSMT4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6900" y="4435021"/>
                        <a:ext cx="11430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0379" name="Object 27"/>
          <p:cNvGraphicFramePr>
            <a:graphicFrameLocks noChangeAspect="1"/>
          </p:cNvGraphicFramePr>
          <p:nvPr/>
        </p:nvGraphicFramePr>
        <p:xfrm>
          <a:off x="7366000" y="4610100"/>
          <a:ext cx="11430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27" name="Equation" r:id="rId16" imgW="1346200" imgH="330200" progId="Equation.DSMT4">
                  <p:embed/>
                </p:oleObj>
              </mc:Choice>
              <mc:Fallback>
                <p:oleObj name="Equation" r:id="rId16" imgW="1346200" imgH="330200" progId="Equation.DSMT4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66000" y="4610100"/>
                        <a:ext cx="11430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Pearson </a:t>
            </a:r>
            <a:r>
              <a:rPr lang="en-US" altLang="en-US" sz="1200" dirty="0">
                <a:latin typeface="Arial" panose="020B0604020202020204" pitchFamily="34" charset="0"/>
              </a:rPr>
              <a:t>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4.2- </a:t>
            </a:r>
            <a:fld id="{4A3B16AD-A3E4-4E68-A7F3-8DF4D5263887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Pearson </a:t>
            </a:r>
            <a:r>
              <a:rPr lang="en-US" altLang="en-US" sz="1200" dirty="0">
                <a:latin typeface="Arial" panose="020B0604020202020204" pitchFamily="34" charset="0"/>
              </a:rPr>
              <a:t>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NULL SPACE OF A MATRIX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181600"/>
              </a:xfrm>
            </p:spPr>
            <p:txBody>
              <a:bodyPr/>
              <a:lstStyle/>
              <a:p>
                <a:pPr marL="609600" indent="-609600" eaLnBrk="1" hangingPunct="1">
                  <a:lnSpc>
                    <a:spcPct val="90000"/>
                  </a:lnSpc>
                </a:pPr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Definition: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The </a:t>
                </a:r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null space 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of an            matrix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, written as </a:t>
                </a:r>
                <a:r>
                  <a:rPr lang="en-US" altLang="en-US" sz="2800" dirty="0" err="1" smtClean="0">
                    <a:cs typeface="Times New Roman" panose="02020603050405020304" pitchFamily="18" charset="0"/>
                  </a:rPr>
                  <a:t>Nul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, is the set of all solutions of the homogeneous equation             . In set notation,</a:t>
                </a:r>
              </a:p>
              <a:p>
                <a:pPr marL="609600" indent="-609600" eaLnBrk="1" hangingPunct="1">
                  <a:lnSpc>
                    <a:spcPct val="90000"/>
                  </a:lnSpc>
                  <a:buFont typeface="Wingdings" panose="05000000000000000000" pitchFamily="2" charset="2"/>
                  <a:buNone/>
                </a:pPr>
                <a:r>
                  <a:rPr lang="en-US" altLang="en-US" sz="2800" dirty="0" smtClean="0">
                    <a:cs typeface="Times New Roman" panose="02020603050405020304" pitchFamily="18" charset="0"/>
                  </a:rPr>
                  <a:t>                                                                          .</a:t>
                </a:r>
              </a:p>
              <a:p>
                <a:pPr marL="609600" indent="-609600" eaLnBrk="1" hangingPunct="1">
                  <a:lnSpc>
                    <a:spcPct val="90000"/>
                  </a:lnSpc>
                </a:pPr>
                <a:r>
                  <a:rPr lang="en-US" altLang="en-US" sz="2800" b="1" dirty="0" smtClean="0">
                    <a:solidFill>
                      <a:srgbClr val="077C97"/>
                    </a:solidFill>
                    <a:cs typeface="Times New Roman" panose="02020603050405020304" pitchFamily="18" charset="0"/>
                  </a:rPr>
                  <a:t>Theorem 2</a:t>
                </a:r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: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The null space of an            matrix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 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is a subspace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>
                    <a:cs typeface="Times New Roman" panose="02020603050405020304" pitchFamily="18" charset="0"/>
                  </a:rPr>
                  <a:t>. Equivalently, the set of all solutions to a system              of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m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homogeneous linear equations in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n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unknowns is a subspace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>
                    <a:cs typeface="Times New Roman" panose="02020603050405020304" pitchFamily="18" charset="0"/>
                  </a:rPr>
                  <a:t>.</a:t>
                </a:r>
              </a:p>
              <a:p>
                <a:pPr marL="609600" indent="-609600" eaLnBrk="1" hangingPunct="1">
                  <a:lnSpc>
                    <a:spcPct val="90000"/>
                  </a:lnSpc>
                </a:pPr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Proof: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800" dirty="0" err="1" smtClean="0">
                    <a:cs typeface="Times New Roman" panose="02020603050405020304" pitchFamily="18" charset="0"/>
                  </a:rPr>
                  <a:t>Nul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is a subset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  <m:r>
                      <a:rPr lang="en-US" altLang="en-US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en-US" sz="2800" dirty="0" smtClean="0">
                    <a:cs typeface="Times New Roman" panose="02020603050405020304" pitchFamily="18" charset="0"/>
                  </a:rPr>
                  <a:t>because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has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n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columns.</a:t>
                </a:r>
              </a:p>
              <a:p>
                <a:pPr marL="609600" indent="-609600" eaLnBrk="1" hangingPunct="1">
                  <a:lnSpc>
                    <a:spcPct val="90000"/>
                  </a:lnSpc>
                </a:pPr>
                <a:r>
                  <a:rPr lang="en-US" altLang="en-US" sz="2800" dirty="0" smtClean="0">
                    <a:cs typeface="Times New Roman" panose="02020603050405020304" pitchFamily="18" charset="0"/>
                  </a:rPr>
                  <a:t>We need to show that </a:t>
                </a:r>
                <a:r>
                  <a:rPr lang="en-US" altLang="en-US" sz="2800" dirty="0" err="1" smtClean="0">
                    <a:cs typeface="Times New Roman" panose="02020603050405020304" pitchFamily="18" charset="0"/>
                  </a:rPr>
                  <a:t>Nul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satisfies the three properties of a subspace. </a:t>
                </a:r>
                <a:endParaRPr lang="en-US" altLang="en-US" sz="2800" i="1" dirty="0" smtClean="0"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181600"/>
              </a:xfrm>
              <a:blipFill rotWithShape="0">
                <a:blip r:embed="rId4"/>
                <a:stretch>
                  <a:fillRect l="-1259" t="-2118" r="-1407" b="-4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16459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6753303"/>
              </p:ext>
            </p:extLst>
          </p:nvPr>
        </p:nvGraphicFramePr>
        <p:xfrm>
          <a:off x="5943600" y="1422400"/>
          <a:ext cx="8636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1" name="Equation" r:id="rId5" imgW="863225" imgH="253890" progId="Equation.DSMT4">
                  <p:embed/>
                </p:oleObj>
              </mc:Choice>
              <mc:Fallback>
                <p:oleObj name="Equation" r:id="rId5" imgW="863225" imgH="253890" progId="Equation.DSMT4">
                  <p:embed/>
                  <p:pic>
                    <p:nvPicPr>
                      <p:cNvPr id="0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1422400"/>
                        <a:ext cx="8636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460" name="Object 44"/>
          <p:cNvGraphicFramePr>
            <a:graphicFrameLocks noChangeAspect="1"/>
          </p:cNvGraphicFramePr>
          <p:nvPr/>
        </p:nvGraphicFramePr>
        <p:xfrm>
          <a:off x="4508500" y="2108200"/>
          <a:ext cx="1130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2" name="Equation" r:id="rId7" imgW="1129810" imgH="342751" progId="Equation.DSMT4">
                  <p:embed/>
                </p:oleObj>
              </mc:Choice>
              <mc:Fallback>
                <p:oleObj name="Equation" r:id="rId7" imgW="1129810" imgH="342751" progId="Equation.DSMT4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8500" y="2108200"/>
                        <a:ext cx="11303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461" name="Object 45"/>
          <p:cNvGraphicFramePr>
            <a:graphicFrameLocks noChangeAspect="1"/>
          </p:cNvGraphicFramePr>
          <p:nvPr/>
        </p:nvGraphicFramePr>
        <p:xfrm>
          <a:off x="1727200" y="2514600"/>
          <a:ext cx="5422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3" name="Equation" r:id="rId9" imgW="5422900" imgH="482600" progId="Equation.DSMT4">
                  <p:embed/>
                </p:oleObj>
              </mc:Choice>
              <mc:Fallback>
                <p:oleObj name="Equation" r:id="rId9" imgW="5422900" imgH="482600" progId="Equation.DSMT4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7200" y="2514600"/>
                        <a:ext cx="54229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462" name="Object 46"/>
          <p:cNvGraphicFramePr>
            <a:graphicFrameLocks noChangeAspect="1"/>
          </p:cNvGraphicFramePr>
          <p:nvPr/>
        </p:nvGraphicFramePr>
        <p:xfrm>
          <a:off x="5994400" y="3136900"/>
          <a:ext cx="8636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4" name="Equation" r:id="rId11" imgW="863225" imgH="253890" progId="Equation.DSMT4">
                  <p:embed/>
                </p:oleObj>
              </mc:Choice>
              <mc:Fallback>
                <p:oleObj name="Equation" r:id="rId11" imgW="863225" imgH="253890" progId="Equation.DSMT4">
                  <p:embed/>
                  <p:pic>
                    <p:nvPicPr>
                      <p:cNvPr id="0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94400" y="3136900"/>
                        <a:ext cx="8636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464" name="Object 48"/>
          <p:cNvGraphicFramePr>
            <a:graphicFrameLocks noChangeAspect="1"/>
          </p:cNvGraphicFramePr>
          <p:nvPr/>
        </p:nvGraphicFramePr>
        <p:xfrm>
          <a:off x="4178300" y="3822700"/>
          <a:ext cx="1130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5" name="Equation" r:id="rId13" imgW="1129810" imgH="342751" progId="Equation.DSMT4">
                  <p:embed/>
                </p:oleObj>
              </mc:Choice>
              <mc:Fallback>
                <p:oleObj name="Equation" r:id="rId13" imgW="1129810" imgH="342751" progId="Equation.DSMT4">
                  <p:embed/>
                  <p:pic>
                    <p:nvPicPr>
                      <p:cNvPr id="0" name="Object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78300" y="3822700"/>
                        <a:ext cx="11303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4704187" y="2545152"/>
                <a:ext cx="565150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en-US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en-US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4187" y="2545152"/>
                <a:ext cx="565150" cy="461665"/>
              </a:xfrm>
              <a:prstGeom prst="rect">
                <a:avLst/>
              </a:prstGeom>
              <a:blipFill rotWithShape="0">
                <a:blip r:embed="rId15"/>
                <a:stretch>
                  <a:fillRect l="-32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4.2- </a:t>
            </a:r>
            <a:fld id="{F2261A00-AD0D-44B5-ADE5-0996BE735491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NULL SPACE OF A MATRIX</a:t>
            </a:r>
          </a:p>
        </p:txBody>
      </p:sp>
      <p:sp>
        <p:nvSpPr>
          <p:cNvPr id="72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5105400"/>
          </a:xfrm>
        </p:spPr>
        <p:txBody>
          <a:bodyPr/>
          <a:lstStyle/>
          <a:p>
            <a:pPr eaLnBrk="1" hangingPunct="1"/>
            <a:r>
              <a:rPr lang="en-US" altLang="en-US" sz="2800" b="1" smtClean="0"/>
              <a:t>0</a:t>
            </a:r>
            <a:r>
              <a:rPr lang="en-US" altLang="en-US" sz="2800" smtClean="0"/>
              <a:t> is in Null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.</a:t>
            </a:r>
          </a:p>
          <a:p>
            <a:pPr eaLnBrk="1" hangingPunct="1"/>
            <a:r>
              <a:rPr lang="en-US" altLang="en-US" sz="2800" smtClean="0"/>
              <a:t>Next, let </a:t>
            </a:r>
            <a:r>
              <a:rPr lang="en-US" altLang="en-US" sz="2800" b="1" smtClean="0"/>
              <a:t>u</a:t>
            </a:r>
            <a:r>
              <a:rPr lang="en-US" altLang="en-US" sz="2800" smtClean="0"/>
              <a:t> and </a:t>
            </a:r>
            <a:r>
              <a:rPr lang="en-US" altLang="en-US" sz="2800" b="1" smtClean="0"/>
              <a:t>v</a:t>
            </a:r>
            <a:r>
              <a:rPr lang="en-US" altLang="en-US" sz="2800" smtClean="0"/>
              <a:t> represent any two vectors in Nul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. </a:t>
            </a:r>
          </a:p>
          <a:p>
            <a:pPr eaLnBrk="1" hangingPunct="1"/>
            <a:r>
              <a:rPr lang="en-US" altLang="en-US" sz="2800" smtClean="0"/>
              <a:t>Then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                                        and</a:t>
            </a:r>
          </a:p>
          <a:p>
            <a:pPr eaLnBrk="1" hangingPunct="1"/>
            <a:r>
              <a:rPr lang="en-US" altLang="en-US" sz="2800" smtClean="0"/>
              <a:t>To show that           is in Nul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, we must show that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                           . </a:t>
            </a:r>
          </a:p>
          <a:p>
            <a:pPr eaLnBrk="1" hangingPunct="1"/>
            <a:r>
              <a:rPr lang="en-US" altLang="en-US" sz="2800" smtClean="0"/>
              <a:t>Using a property of matrix multiplication, compute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Thus           is in Nul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, and Nul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is closed under vector addition. </a:t>
            </a:r>
          </a:p>
        </p:txBody>
      </p:sp>
      <p:graphicFrame>
        <p:nvGraphicFramePr>
          <p:cNvPr id="720900" name="Object 4"/>
          <p:cNvGraphicFramePr>
            <a:graphicFrameLocks noChangeAspect="1"/>
          </p:cNvGraphicFramePr>
          <p:nvPr/>
        </p:nvGraphicFramePr>
        <p:xfrm>
          <a:off x="2870200" y="3060700"/>
          <a:ext cx="1130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8" name="Equation" r:id="rId3" imgW="1129810" imgH="342751" progId="Equation.DSMT4">
                  <p:embed/>
                </p:oleObj>
              </mc:Choice>
              <mc:Fallback>
                <p:oleObj name="Equation" r:id="rId3" imgW="1129810" imgH="342751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0200" y="3060700"/>
                        <a:ext cx="11303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0901" name="Object 5"/>
          <p:cNvGraphicFramePr>
            <a:graphicFrameLocks noChangeAspect="1"/>
          </p:cNvGraphicFramePr>
          <p:nvPr/>
        </p:nvGraphicFramePr>
        <p:xfrm>
          <a:off x="4724400" y="3060700"/>
          <a:ext cx="11176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9" name="Equation" r:id="rId5" imgW="1117115" imgH="342751" progId="Equation.DSMT4">
                  <p:embed/>
                </p:oleObj>
              </mc:Choice>
              <mc:Fallback>
                <p:oleObj name="Equation" r:id="rId5" imgW="1117115" imgH="342751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3060700"/>
                        <a:ext cx="11176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0902" name="Object 6"/>
          <p:cNvGraphicFramePr>
            <a:graphicFrameLocks noChangeAspect="1"/>
          </p:cNvGraphicFramePr>
          <p:nvPr/>
        </p:nvGraphicFramePr>
        <p:xfrm>
          <a:off x="2806700" y="3644900"/>
          <a:ext cx="8382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0" name="Equation" r:id="rId7" imgW="838200" imgH="279400" progId="Equation.DSMT4">
                  <p:embed/>
                </p:oleObj>
              </mc:Choice>
              <mc:Fallback>
                <p:oleObj name="Equation" r:id="rId7" imgW="838200" imgH="2794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6700" y="3644900"/>
                        <a:ext cx="8382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0903" name="Object 7"/>
          <p:cNvGraphicFramePr>
            <a:graphicFrameLocks noChangeAspect="1"/>
          </p:cNvGraphicFramePr>
          <p:nvPr/>
        </p:nvGraphicFramePr>
        <p:xfrm>
          <a:off x="914400" y="4076700"/>
          <a:ext cx="1993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1" name="Equation" r:id="rId9" imgW="1993900" imgH="431800" progId="Equation.DSMT4">
                  <p:embed/>
                </p:oleObj>
              </mc:Choice>
              <mc:Fallback>
                <p:oleObj name="Equation" r:id="rId9" imgW="1993900" imgH="4318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4076700"/>
                        <a:ext cx="19939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0904" name="Object 8"/>
          <p:cNvGraphicFramePr>
            <a:graphicFrameLocks noChangeAspect="1"/>
          </p:cNvGraphicFramePr>
          <p:nvPr/>
        </p:nvGraphicFramePr>
        <p:xfrm>
          <a:off x="2133600" y="5029200"/>
          <a:ext cx="4902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2" name="Equation" r:id="rId11" imgW="4902200" imgH="431800" progId="Equation.DSMT4">
                  <p:embed/>
                </p:oleObj>
              </mc:Choice>
              <mc:Fallback>
                <p:oleObj name="Equation" r:id="rId11" imgW="4902200" imgH="4318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5029200"/>
                        <a:ext cx="49022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0905" name="Object 9"/>
          <p:cNvGraphicFramePr>
            <a:graphicFrameLocks noChangeAspect="1"/>
          </p:cNvGraphicFramePr>
          <p:nvPr/>
        </p:nvGraphicFramePr>
        <p:xfrm>
          <a:off x="1663700" y="5689600"/>
          <a:ext cx="8382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3" name="Equation" r:id="rId13" imgW="838200" imgH="279400" progId="Equation.DSMT4">
                  <p:embed/>
                </p:oleObj>
              </mc:Choice>
              <mc:Fallback>
                <p:oleObj name="Equation" r:id="rId13" imgW="838200" imgH="2794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3700" y="5689600"/>
                        <a:ext cx="8382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Pearson </a:t>
            </a:r>
            <a:r>
              <a:rPr lang="en-US" altLang="en-US" sz="1200" dirty="0">
                <a:latin typeface="Arial" panose="020B0604020202020204" pitchFamily="34" charset="0"/>
              </a:rPr>
              <a:t>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4.2- </a:t>
            </a:r>
            <a:fld id="{E4FDBE58-DA3A-4048-A66A-705CF83FBDDF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NULL SPACE OF A MATRIX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21923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371600"/>
                <a:ext cx="8229600" cy="50292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/>
                  <a:t>Finally, if </a:t>
                </a:r>
                <a:r>
                  <a:rPr lang="en-US" altLang="en-US" sz="2800" i="1" dirty="0" smtClean="0"/>
                  <a:t>c</a:t>
                </a:r>
                <a:r>
                  <a:rPr lang="en-US" altLang="en-US" sz="2800" dirty="0" smtClean="0"/>
                  <a:t> is any scalar, then</a:t>
                </a:r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	which shows that </a:t>
                </a:r>
                <a:r>
                  <a:rPr lang="en-US" altLang="en-US" sz="2800" i="1" dirty="0" smtClean="0"/>
                  <a:t>c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dirty="0" smtClean="0"/>
                  <a:t> is in </a:t>
                </a:r>
                <a:r>
                  <a:rPr lang="en-US" altLang="en-US" sz="2800" dirty="0" err="1" smtClean="0"/>
                  <a:t>Nul</a:t>
                </a:r>
                <a:r>
                  <a:rPr lang="en-US" altLang="en-US" sz="2800" dirty="0" smtClean="0"/>
                  <a:t>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.</a:t>
                </a:r>
              </a:p>
              <a:p>
                <a:pPr eaLnBrk="1" hangingPunct="1"/>
                <a:r>
                  <a:rPr lang="en-US" altLang="en-US" sz="2800" dirty="0" smtClean="0"/>
                  <a:t>Thus </a:t>
                </a:r>
                <a:r>
                  <a:rPr lang="en-US" altLang="en-US" sz="2800" dirty="0" err="1" smtClean="0"/>
                  <a:t>Nul</a:t>
                </a:r>
                <a:r>
                  <a:rPr lang="en-US" altLang="en-US" sz="2800" dirty="0" smtClean="0"/>
                  <a:t>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is a subspace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.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endParaRPr lang="en-US" altLang="en-US" sz="2800" dirty="0" smtClean="0"/>
              </a:p>
              <a:p>
                <a:pPr eaLnBrk="1" hangingPunct="1"/>
                <a:r>
                  <a:rPr lang="en-US" altLang="en-US" sz="2800" b="1" dirty="0" smtClean="0"/>
                  <a:t>An Explicit Description of </a:t>
                </a:r>
                <a:r>
                  <a:rPr lang="en-US" altLang="en-US" sz="2800" b="1" dirty="0" err="1" smtClean="0"/>
                  <a:t>Nul</a:t>
                </a:r>
                <a:r>
                  <a:rPr lang="en-US" altLang="en-US" sz="2800" b="1" dirty="0" smtClean="0"/>
                  <a:t> </a:t>
                </a:r>
                <a:r>
                  <a:rPr lang="en-US" altLang="en-US" sz="2800" b="1" i="1" dirty="0" smtClean="0"/>
                  <a:t>A</a:t>
                </a:r>
              </a:p>
              <a:p>
                <a:pPr eaLnBrk="1" hangingPunct="1"/>
                <a:r>
                  <a:rPr lang="en-US" altLang="en-US" sz="2800" dirty="0" smtClean="0"/>
                  <a:t>There is no obvious relation between vectors in </a:t>
                </a:r>
                <a:r>
                  <a:rPr lang="en-US" altLang="en-US" sz="2800" dirty="0" err="1" smtClean="0"/>
                  <a:t>Nul</a:t>
                </a:r>
                <a:r>
                  <a:rPr lang="en-US" altLang="en-US" sz="2800" dirty="0" smtClean="0"/>
                  <a:t>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and the entries in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.</a:t>
                </a:r>
              </a:p>
              <a:p>
                <a:pPr eaLnBrk="1" hangingPunct="1"/>
                <a:r>
                  <a:rPr lang="en-US" altLang="en-US" sz="2800" dirty="0" smtClean="0"/>
                  <a:t>We say that </a:t>
                </a:r>
                <a:r>
                  <a:rPr lang="en-US" altLang="en-US" sz="2800" dirty="0" err="1" smtClean="0"/>
                  <a:t>Nul</a:t>
                </a:r>
                <a:r>
                  <a:rPr lang="en-US" altLang="en-US" sz="2800" dirty="0" smtClean="0"/>
                  <a:t>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is defined </a:t>
                </a:r>
                <a:r>
                  <a:rPr lang="en-US" altLang="en-US" sz="2800" i="1" dirty="0" smtClean="0"/>
                  <a:t>implicitly</a:t>
                </a:r>
                <a:r>
                  <a:rPr lang="en-US" altLang="en-US" sz="2800" dirty="0" smtClean="0"/>
                  <a:t>, because it is defined by a condition that must be checked.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endParaRPr lang="en-US" altLang="en-US" sz="2800" b="1" dirty="0" smtClean="0"/>
              </a:p>
            </p:txBody>
          </p:sp>
        </mc:Choice>
        <mc:Fallback xmlns="">
          <p:sp>
            <p:nvSpPr>
              <p:cNvPr id="72192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371600"/>
                <a:ext cx="8229600" cy="5029200"/>
              </a:xfrm>
              <a:blipFill rotWithShape="0">
                <a:blip r:embed="rId3"/>
                <a:stretch>
                  <a:fillRect l="-1259" t="-1212" r="-963" b="-19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21924" name="Object 4"/>
          <p:cNvGraphicFramePr>
            <a:graphicFrameLocks noChangeAspect="1"/>
          </p:cNvGraphicFramePr>
          <p:nvPr/>
        </p:nvGraphicFramePr>
        <p:xfrm>
          <a:off x="2667000" y="1905000"/>
          <a:ext cx="4013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9" name="Equation" r:id="rId4" imgW="4013200" imgH="431800" progId="Equation.DSMT4">
                  <p:embed/>
                </p:oleObj>
              </mc:Choice>
              <mc:Fallback>
                <p:oleObj name="Equation" r:id="rId4" imgW="4013200" imgH="4318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1905000"/>
                        <a:ext cx="40132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Pearson </a:t>
            </a:r>
            <a:r>
              <a:rPr lang="en-US" altLang="en-US" sz="1200" dirty="0">
                <a:latin typeface="Arial" panose="020B0604020202020204" pitchFamily="34" charset="0"/>
              </a:rPr>
              <a:t>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4.2- </a:t>
            </a:r>
            <a:fld id="{CB7D472B-8FD1-417F-9602-1C633F388374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NULL SPACE OF A MATRIX</a:t>
            </a:r>
          </a:p>
        </p:txBody>
      </p:sp>
      <p:sp>
        <p:nvSpPr>
          <p:cNvPr id="72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410200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No explicit list or description of  the elements in </a:t>
            </a:r>
            <a:r>
              <a:rPr lang="en-US" altLang="en-US" sz="2800" dirty="0" err="1" smtClean="0"/>
              <a:t>Nul</a:t>
            </a:r>
            <a:r>
              <a:rPr lang="en-US" altLang="en-US" sz="2800" dirty="0" smtClean="0"/>
              <a:t>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is given.</a:t>
            </a:r>
          </a:p>
          <a:p>
            <a:pPr eaLnBrk="1" hangingPunct="1"/>
            <a:r>
              <a:rPr lang="en-US" altLang="en-US" sz="2800" i="1" dirty="0" smtClean="0"/>
              <a:t>Solving</a:t>
            </a:r>
            <a:r>
              <a:rPr lang="en-US" altLang="en-US" sz="2800" dirty="0" smtClean="0"/>
              <a:t> the equation              amounts to producing an </a:t>
            </a:r>
            <a:r>
              <a:rPr lang="en-US" altLang="en-US" sz="2800" i="1" dirty="0" smtClean="0"/>
              <a:t>explicit</a:t>
            </a:r>
            <a:r>
              <a:rPr lang="en-US" altLang="en-US" sz="2800" dirty="0" smtClean="0"/>
              <a:t> description of </a:t>
            </a:r>
            <a:r>
              <a:rPr lang="en-US" altLang="en-US" sz="2800" dirty="0" err="1" smtClean="0"/>
              <a:t>Nul</a:t>
            </a:r>
            <a:r>
              <a:rPr lang="en-US" altLang="en-US" sz="2800" dirty="0" smtClean="0"/>
              <a:t>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.</a:t>
            </a:r>
          </a:p>
          <a:p>
            <a:pPr eaLnBrk="1" hangingPunct="1"/>
            <a:endParaRPr lang="en-US" altLang="en-US" sz="2800" b="1" dirty="0" smtClean="0"/>
          </a:p>
          <a:p>
            <a:pPr eaLnBrk="1" hangingPunct="1"/>
            <a:r>
              <a:rPr lang="en-US" altLang="en-US" sz="2800" b="1" dirty="0" smtClean="0"/>
              <a:t>Example 3:</a:t>
            </a:r>
            <a:r>
              <a:rPr lang="en-US" altLang="en-US" sz="2800" dirty="0" smtClean="0"/>
              <a:t> Find a spanning set for the null space of the matrix</a:t>
            </a:r>
          </a:p>
          <a:p>
            <a:pPr eaLnBrk="1" hangingPunct="1"/>
            <a:endParaRPr lang="en-US" altLang="en-US" sz="2800" dirty="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                                                                         .</a:t>
            </a:r>
          </a:p>
        </p:txBody>
      </p:sp>
      <p:graphicFrame>
        <p:nvGraphicFramePr>
          <p:cNvPr id="722948" name="Object 4"/>
          <p:cNvGraphicFramePr>
            <a:graphicFrameLocks noChangeAspect="1"/>
          </p:cNvGraphicFramePr>
          <p:nvPr/>
        </p:nvGraphicFramePr>
        <p:xfrm>
          <a:off x="3848100" y="2159000"/>
          <a:ext cx="1130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6" name="Equation" r:id="rId3" imgW="1129810" imgH="342751" progId="Equation.DSMT4">
                  <p:embed/>
                </p:oleObj>
              </mc:Choice>
              <mc:Fallback>
                <p:oleObj name="Equation" r:id="rId3" imgW="1129810" imgH="342751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48100" y="2159000"/>
                        <a:ext cx="11303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2949" name="Object 5"/>
          <p:cNvGraphicFramePr>
            <a:graphicFrameLocks noChangeAspect="1"/>
          </p:cNvGraphicFramePr>
          <p:nvPr/>
        </p:nvGraphicFramePr>
        <p:xfrm>
          <a:off x="2590800" y="4343400"/>
          <a:ext cx="44323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7" name="Equation" r:id="rId5" imgW="4432300" imgH="1778000" progId="Equation.DSMT4">
                  <p:embed/>
                </p:oleObj>
              </mc:Choice>
              <mc:Fallback>
                <p:oleObj name="Equation" r:id="rId5" imgW="4432300" imgH="1778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4343400"/>
                        <a:ext cx="44323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Pearson </a:t>
            </a:r>
            <a:r>
              <a:rPr lang="en-US" altLang="en-US" sz="1200" dirty="0">
                <a:latin typeface="Arial" panose="020B0604020202020204" pitchFamily="34" charset="0"/>
              </a:rPr>
              <a:t>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4.2- </a:t>
            </a:r>
            <a:fld id="{09CAF9C4-4894-4E90-9D88-FB2E63F720DD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NULL SPACE OF A MATRIX</a:t>
            </a:r>
          </a:p>
        </p:txBody>
      </p:sp>
      <p:sp>
        <p:nvSpPr>
          <p:cNvPr id="72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5181600"/>
          </a:xfrm>
        </p:spPr>
        <p:txBody>
          <a:bodyPr/>
          <a:lstStyle/>
          <a:p>
            <a:pPr eaLnBrk="1" hangingPunct="1"/>
            <a:r>
              <a:rPr lang="en-US" altLang="en-US" sz="2800" b="1" smtClean="0"/>
              <a:t>Solution:</a:t>
            </a:r>
            <a:r>
              <a:rPr lang="en-US" altLang="en-US" sz="2800" smtClean="0"/>
              <a:t> The first step is to find the general solution of                in terms of free variables.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Row reduce the augmented matrix              to </a:t>
            </a:r>
            <a:r>
              <a:rPr lang="en-US" altLang="en-US" sz="2800" i="1" smtClean="0"/>
              <a:t>reduce</a:t>
            </a:r>
            <a:r>
              <a:rPr lang="en-US" altLang="en-US" sz="2800" smtClean="0"/>
              <a:t> echelon form in order to write the basic variables in terms of the free variables: 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                                                 ,</a:t>
            </a:r>
          </a:p>
        </p:txBody>
      </p:sp>
      <p:graphicFrame>
        <p:nvGraphicFramePr>
          <p:cNvPr id="723972" name="Object 4"/>
          <p:cNvGraphicFramePr>
            <a:graphicFrameLocks noChangeAspect="1"/>
          </p:cNvGraphicFramePr>
          <p:nvPr/>
        </p:nvGraphicFramePr>
        <p:xfrm>
          <a:off x="1346200" y="1803400"/>
          <a:ext cx="1130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0" name="Equation" r:id="rId3" imgW="1129810" imgH="342751" progId="Equation.DSMT4">
                  <p:embed/>
                </p:oleObj>
              </mc:Choice>
              <mc:Fallback>
                <p:oleObj name="Equation" r:id="rId3" imgW="1129810" imgH="342751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6200" y="1803400"/>
                        <a:ext cx="11303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3973" name="Object 5"/>
          <p:cNvGraphicFramePr>
            <a:graphicFrameLocks noChangeAspect="1"/>
          </p:cNvGraphicFramePr>
          <p:nvPr/>
        </p:nvGraphicFramePr>
        <p:xfrm>
          <a:off x="5905500" y="2806700"/>
          <a:ext cx="990600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1" name="Equation" r:id="rId5" imgW="1143000" imgH="558800" progId="Equation.DSMT4">
                  <p:embed/>
                </p:oleObj>
              </mc:Choice>
              <mc:Fallback>
                <p:oleObj name="Equation" r:id="rId5" imgW="1143000" imgH="5588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05500" y="2806700"/>
                        <a:ext cx="990600" cy="484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3974" name="Object 6"/>
          <p:cNvGraphicFramePr>
            <a:graphicFrameLocks noChangeAspect="1"/>
          </p:cNvGraphicFramePr>
          <p:nvPr/>
        </p:nvGraphicFramePr>
        <p:xfrm>
          <a:off x="685800" y="4419600"/>
          <a:ext cx="41402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2" name="Equation" r:id="rId7" imgW="4140200" imgH="1778000" progId="Equation.DSMT4">
                  <p:embed/>
                </p:oleObj>
              </mc:Choice>
              <mc:Fallback>
                <p:oleObj name="Equation" r:id="rId7" imgW="4140200" imgH="1778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4419600"/>
                        <a:ext cx="41402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3975" name="Object 7"/>
          <p:cNvGraphicFramePr>
            <a:graphicFrameLocks noChangeAspect="1"/>
          </p:cNvGraphicFramePr>
          <p:nvPr/>
        </p:nvGraphicFramePr>
        <p:xfrm>
          <a:off x="5105400" y="4495800"/>
          <a:ext cx="3416300" cy="162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3" name="Equation" r:id="rId9" imgW="3416300" imgH="1625600" progId="Equation.DSMT4">
                  <p:embed/>
                </p:oleObj>
              </mc:Choice>
              <mc:Fallback>
                <p:oleObj name="Equation" r:id="rId9" imgW="3416300" imgH="16256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4495800"/>
                        <a:ext cx="3416300" cy="162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Pearson </a:t>
            </a:r>
            <a:r>
              <a:rPr lang="en-US" altLang="en-US" sz="1200" dirty="0">
                <a:latin typeface="Arial" panose="020B0604020202020204" pitchFamily="34" charset="0"/>
              </a:rPr>
              <a:t>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4.2- </a:t>
            </a:r>
            <a:fld id="{F82F7A5B-5DA0-4046-B8CB-883C4753FDC2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NULL SPACE OF A MATRIX</a:t>
            </a:r>
          </a:p>
        </p:txBody>
      </p:sp>
      <p:sp>
        <p:nvSpPr>
          <p:cNvPr id="72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5626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The general solution is                                 ,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                               , with </a:t>
            </a:r>
            <a:r>
              <a:rPr lang="en-US" altLang="en-US" sz="2800" i="1" smtClean="0"/>
              <a:t>x</a:t>
            </a:r>
            <a:r>
              <a:rPr lang="en-US" altLang="en-US" sz="2800" baseline="-25000" smtClean="0"/>
              <a:t>2</a:t>
            </a:r>
            <a:r>
              <a:rPr lang="en-US" altLang="en-US" sz="2800" smtClean="0"/>
              <a:t>, </a:t>
            </a:r>
            <a:r>
              <a:rPr lang="en-US" altLang="en-US" sz="2800" i="1" smtClean="0"/>
              <a:t>x</a:t>
            </a:r>
            <a:r>
              <a:rPr lang="en-US" altLang="en-US" sz="2800" baseline="-25000" smtClean="0"/>
              <a:t>4</a:t>
            </a:r>
            <a:r>
              <a:rPr lang="en-US" altLang="en-US" sz="2800" smtClean="0"/>
              <a:t>, and </a:t>
            </a:r>
            <a:r>
              <a:rPr lang="en-US" altLang="en-US" sz="2800" i="1" smtClean="0"/>
              <a:t>x</a:t>
            </a:r>
            <a:r>
              <a:rPr lang="en-US" altLang="en-US" sz="2800" baseline="-25000" smtClean="0"/>
              <a:t>5</a:t>
            </a:r>
            <a:r>
              <a:rPr lang="en-US" altLang="en-US" sz="2800" smtClean="0"/>
              <a:t> free.</a:t>
            </a:r>
          </a:p>
          <a:p>
            <a:pPr eaLnBrk="1" hangingPunct="1"/>
            <a:r>
              <a:rPr lang="en-US" altLang="en-US" sz="2800" smtClean="0"/>
              <a:t>Next, decompose the vector giving the general solution into a linear combination of </a:t>
            </a:r>
            <a:r>
              <a:rPr lang="en-US" altLang="en-US" sz="2800" i="1" smtClean="0"/>
              <a:t>vectors where the weights are the free variables</a:t>
            </a:r>
            <a:r>
              <a:rPr lang="en-US" altLang="en-US" sz="2800" smtClean="0"/>
              <a:t>. That is,  </a:t>
            </a:r>
          </a:p>
        </p:txBody>
      </p:sp>
      <p:graphicFrame>
        <p:nvGraphicFramePr>
          <p:cNvPr id="724996" name="Object 4"/>
          <p:cNvGraphicFramePr>
            <a:graphicFrameLocks noChangeAspect="1"/>
          </p:cNvGraphicFramePr>
          <p:nvPr/>
        </p:nvGraphicFramePr>
        <p:xfrm>
          <a:off x="4267200" y="1181100"/>
          <a:ext cx="28321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5" name="Equation" r:id="rId3" imgW="2832100" imgH="482600" progId="Equation.DSMT4">
                  <p:embed/>
                </p:oleObj>
              </mc:Choice>
              <mc:Fallback>
                <p:oleObj name="Equation" r:id="rId3" imgW="2832100" imgH="482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1181100"/>
                        <a:ext cx="28321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4997" name="Object 5"/>
          <p:cNvGraphicFramePr>
            <a:graphicFrameLocks noChangeAspect="1"/>
          </p:cNvGraphicFramePr>
          <p:nvPr/>
        </p:nvGraphicFramePr>
        <p:xfrm>
          <a:off x="863600" y="1701800"/>
          <a:ext cx="24003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6" name="Equation" r:id="rId5" imgW="2400300" imgH="482600" progId="Equation.DSMT4">
                  <p:embed/>
                </p:oleObj>
              </mc:Choice>
              <mc:Fallback>
                <p:oleObj name="Equation" r:id="rId5" imgW="2400300" imgH="4826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3600" y="1701800"/>
                        <a:ext cx="24003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4998" name="Object 6"/>
          <p:cNvGraphicFramePr>
            <a:graphicFrameLocks noChangeAspect="1"/>
          </p:cNvGraphicFramePr>
          <p:nvPr/>
        </p:nvGraphicFramePr>
        <p:xfrm>
          <a:off x="914400" y="3505200"/>
          <a:ext cx="7010400" cy="2611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7" name="Equation" r:id="rId7" imgW="8039100" imgH="2997200" progId="Equation.DSMT4">
                  <p:embed/>
                </p:oleObj>
              </mc:Choice>
              <mc:Fallback>
                <p:oleObj name="Equation" r:id="rId7" imgW="8039100" imgH="29972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3505200"/>
                        <a:ext cx="7010400" cy="2611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4999" name="Line 7"/>
          <p:cNvSpPr>
            <a:spLocks noChangeShapeType="1"/>
          </p:cNvSpPr>
          <p:nvPr/>
        </p:nvSpPr>
        <p:spPr bwMode="auto">
          <a:xfrm flipV="1">
            <a:off x="5029200" y="6096000"/>
            <a:ext cx="0" cy="228600"/>
          </a:xfrm>
          <a:prstGeom prst="line">
            <a:avLst/>
          </a:prstGeom>
          <a:noFill/>
          <a:ln w="9525">
            <a:solidFill>
              <a:srgbClr val="0099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25000" name="Line 8"/>
          <p:cNvSpPr>
            <a:spLocks noChangeShapeType="1"/>
          </p:cNvSpPr>
          <p:nvPr/>
        </p:nvSpPr>
        <p:spPr bwMode="auto">
          <a:xfrm flipV="1">
            <a:off x="6324600" y="6096000"/>
            <a:ext cx="0" cy="228600"/>
          </a:xfrm>
          <a:prstGeom prst="line">
            <a:avLst/>
          </a:prstGeom>
          <a:noFill/>
          <a:ln w="9525">
            <a:solidFill>
              <a:srgbClr val="0099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25001" name="Line 9"/>
          <p:cNvSpPr>
            <a:spLocks noChangeShapeType="1"/>
          </p:cNvSpPr>
          <p:nvPr/>
        </p:nvSpPr>
        <p:spPr bwMode="auto">
          <a:xfrm flipV="1">
            <a:off x="7620000" y="6096000"/>
            <a:ext cx="0" cy="228600"/>
          </a:xfrm>
          <a:prstGeom prst="line">
            <a:avLst/>
          </a:prstGeom>
          <a:noFill/>
          <a:ln w="9525">
            <a:solidFill>
              <a:srgbClr val="0099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25003" name="Text Box 11" descr="Pink tissue paper"/>
          <p:cNvSpPr txBox="1">
            <a:spLocks noChangeArrowheads="1"/>
          </p:cNvSpPr>
          <p:nvPr/>
        </p:nvSpPr>
        <p:spPr bwMode="auto">
          <a:xfrm>
            <a:off x="4724400" y="6248400"/>
            <a:ext cx="609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9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>
                <a:solidFill>
                  <a:srgbClr val="0099FF"/>
                </a:solidFill>
                <a:latin typeface="Times New Roman" panose="02020603050405020304" pitchFamily="18" charset="0"/>
              </a:rPr>
              <a:t>u</a:t>
            </a:r>
          </a:p>
        </p:txBody>
      </p:sp>
      <p:sp>
        <p:nvSpPr>
          <p:cNvPr id="725004" name="Text Box 12" descr="Pink tissue paper"/>
          <p:cNvSpPr txBox="1">
            <a:spLocks noChangeArrowheads="1"/>
          </p:cNvSpPr>
          <p:nvPr/>
        </p:nvSpPr>
        <p:spPr bwMode="auto">
          <a:xfrm>
            <a:off x="7239000" y="6248400"/>
            <a:ext cx="76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9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>
                <a:solidFill>
                  <a:srgbClr val="0099FF"/>
                </a:solidFill>
                <a:latin typeface="Times New Roman" panose="02020603050405020304" pitchFamily="18" charset="0"/>
              </a:rPr>
              <a:t>w</a:t>
            </a:r>
          </a:p>
        </p:txBody>
      </p:sp>
      <p:sp>
        <p:nvSpPr>
          <p:cNvPr id="725005" name="Text Box 13" descr="Pink tissue paper"/>
          <p:cNvSpPr txBox="1">
            <a:spLocks noChangeArrowheads="1"/>
          </p:cNvSpPr>
          <p:nvPr/>
        </p:nvSpPr>
        <p:spPr bwMode="auto">
          <a:xfrm>
            <a:off x="5943600" y="6248400"/>
            <a:ext cx="76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9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>
                <a:solidFill>
                  <a:srgbClr val="0099FF"/>
                </a:solidFill>
                <a:latin typeface="Times New Roman" panose="02020603050405020304" pitchFamily="18" charset="0"/>
              </a:rPr>
              <a:t>v</a:t>
            </a: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Pearson </a:t>
            </a:r>
            <a:r>
              <a:rPr lang="en-US" altLang="en-US" sz="1200" dirty="0">
                <a:latin typeface="Arial" panose="020B0604020202020204" pitchFamily="34" charset="0"/>
              </a:rPr>
              <a:t>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4.2- </a:t>
            </a:r>
            <a:fld id="{6CE8B7D5-1102-4382-BA71-8E18B9A14A61}" type="slidenum">
              <a:rPr lang="en-US" altLang="en-US" sz="1200">
                <a:latin typeface="Arial" panose="020B0604020202020204" pitchFamily="34" charset="0"/>
              </a:rPr>
              <a:pPr algn="r"/>
              <a:t>8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NULL SPACE OF A MATRIX</a:t>
            </a:r>
          </a:p>
        </p:txBody>
      </p:sp>
      <p:sp>
        <p:nvSpPr>
          <p:cNvPr id="72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5181600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400" dirty="0" smtClean="0"/>
              <a:t>                                                  </a:t>
            </a:r>
            <a:r>
              <a:rPr lang="en-US" altLang="en-US" sz="2400" dirty="0"/>
              <a:t> </a:t>
            </a:r>
            <a:r>
              <a:rPr lang="en-US" altLang="en-US" sz="2400" dirty="0" smtClean="0"/>
              <a:t>                                     </a:t>
            </a:r>
            <a:r>
              <a:rPr lang="en-US" altLang="en-US" sz="2800" dirty="0" smtClean="0"/>
              <a:t>    (</a:t>
            </a:r>
            <a:r>
              <a:rPr lang="en-US" altLang="en-US" sz="2800" dirty="0"/>
              <a:t>3</a:t>
            </a:r>
            <a:r>
              <a:rPr lang="en-US" altLang="en-US" sz="2800" dirty="0" smtClean="0"/>
              <a:t>)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en-US" altLang="en-US" sz="2800" dirty="0" smtClean="0"/>
              <a:t>Every linear combination of </a:t>
            </a:r>
            <a:r>
              <a:rPr lang="en-US" altLang="en-US" sz="2800" b="1" dirty="0" smtClean="0"/>
              <a:t>u</a:t>
            </a:r>
            <a:r>
              <a:rPr lang="en-US" altLang="en-US" sz="2800" dirty="0" smtClean="0"/>
              <a:t>, </a:t>
            </a:r>
            <a:r>
              <a:rPr lang="en-US" altLang="en-US" sz="2800" b="1" dirty="0" smtClean="0"/>
              <a:t>v</a:t>
            </a:r>
            <a:r>
              <a:rPr lang="en-US" altLang="en-US" sz="2800" dirty="0" smtClean="0"/>
              <a:t>, and </a:t>
            </a:r>
            <a:r>
              <a:rPr lang="en-US" altLang="en-US" sz="2800" b="1" dirty="0" smtClean="0"/>
              <a:t>w</a:t>
            </a:r>
            <a:r>
              <a:rPr lang="en-US" altLang="en-US" sz="2800" dirty="0" smtClean="0"/>
              <a:t> is an element of </a:t>
            </a:r>
            <a:r>
              <a:rPr lang="en-US" altLang="en-US" sz="2800" dirty="0" err="1" smtClean="0"/>
              <a:t>Nul</a:t>
            </a:r>
            <a:r>
              <a:rPr lang="en-US" altLang="en-US" sz="2800" dirty="0" smtClean="0"/>
              <a:t>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. 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en-US" altLang="en-US" sz="2800" dirty="0" smtClean="0"/>
              <a:t>Thus {</a:t>
            </a:r>
            <a:r>
              <a:rPr lang="en-US" altLang="en-US" sz="2800" b="1" dirty="0" smtClean="0"/>
              <a:t>u</a:t>
            </a:r>
            <a:r>
              <a:rPr lang="en-US" altLang="en-US" sz="2800" dirty="0" smtClean="0"/>
              <a:t>, </a:t>
            </a:r>
            <a:r>
              <a:rPr lang="en-US" altLang="en-US" sz="2800" b="1" dirty="0" smtClean="0"/>
              <a:t>v</a:t>
            </a:r>
            <a:r>
              <a:rPr lang="en-US" altLang="en-US" sz="2800" dirty="0" smtClean="0"/>
              <a:t>, </a:t>
            </a:r>
            <a:r>
              <a:rPr lang="en-US" altLang="en-US" sz="2800" b="1" dirty="0" smtClean="0"/>
              <a:t>w</a:t>
            </a:r>
            <a:r>
              <a:rPr lang="en-US" altLang="en-US" sz="2800" dirty="0" smtClean="0"/>
              <a:t>} is a spanning set for </a:t>
            </a:r>
            <a:r>
              <a:rPr lang="en-US" altLang="en-US" sz="2800" dirty="0" err="1" smtClean="0"/>
              <a:t>Nul</a:t>
            </a:r>
            <a:r>
              <a:rPr lang="en-US" altLang="en-US" sz="2800" dirty="0" smtClean="0"/>
              <a:t>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.</a:t>
            </a:r>
          </a:p>
          <a:p>
            <a:pPr marL="609600" indent="-60960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2800" dirty="0" smtClean="0"/>
          </a:p>
          <a:p>
            <a:pPr marL="1371600" lvl="2" indent="-457200" eaLnBrk="1" hangingPunct="1">
              <a:lnSpc>
                <a:spcPct val="8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800" dirty="0" smtClean="0"/>
              <a:t>The spanning set produced by the method in Example (3) is automatically linearly independent because the free variables are the weights on the spanning vectors.</a:t>
            </a:r>
          </a:p>
          <a:p>
            <a:pPr marL="1371600" lvl="2" indent="-457200" eaLnBrk="1" hangingPunct="1">
              <a:lnSpc>
                <a:spcPct val="80000"/>
              </a:lnSpc>
              <a:buFont typeface="Wingdings" panose="05000000000000000000" pitchFamily="2" charset="2"/>
              <a:buAutoNum type="arabicPeriod"/>
            </a:pPr>
            <a:r>
              <a:rPr lang="en-US" altLang="en-US" sz="2800" dirty="0" smtClean="0"/>
              <a:t>When </a:t>
            </a:r>
            <a:r>
              <a:rPr lang="en-US" altLang="en-US" sz="2800" dirty="0" err="1" smtClean="0"/>
              <a:t>Nul</a:t>
            </a:r>
            <a:r>
              <a:rPr lang="en-US" altLang="en-US" sz="2800" dirty="0" smtClean="0"/>
              <a:t>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contains nonzero vectors, the number of vectors in the spanning set for </a:t>
            </a:r>
            <a:r>
              <a:rPr lang="en-US" altLang="en-US" sz="2800" dirty="0" err="1" smtClean="0"/>
              <a:t>Nul</a:t>
            </a:r>
            <a:r>
              <a:rPr lang="en-US" altLang="en-US" sz="2800" dirty="0" smtClean="0"/>
              <a:t>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equals the number of free variables in the equation              .</a:t>
            </a:r>
          </a:p>
        </p:txBody>
      </p:sp>
      <p:graphicFrame>
        <p:nvGraphicFramePr>
          <p:cNvPr id="726020" name="Object 4"/>
          <p:cNvGraphicFramePr>
            <a:graphicFrameLocks noChangeAspect="1"/>
          </p:cNvGraphicFramePr>
          <p:nvPr/>
        </p:nvGraphicFramePr>
        <p:xfrm>
          <a:off x="1663700" y="1358900"/>
          <a:ext cx="2768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8" name="Equation" r:id="rId3" imgW="2768600" imgH="482600" progId="Equation.DSMT4">
                  <p:embed/>
                </p:oleObj>
              </mc:Choice>
              <mc:Fallback>
                <p:oleObj name="Equation" r:id="rId3" imgW="2768600" imgH="482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3700" y="1358900"/>
                        <a:ext cx="27686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6021" name="Object 5"/>
          <p:cNvGraphicFramePr>
            <a:graphicFrameLocks noChangeAspect="1"/>
          </p:cNvGraphicFramePr>
          <p:nvPr/>
        </p:nvGraphicFramePr>
        <p:xfrm>
          <a:off x="3238500" y="5918200"/>
          <a:ext cx="1130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9" name="Equation" r:id="rId5" imgW="1129810" imgH="342751" progId="Equation.DSMT4">
                  <p:embed/>
                </p:oleObj>
              </mc:Choice>
              <mc:Fallback>
                <p:oleObj name="Equation" r:id="rId5" imgW="1129810" imgH="342751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0" y="5918200"/>
                        <a:ext cx="11303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Pearson </a:t>
            </a:r>
            <a:r>
              <a:rPr lang="en-US" altLang="en-US" sz="1200" dirty="0">
                <a:latin typeface="Arial" panose="020B0604020202020204" pitchFamily="34" charset="0"/>
              </a:rPr>
              <a:t>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4.2- </a:t>
            </a:r>
            <a:fld id="{2969D652-B5BC-4F27-942A-BA55E93053B3}" type="slidenum">
              <a:rPr lang="en-US" altLang="en-US" sz="1200">
                <a:latin typeface="Arial" panose="020B0604020202020204" pitchFamily="34" charset="0"/>
              </a:rPr>
              <a:pPr algn="r"/>
              <a:t>9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COLUMN SPACE OF A MATRIX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27043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447800"/>
                <a:ext cx="8229600" cy="5029200"/>
              </a:xfrm>
            </p:spPr>
            <p:txBody>
              <a:bodyPr/>
              <a:lstStyle/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b="1" dirty="0" smtClean="0"/>
                  <a:t>Definition:</a:t>
                </a:r>
                <a:r>
                  <a:rPr lang="en-US" altLang="en-US" sz="2800" dirty="0" smtClean="0"/>
                  <a:t> The column space of an            matrix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, written as Col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, is the set of all linear combinations of the columns of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. If                              , then</a:t>
                </a:r>
              </a:p>
              <a:p>
                <a:pPr eaLnBrk="1" hangingPunct="1">
                  <a:lnSpc>
                    <a:spcPct val="90000"/>
                  </a:lnSpc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                                                                   .</a:t>
                </a:r>
              </a:p>
              <a:p>
                <a:pPr eaLnBrk="1" hangingPunct="1">
                  <a:lnSpc>
                    <a:spcPct val="90000"/>
                  </a:lnSpc>
                </a:pPr>
                <a:endParaRPr lang="en-US" altLang="en-US" sz="2800" b="1" dirty="0" smtClean="0"/>
              </a:p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b="1" dirty="0" smtClean="0">
                    <a:solidFill>
                      <a:srgbClr val="077C97"/>
                    </a:solidFill>
                  </a:rPr>
                  <a:t>Theorem 3</a:t>
                </a:r>
                <a:r>
                  <a:rPr lang="en-US" altLang="en-US" sz="2800" b="1" dirty="0" smtClean="0"/>
                  <a:t>:</a:t>
                </a:r>
                <a:r>
                  <a:rPr lang="en-US" altLang="en-US" sz="2800" dirty="0" smtClean="0"/>
                  <a:t> The column space of an            matrix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is a subspace of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.</a:t>
                </a:r>
              </a:p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dirty="0" smtClean="0"/>
                  <a:t>A typical vector in Col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can be written as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 for some 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 because the notation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 stands for a linear combination of the columns of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. That is,</a:t>
                </a:r>
              </a:p>
              <a:p>
                <a:pPr eaLnBrk="1" hangingPunct="1">
                  <a:lnSpc>
                    <a:spcPct val="90000"/>
                  </a:lnSpc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                                                                                .</a:t>
                </a:r>
              </a:p>
            </p:txBody>
          </p:sp>
        </mc:Choice>
        <mc:Fallback xmlns="">
          <p:sp>
            <p:nvSpPr>
              <p:cNvPr id="72704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447800"/>
                <a:ext cx="8229600" cy="5029200"/>
              </a:xfrm>
              <a:blipFill rotWithShape="0">
                <a:blip r:embed="rId3"/>
                <a:stretch>
                  <a:fillRect l="-1259" t="-2182" r="-1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27044" name="Object 4"/>
          <p:cNvGraphicFramePr>
            <a:graphicFrameLocks noChangeAspect="1"/>
          </p:cNvGraphicFramePr>
          <p:nvPr/>
        </p:nvGraphicFramePr>
        <p:xfrm>
          <a:off x="6096000" y="1587500"/>
          <a:ext cx="8636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9" name="Equation" r:id="rId4" imgW="863225" imgH="253890" progId="Equation.DSMT4">
                  <p:embed/>
                </p:oleObj>
              </mc:Choice>
              <mc:Fallback>
                <p:oleObj name="Equation" r:id="rId4" imgW="863225" imgH="25389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1587500"/>
                        <a:ext cx="8636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45" name="Object 5"/>
          <p:cNvGraphicFramePr>
            <a:graphicFrameLocks noChangeAspect="1"/>
          </p:cNvGraphicFramePr>
          <p:nvPr/>
        </p:nvGraphicFramePr>
        <p:xfrm>
          <a:off x="4178300" y="2209800"/>
          <a:ext cx="2590800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0" name="Equation" r:id="rId6" imgW="2730500" imgH="558800" progId="Equation.DSMT4">
                  <p:embed/>
                </p:oleObj>
              </mc:Choice>
              <mc:Fallback>
                <p:oleObj name="Equation" r:id="rId6" imgW="2730500" imgH="5588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78300" y="2209800"/>
                        <a:ext cx="2590800" cy="528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46" name="Object 6"/>
          <p:cNvGraphicFramePr>
            <a:graphicFrameLocks noChangeAspect="1"/>
          </p:cNvGraphicFramePr>
          <p:nvPr/>
        </p:nvGraphicFramePr>
        <p:xfrm>
          <a:off x="2870200" y="2692400"/>
          <a:ext cx="36703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1" name="Equation" r:id="rId8" imgW="3670300" imgH="482600" progId="Equation.DSMT4">
                  <p:embed/>
                </p:oleObj>
              </mc:Choice>
              <mc:Fallback>
                <p:oleObj name="Equation" r:id="rId8" imgW="3670300" imgH="4826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0200" y="2692400"/>
                        <a:ext cx="36703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47" name="Object 7"/>
          <p:cNvGraphicFramePr>
            <a:graphicFrameLocks noChangeAspect="1"/>
          </p:cNvGraphicFramePr>
          <p:nvPr/>
        </p:nvGraphicFramePr>
        <p:xfrm>
          <a:off x="6235700" y="3759200"/>
          <a:ext cx="8636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2" name="Equation" r:id="rId10" imgW="863225" imgH="253890" progId="Equation.DSMT4">
                  <p:embed/>
                </p:oleObj>
              </mc:Choice>
              <mc:Fallback>
                <p:oleObj name="Equation" r:id="rId10" imgW="863225" imgH="25389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5700" y="3759200"/>
                        <a:ext cx="8636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49" name="Object 9"/>
          <p:cNvGraphicFramePr>
            <a:graphicFrameLocks noChangeAspect="1"/>
          </p:cNvGraphicFramePr>
          <p:nvPr/>
        </p:nvGraphicFramePr>
        <p:xfrm>
          <a:off x="1676400" y="5702300"/>
          <a:ext cx="59817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3" name="Equation" r:id="rId12" imgW="5981700" imgH="482600" progId="Equation.DSMT4">
                  <p:embed/>
                </p:oleObj>
              </mc:Choice>
              <mc:Fallback>
                <p:oleObj name="Equation" r:id="rId12" imgW="5981700" imgH="4826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5702300"/>
                        <a:ext cx="59817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Pearson </a:t>
            </a:r>
            <a:r>
              <a:rPr lang="en-US" altLang="en-US" sz="1200" dirty="0">
                <a:latin typeface="Arial" panose="020B0604020202020204" pitchFamily="34" charset="0"/>
              </a:rPr>
              <a:t>Education, Inc.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6959601" y="5723235"/>
                <a:ext cx="584200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en-US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en-US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9601" y="5723235"/>
                <a:ext cx="584200" cy="461665"/>
              </a:xfrm>
              <a:prstGeom prst="rect">
                <a:avLst/>
              </a:prstGeom>
              <a:blipFill rotWithShape="0">
                <a:blip r:embed="rId14"/>
                <a:stretch>
                  <a:fillRect l="-20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Arial Narrow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12703</TotalTime>
  <Words>1157</Words>
  <Application>Microsoft Office PowerPoint</Application>
  <PresentationFormat>On-screen Show (4:3)</PresentationFormat>
  <Paragraphs>163</Paragraphs>
  <Slides>18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Arial</vt:lpstr>
      <vt:lpstr>Arial Narrow</vt:lpstr>
      <vt:lpstr>Bookshelf Symbol 2</vt:lpstr>
      <vt:lpstr>Cambria Math</vt:lpstr>
      <vt:lpstr>Symbol</vt:lpstr>
      <vt:lpstr>Times New Roman</vt:lpstr>
      <vt:lpstr>Wingdings</vt:lpstr>
      <vt:lpstr>Blends</vt:lpstr>
      <vt:lpstr>Equation</vt:lpstr>
      <vt:lpstr>Vector Spaces</vt:lpstr>
      <vt:lpstr>NULL SPACE OF A MATRIX</vt:lpstr>
      <vt:lpstr>NULL SPACE OF A MATRIX</vt:lpstr>
      <vt:lpstr>NULL SPACE OF A MATRIX</vt:lpstr>
      <vt:lpstr>NULL SPACE OF A MATRIX</vt:lpstr>
      <vt:lpstr>NULL SPACE OF A MATRIX</vt:lpstr>
      <vt:lpstr>NULL SPACE OF A MATRIX</vt:lpstr>
      <vt:lpstr>NULL SPACE OF A MATRIX</vt:lpstr>
      <vt:lpstr>COLUMN SPACE OF A MATRIX</vt:lpstr>
      <vt:lpstr>COLUMN SPACE OF A MATRIX</vt:lpstr>
      <vt:lpstr>COLUMN SPACE OF A MATRIX</vt:lpstr>
      <vt:lpstr>COLUMN SPACE OF A MATRIX</vt:lpstr>
      <vt:lpstr>KERNEL AND RANGE OF A LINEAR TRANSFORMATION</vt:lpstr>
      <vt:lpstr>KERNEL AND RANGE OF A LINEAR TRANSFORMATION</vt:lpstr>
      <vt:lpstr>CONTRAST BETWEEN NUL A AND COL A FOR AN                  MATRIX A</vt:lpstr>
      <vt:lpstr>CONTRAST BETWEEN NUL A AND COL A FOR AN                  MATRIX A</vt:lpstr>
      <vt:lpstr>CONTRAST BETWEEN NUL A AND COL A FOR AN                  MATRIX A</vt:lpstr>
      <vt:lpstr>CONTRAST BETWEEN NUL A AND COL A FOR AN                  MATRIX A</vt:lpstr>
    </vt:vector>
  </TitlesOfParts>
  <Company>© 2012 Pearson Education, Inc. All rights reserved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Linear Algebra and Its Applications</dc:subject>
  <dc:creator>David C. Lay</dc:creator>
  <cp:lastModifiedBy>Kristen Arnold</cp:lastModifiedBy>
  <cp:revision>1282</cp:revision>
  <dcterms:created xsi:type="dcterms:W3CDTF">2005-10-22T18:34:54Z</dcterms:created>
  <dcterms:modified xsi:type="dcterms:W3CDTF">2015-05-15T13:39:03Z</dcterms:modified>
</cp:coreProperties>
</file>