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7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47" autoAdjust="0"/>
    <p:restoredTop sz="98725" autoAdjust="0"/>
  </p:normalViewPr>
  <p:slideViewPr>
    <p:cSldViewPr>
      <p:cViewPr varScale="1">
        <p:scale>
          <a:sx n="74" d="100"/>
          <a:sy n="74" d="100"/>
        </p:scale>
        <p:origin x="1488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CCB95D7-E25D-4956-B3C0-9113E11751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94887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83BD1F19-19CB-413C-B301-641E1C338A15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52529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043AD2D0-6EA4-4756-A895-E8C924D14393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41529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4.5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97" y="2133600"/>
            <a:ext cx="3197503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0151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4.5- </a:t>
            </a:r>
            <a:fld id="{26DFE59A-72EA-4772-A9F2-892428FAD44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61579955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4.5- </a:t>
            </a:r>
            <a:fld id="{551F85E1-5288-4992-A17F-DC55EC0D882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4177559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4.5- </a:t>
            </a:r>
            <a:fld id="{0F047BDC-33DE-45AC-8B2F-B20A61845CEF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14991917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4.5- </a:t>
            </a:r>
            <a:fld id="{59BF8242-424F-413E-9950-F76CB069135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67737025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4.5- </a:t>
            </a:r>
            <a:fld id="{16F275B5-548E-40EC-9322-D656738F57B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62530155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4.5- </a:t>
            </a:r>
            <a:fld id="{25FAFFED-3772-4C4E-9A8D-E07397EAC74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45631998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4.5- </a:t>
            </a:r>
            <a:fld id="{662180D6-1681-4728-A333-87270EF6BBA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11337135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4.5- </a:t>
            </a:r>
            <a:fld id="{2F98F688-12D4-4D5A-A29A-AF43AE71DCD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95508901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4.5- </a:t>
            </a:r>
            <a:fld id="{9DA1FC77-AB0F-46E8-855D-C69EF43B6C27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49097702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4.5- </a:t>
            </a:r>
            <a:fld id="{01D86D9E-CA8D-4E81-8F64-6E2AB3F5142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23717309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4.5- </a:t>
            </a:r>
            <a:fld id="{66F4439C-8C65-4D10-9CCE-89B3C54703C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3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6.bin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3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4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6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oleObject" Target="../embeddings/oleObject2.bin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5" Type="http://schemas.openxmlformats.org/officeDocument/2006/relationships/image" Target="../media/image1.jpeg"/><Relationship Id="rId4" Type="http://schemas.openxmlformats.org/officeDocument/2006/relationships/image" Target="../media/image5.wmf"/><Relationship Id="rId9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Spaces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DIMENSION OF A VECTOR SPACE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2ABB5159-E3CA-4831-8F1F-D8BF52A63E4B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SUBSPACES OF A FINITE-DIMENSIONAL SPACE</a:t>
            </a:r>
          </a:p>
        </p:txBody>
      </p:sp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But then                            will be linearly independent, because no vector in the set can be a linear combination of vectors that precede it (by Theorem 4).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So long as the new set does not span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, we can continue this process of expanding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to a larger linearly independent set in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But the number of vectors in a linearly independent expansion of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can never exceed the dimension of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, by Theorem 9.</a:t>
            </a:r>
          </a:p>
        </p:txBody>
      </p:sp>
      <p:graphicFrame>
        <p:nvGraphicFramePr>
          <p:cNvPr id="728068" name="Object 4"/>
          <p:cNvGraphicFramePr>
            <a:graphicFrameLocks noChangeAspect="1"/>
          </p:cNvGraphicFramePr>
          <p:nvPr/>
        </p:nvGraphicFramePr>
        <p:xfrm>
          <a:off x="2197100" y="1308100"/>
          <a:ext cx="2324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Equation" r:id="rId3" imgW="2324100" imgH="482600" progId="Equation.DSMT4">
                  <p:embed/>
                </p:oleObj>
              </mc:Choice>
              <mc:Fallback>
                <p:oleObj name="Equation" r:id="rId3" imgW="23241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1308100"/>
                        <a:ext cx="2324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CD55D61A-8CC2-49D7-B37E-B86652EC8244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BASIS THEOREM</a:t>
            </a:r>
          </a:p>
        </p:txBody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So eventually the expansion of </a:t>
            </a:r>
            <a:r>
              <a:rPr lang="en-US" altLang="en-US" sz="2800" i="1" dirty="0" smtClean="0"/>
              <a:t>S</a:t>
            </a:r>
            <a:r>
              <a:rPr lang="en-US" altLang="en-US" sz="2800" dirty="0" smtClean="0"/>
              <a:t> will span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 and hence will be a basis for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, and                           .</a:t>
            </a:r>
          </a:p>
          <a:p>
            <a:pPr eaLnBrk="1" hangingPunct="1"/>
            <a:endParaRPr lang="en-US" altLang="en-US" sz="2800" b="1" dirty="0" smtClean="0"/>
          </a:p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12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Let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be a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-dimensional vector space,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         . Any linearly independent set of exactly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elements in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is automatically a basis for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 Any set of exactly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elements that spans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is automatically a basis for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By Theorem 11, a linearly independent set </a:t>
            </a:r>
            <a:r>
              <a:rPr lang="en-US" altLang="en-US" sz="2800" i="1" dirty="0" smtClean="0"/>
              <a:t>S</a:t>
            </a:r>
            <a:r>
              <a:rPr lang="en-US" altLang="en-US" sz="2800" dirty="0" smtClean="0"/>
              <a:t> of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elements can be extended to a basis for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</p:txBody>
      </p:sp>
      <p:graphicFrame>
        <p:nvGraphicFramePr>
          <p:cNvPr id="729092" name="Object 4"/>
          <p:cNvGraphicFramePr>
            <a:graphicFrameLocks noChangeAspect="1"/>
          </p:cNvGraphicFramePr>
          <p:nvPr/>
        </p:nvGraphicFramePr>
        <p:xfrm>
          <a:off x="5511800" y="1638300"/>
          <a:ext cx="241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Equation" r:id="rId3" imgW="2413000" imgH="355600" progId="Equation.DSMT4">
                  <p:embed/>
                </p:oleObj>
              </mc:Choice>
              <mc:Fallback>
                <p:oleObj name="Equation" r:id="rId3" imgW="2413000" imgH="355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1800" y="1638300"/>
                        <a:ext cx="241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093" name="Object 5"/>
          <p:cNvGraphicFramePr>
            <a:graphicFrameLocks noChangeAspect="1"/>
          </p:cNvGraphicFramePr>
          <p:nvPr/>
        </p:nvGraphicFramePr>
        <p:xfrm>
          <a:off x="850900" y="3187700"/>
          <a:ext cx="812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Equation" r:id="rId5" imgW="812447" imgH="418918" progId="Equation.DSMT4">
                  <p:embed/>
                </p:oleObj>
              </mc:Choice>
              <mc:Fallback>
                <p:oleObj name="Equation" r:id="rId5" imgW="812447" imgH="418918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900" y="3187700"/>
                        <a:ext cx="8128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B1D33EB6-FBFF-42CA-9808-9445570DD751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BASIS THEOREM</a:t>
            </a:r>
          </a:p>
        </p:txBody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229600" cy="556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But that basis must contain exactly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elements, since dim           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So </a:t>
            </a:r>
            <a:r>
              <a:rPr lang="en-US" altLang="en-US" sz="2800" i="1" dirty="0" smtClean="0"/>
              <a:t>S</a:t>
            </a:r>
            <a:r>
              <a:rPr lang="en-US" altLang="en-US" sz="2800" dirty="0" smtClean="0"/>
              <a:t> must already be a basis for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Now suppose that </a:t>
            </a:r>
            <a:r>
              <a:rPr lang="en-US" altLang="en-US" sz="2800" i="1" dirty="0" smtClean="0"/>
              <a:t>S</a:t>
            </a:r>
            <a:r>
              <a:rPr lang="en-US" altLang="en-US" sz="2800" dirty="0" smtClean="0"/>
              <a:t> has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elements and spans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Since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is nonzero, the Spanning Set Theorem implies that a subset      of </a:t>
            </a:r>
            <a:r>
              <a:rPr lang="en-US" altLang="en-US" sz="2800" i="1" dirty="0" smtClean="0"/>
              <a:t>S</a:t>
            </a:r>
            <a:r>
              <a:rPr lang="en-US" altLang="en-US" sz="2800" dirty="0" smtClean="0"/>
              <a:t> is a basis of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Since dim           ,     must contain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vectors.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Hence           . 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</p:txBody>
      </p:sp>
      <p:graphicFrame>
        <p:nvGraphicFramePr>
          <p:cNvPr id="7301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529046"/>
              </p:ext>
            </p:extLst>
          </p:nvPr>
        </p:nvGraphicFramePr>
        <p:xfrm>
          <a:off x="1447800" y="2171700"/>
          <a:ext cx="965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9" name="Equation" r:id="rId3" imgW="965200" imgH="419100" progId="Equation.DSMT4">
                  <p:embed/>
                </p:oleObj>
              </mc:Choice>
              <mc:Fallback>
                <p:oleObj name="Equation" r:id="rId3" imgW="965200" imgH="4191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171700"/>
                        <a:ext cx="965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353543"/>
              </p:ext>
            </p:extLst>
          </p:nvPr>
        </p:nvGraphicFramePr>
        <p:xfrm>
          <a:off x="3479800" y="4432300"/>
          <a:ext cx="368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Equation" r:id="rId5" imgW="368300" imgH="368300" progId="Equation.DSMT4">
                  <p:embed/>
                </p:oleObj>
              </mc:Choice>
              <mc:Fallback>
                <p:oleObj name="Equation" r:id="rId5" imgW="368300" imgH="3683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9800" y="4432300"/>
                        <a:ext cx="368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1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819123"/>
              </p:ext>
            </p:extLst>
          </p:nvPr>
        </p:nvGraphicFramePr>
        <p:xfrm>
          <a:off x="2355850" y="4419600"/>
          <a:ext cx="965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1" name="Equation" r:id="rId7" imgW="965200" imgH="419100" progId="Equation.DSMT4">
                  <p:embed/>
                </p:oleObj>
              </mc:Choice>
              <mc:Fallback>
                <p:oleObj name="Equation" r:id="rId7" imgW="965200" imgH="4191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5850" y="4419600"/>
                        <a:ext cx="965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1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50536"/>
              </p:ext>
            </p:extLst>
          </p:nvPr>
        </p:nvGraphicFramePr>
        <p:xfrm>
          <a:off x="3886200" y="3886200"/>
          <a:ext cx="368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2" name="Equation" r:id="rId9" imgW="368300" imgH="368300" progId="Equation.DSMT4">
                  <p:embed/>
                </p:oleObj>
              </mc:Choice>
              <mc:Fallback>
                <p:oleObj name="Equation" r:id="rId9" imgW="368300" imgH="3683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3886200"/>
                        <a:ext cx="368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2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330042"/>
              </p:ext>
            </p:extLst>
          </p:nvPr>
        </p:nvGraphicFramePr>
        <p:xfrm>
          <a:off x="1854200" y="4890168"/>
          <a:ext cx="1003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3" name="Equation" r:id="rId11" imgW="1002865" imgH="368140" progId="Equation.DSMT4">
                  <p:embed/>
                </p:oleObj>
              </mc:Choice>
              <mc:Fallback>
                <p:oleObj name="Equation" r:id="rId11" imgW="1002865" imgH="36814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200" y="4890168"/>
                        <a:ext cx="10033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E4906926-A5D7-4321-8C71-CF2986530B70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DIMENSIONS OF NUL </a:t>
            </a:r>
            <a:r>
              <a:rPr lang="en-US" altLang="en-US" i="1" smtClean="0"/>
              <a:t>A</a:t>
            </a:r>
            <a:r>
              <a:rPr lang="en-US" altLang="en-US" smtClean="0"/>
              <a:t> AND COL </a:t>
            </a:r>
            <a:r>
              <a:rPr lang="en-US" altLang="en-US" i="1" smtClean="0"/>
              <a:t>A</a:t>
            </a:r>
          </a:p>
        </p:txBody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229600" cy="44958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Let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be an            matrix, and suppose the equation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            has </a:t>
            </a:r>
            <a:r>
              <a:rPr lang="en-US" altLang="en-US" sz="2800" i="1" dirty="0" smtClean="0"/>
              <a:t>k</a:t>
            </a:r>
            <a:r>
              <a:rPr lang="en-US" altLang="en-US" sz="2800" dirty="0" smtClean="0"/>
              <a:t> free variables.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A spanning set for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will produce exactly </a:t>
            </a:r>
            <a:r>
              <a:rPr lang="en-US" altLang="en-US" sz="2800" i="1" dirty="0" smtClean="0"/>
              <a:t>k</a:t>
            </a:r>
            <a:r>
              <a:rPr lang="en-US" altLang="en-US" sz="2800" dirty="0" smtClean="0"/>
              <a:t> linearly independent vectors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—say,               —one for each free variable.</a:t>
            </a:r>
          </a:p>
          <a:p>
            <a:pPr eaLnBrk="1" hangingPunct="1"/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So                    is a basis for </a:t>
            </a:r>
            <a:r>
              <a:rPr lang="en-US" altLang="en-US" sz="2800" dirty="0" err="1" smtClean="0">
                <a:cs typeface="Times New Roman" panose="02020603050405020304" pitchFamily="18" charset="0"/>
              </a:rPr>
              <a:t>Nul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and the number of free variables determines the size of the basis.</a:t>
            </a:r>
          </a:p>
          <a:p>
            <a:pPr eaLnBrk="1" hangingPunct="1"/>
            <a:endParaRPr lang="en-US" altLang="en-US" b="1" i="1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graphicFrame>
        <p:nvGraphicFramePr>
          <p:cNvPr id="731141" name="Object 5"/>
          <p:cNvGraphicFramePr>
            <a:graphicFrameLocks noChangeAspect="1"/>
          </p:cNvGraphicFramePr>
          <p:nvPr/>
        </p:nvGraphicFramePr>
        <p:xfrm>
          <a:off x="2590800" y="1828800"/>
          <a:ext cx="8636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Equation" r:id="rId3" imgW="863225" imgH="253890" progId="Equation.DSMT4">
                  <p:embed/>
                </p:oleObj>
              </mc:Choice>
              <mc:Fallback>
                <p:oleObj name="Equation" r:id="rId3" imgW="863225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828800"/>
                        <a:ext cx="8636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1142" name="Object 6"/>
          <p:cNvGraphicFramePr>
            <a:graphicFrameLocks noChangeAspect="1"/>
          </p:cNvGraphicFramePr>
          <p:nvPr/>
        </p:nvGraphicFramePr>
        <p:xfrm>
          <a:off x="762000" y="22860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1" name="Equation" r:id="rId5" imgW="1129810" imgH="342751" progId="Equation.DSMT4">
                  <p:embed/>
                </p:oleObj>
              </mc:Choice>
              <mc:Fallback>
                <p:oleObj name="Equation" r:id="rId5" imgW="1129810" imgH="342751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2860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1143" name="Object 7"/>
          <p:cNvGraphicFramePr>
            <a:graphicFrameLocks noChangeAspect="1"/>
          </p:cNvGraphicFramePr>
          <p:nvPr/>
        </p:nvGraphicFramePr>
        <p:xfrm>
          <a:off x="5867400" y="3657600"/>
          <a:ext cx="1282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Equation" r:id="rId7" imgW="1282700" imgH="482600" progId="Equation.DSMT4">
                  <p:embed/>
                </p:oleObj>
              </mc:Choice>
              <mc:Fallback>
                <p:oleObj name="Equation" r:id="rId7" imgW="12827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3657600"/>
                        <a:ext cx="1282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1144" name="Object 8"/>
          <p:cNvGraphicFramePr>
            <a:graphicFrameLocks noChangeAspect="1"/>
          </p:cNvGraphicFramePr>
          <p:nvPr/>
        </p:nvGraphicFramePr>
        <p:xfrm>
          <a:off x="1371600" y="5105400"/>
          <a:ext cx="1600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3" name="Equation" r:id="rId9" imgW="1600200" imgH="482600" progId="Equation.DSMT4">
                  <p:embed/>
                </p:oleObj>
              </mc:Choice>
              <mc:Fallback>
                <p:oleObj name="Equation" r:id="rId9" imgW="16002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105400"/>
                        <a:ext cx="1600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DCD6889D-833A-4B6C-94EB-B73BAB38DE78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DIMENSIONS OF NUL </a:t>
            </a:r>
            <a:r>
              <a:rPr lang="en-US" altLang="en-US" i="1" smtClean="0"/>
              <a:t>A</a:t>
            </a:r>
            <a:r>
              <a:rPr lang="en-US" altLang="en-US" smtClean="0"/>
              <a:t> AND COL </a:t>
            </a:r>
            <a:r>
              <a:rPr lang="en-US" altLang="en-US" i="1" smtClean="0"/>
              <a:t>A</a:t>
            </a:r>
          </a:p>
        </p:txBody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Thus, the dimension of </a:t>
            </a:r>
            <a:r>
              <a:rPr lang="en-US" altLang="en-US" sz="2800" dirty="0" err="1" smtClean="0"/>
              <a:t>Nul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the number of free variables in the equation              , and the dimension of Col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the number of pivot columns in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Example 5:</a:t>
            </a:r>
            <a:r>
              <a:rPr lang="en-US" altLang="en-US" sz="2800" dirty="0" smtClean="0"/>
              <a:t> Find the dimensions of the null space and the column space of </a:t>
            </a:r>
          </a:p>
        </p:txBody>
      </p:sp>
      <p:graphicFrame>
        <p:nvGraphicFramePr>
          <p:cNvPr id="732164" name="Object 4"/>
          <p:cNvGraphicFramePr>
            <a:graphicFrameLocks noChangeAspect="1"/>
          </p:cNvGraphicFramePr>
          <p:nvPr/>
        </p:nvGraphicFramePr>
        <p:xfrm>
          <a:off x="4457700" y="2032000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Equation" r:id="rId3" imgW="1129810" imgH="342751" progId="Equation.DSMT4">
                  <p:embed/>
                </p:oleObj>
              </mc:Choice>
              <mc:Fallback>
                <p:oleObj name="Equation" r:id="rId3" imgW="1129810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700" y="2032000"/>
                        <a:ext cx="1130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165" name="Object 5"/>
          <p:cNvGraphicFramePr>
            <a:graphicFrameLocks noChangeAspect="1"/>
          </p:cNvGraphicFramePr>
          <p:nvPr/>
        </p:nvGraphicFramePr>
        <p:xfrm>
          <a:off x="2209800" y="4419600"/>
          <a:ext cx="44323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Equation" r:id="rId5" imgW="4432300" imgH="1778000" progId="Equation.DSMT4">
                  <p:embed/>
                </p:oleObj>
              </mc:Choice>
              <mc:Fallback>
                <p:oleObj name="Equation" r:id="rId5" imgW="44323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419600"/>
                        <a:ext cx="44323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97C929DC-3258-4D32-B45B-77D788B0FFC9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DIMENSIONS OF NUL </a:t>
            </a:r>
            <a:r>
              <a:rPr lang="en-US" altLang="en-US" i="1" smtClean="0"/>
              <a:t>A</a:t>
            </a:r>
            <a:r>
              <a:rPr lang="en-US" altLang="en-US" smtClean="0"/>
              <a:t> AND COL </a:t>
            </a:r>
            <a:r>
              <a:rPr lang="en-US" altLang="en-US" i="1" smtClean="0"/>
              <a:t>A</a:t>
            </a:r>
          </a:p>
        </p:txBody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7244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Solution:</a:t>
            </a:r>
            <a:r>
              <a:rPr lang="en-US" altLang="en-US" sz="2800" smtClean="0"/>
              <a:t> Row reduce the augmented matrix               to echelon form: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There are three free variable</a:t>
            </a:r>
            <a:r>
              <a:rPr lang="en-US" altLang="en-US" sz="2800" smtClean="0">
                <a:cs typeface="Times New Roman" panose="02020603050405020304" pitchFamily="18" charset="0"/>
              </a:rPr>
              <a:t>—</a:t>
            </a:r>
            <a:r>
              <a:rPr lang="en-US" altLang="en-US" sz="2800" i="1" smtClean="0">
                <a:cs typeface="Times New Roman" panose="02020603050405020304" pitchFamily="18" charset="0"/>
              </a:rPr>
              <a:t>x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2</a:t>
            </a:r>
            <a:r>
              <a:rPr lang="en-US" altLang="en-US" sz="2800" smtClean="0">
                <a:cs typeface="Times New Roman" panose="02020603050405020304" pitchFamily="18" charset="0"/>
              </a:rPr>
              <a:t>, </a:t>
            </a:r>
            <a:r>
              <a:rPr lang="en-US" altLang="en-US" sz="2800" i="1" smtClean="0">
                <a:cs typeface="Times New Roman" panose="02020603050405020304" pitchFamily="18" charset="0"/>
              </a:rPr>
              <a:t>x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4</a:t>
            </a:r>
            <a:r>
              <a:rPr lang="en-US" altLang="en-US" sz="2800" smtClean="0">
                <a:cs typeface="Times New Roman" panose="02020603050405020304" pitchFamily="18" charset="0"/>
              </a:rPr>
              <a:t> and </a:t>
            </a:r>
            <a:r>
              <a:rPr lang="en-US" altLang="en-US" sz="2800" i="1" smtClean="0">
                <a:cs typeface="Times New Roman" panose="02020603050405020304" pitchFamily="18" charset="0"/>
              </a:rPr>
              <a:t>x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5</a:t>
            </a:r>
            <a:r>
              <a:rPr lang="en-US" altLang="en-US" sz="2800" smtClean="0"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Hence the dimension of Nul </a:t>
            </a:r>
            <a:r>
              <a:rPr lang="en-US" altLang="en-US" sz="2800" i="1" smtClean="0">
                <a:cs typeface="Times New Roman" panose="02020603050405020304" pitchFamily="18" charset="0"/>
              </a:rPr>
              <a:t>A</a:t>
            </a:r>
            <a:r>
              <a:rPr lang="en-US" altLang="en-US" sz="2800" smtClean="0">
                <a:cs typeface="Times New Roman" panose="02020603050405020304" pitchFamily="18" charset="0"/>
              </a:rPr>
              <a:t> is 3.</a:t>
            </a: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Also dim Col            because </a:t>
            </a:r>
            <a:r>
              <a:rPr lang="en-US" altLang="en-US" sz="2800" i="1" smtClean="0">
                <a:cs typeface="Times New Roman" panose="02020603050405020304" pitchFamily="18" charset="0"/>
              </a:rPr>
              <a:t>A</a:t>
            </a:r>
            <a:r>
              <a:rPr lang="en-US" altLang="en-US" sz="2800" smtClean="0">
                <a:cs typeface="Times New Roman" panose="02020603050405020304" pitchFamily="18" charset="0"/>
              </a:rPr>
              <a:t> has two pivot columns.</a:t>
            </a:r>
          </a:p>
        </p:txBody>
      </p:sp>
      <p:graphicFrame>
        <p:nvGraphicFramePr>
          <p:cNvPr id="733190" name="Object 6"/>
          <p:cNvGraphicFramePr>
            <a:graphicFrameLocks noChangeAspect="1"/>
          </p:cNvGraphicFramePr>
          <p:nvPr/>
        </p:nvGraphicFramePr>
        <p:xfrm>
          <a:off x="7366000" y="1498600"/>
          <a:ext cx="9906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Equation" r:id="rId3" imgW="1143000" imgH="558800" progId="Equation.DSMT4">
                  <p:embed/>
                </p:oleObj>
              </mc:Choice>
              <mc:Fallback>
                <p:oleObj name="Equation" r:id="rId3" imgW="1143000" imgH="558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0" y="1498600"/>
                        <a:ext cx="990600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3191" name="Object 7"/>
          <p:cNvGraphicFramePr>
            <a:graphicFrameLocks noChangeAspect="1"/>
          </p:cNvGraphicFramePr>
          <p:nvPr/>
        </p:nvGraphicFramePr>
        <p:xfrm>
          <a:off x="2590800" y="2438400"/>
          <a:ext cx="39497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6" name="Equation" r:id="rId5" imgW="3949700" imgH="1778000" progId="Equation.DSMT4">
                  <p:embed/>
                </p:oleObj>
              </mc:Choice>
              <mc:Fallback>
                <p:oleObj name="Equation" r:id="rId5" imgW="3949700" imgH="1778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438400"/>
                        <a:ext cx="39497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3192" name="Object 8"/>
          <p:cNvGraphicFramePr>
            <a:graphicFrameLocks noChangeAspect="1"/>
          </p:cNvGraphicFramePr>
          <p:nvPr/>
        </p:nvGraphicFramePr>
        <p:xfrm>
          <a:off x="2832100" y="5549900"/>
          <a:ext cx="901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7" name="Equation" r:id="rId7" imgW="901309" imgH="330057" progId="Equation.DSMT4">
                  <p:embed/>
                </p:oleObj>
              </mc:Choice>
              <mc:Fallback>
                <p:oleObj name="Equation" r:id="rId7" imgW="901309" imgH="330057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100" y="5549900"/>
                        <a:ext cx="9017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569E49E5-21DA-44DA-80E2-624EFE9CA6E1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DIMENSION OF A VECTOR SPACE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47800"/>
                <a:ext cx="8229600" cy="5029200"/>
              </a:xfrm>
            </p:spPr>
            <p:txBody>
              <a:bodyPr/>
              <a:lstStyle/>
              <a:p>
                <a:pPr marL="609600" indent="-609600"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9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: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If a vector space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has a basis </a:t>
                </a:r>
              </a:p>
              <a:p>
                <a:pPr marL="609600" indent="-609600"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	</a:t>
                </a:r>
                <a:r>
                  <a:rPr lang="en-US" altLang="en-US" sz="2800" dirty="0" smtClean="0">
                    <a:latin typeface="Euclid Math One" pitchFamily="18" charset="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               , then any set in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containing more than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vectors must be linearly dependent.</a:t>
                </a:r>
              </a:p>
              <a:p>
                <a:pPr marL="609600" indent="-609600"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609600" indent="-609600" eaLnBrk="1" hangingPunct="1"/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Proof: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Let {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…,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i="1" baseline="-25000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} be a set in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with more than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vectors.</a:t>
                </a:r>
              </a:p>
              <a:p>
                <a:pPr marL="609600" indent="-609600"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609600" indent="-609600"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The coordinate vectors [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]</a:t>
                </a:r>
                <a:r>
                  <a:rPr lang="en-US" altLang="en-US" sz="2800" baseline="-25000" dirty="0" smtClean="0">
                    <a:latin typeface="Euclid Math One" pitchFamily="18" charset="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, …, [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i="1" baseline="-25000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]</a:t>
                </a:r>
                <a:r>
                  <a:rPr lang="en-US" altLang="en-US" sz="2800" baseline="-25000" dirty="0" smtClean="0">
                    <a:latin typeface="Euclid Math One" pitchFamily="18" charset="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form a linearly dependent set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, because there are more vectors (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) than entries (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) in each vector.</a:t>
                </a:r>
              </a:p>
              <a:p>
                <a:pPr marL="609600" indent="-609600"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47800"/>
                <a:ext cx="8229600" cy="5029200"/>
              </a:xfrm>
              <a:blipFill rotWithShape="0">
                <a:blip r:embed="rId4"/>
                <a:stretch>
                  <a:fillRect l="-1259" t="-1333" r="-1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6459" name="Object 43"/>
          <p:cNvGraphicFramePr>
            <a:graphicFrameLocks noChangeAspect="1"/>
          </p:cNvGraphicFramePr>
          <p:nvPr/>
        </p:nvGraphicFramePr>
        <p:xfrm>
          <a:off x="1447800" y="1955800"/>
          <a:ext cx="1892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Equation" r:id="rId5" imgW="1892300" imgH="482600" progId="Equation.DSMT4">
                  <p:embed/>
                </p:oleObj>
              </mc:Choice>
              <mc:Fallback>
                <p:oleObj name="Equation" r:id="rId5" imgW="1892300" imgH="482600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955800"/>
                        <a:ext cx="1892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D0A47050-303D-4C6B-88D8-9CCF33C4BB7D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DIMENSION OF A VECTOR SPACE</a:t>
            </a:r>
          </a:p>
        </p:txBody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So there exist scalars </a:t>
            </a:r>
            <a:r>
              <a:rPr lang="en-US" altLang="en-US" sz="2800" i="1" dirty="0" smtClean="0"/>
              <a:t>c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i="1" dirty="0" err="1" smtClean="0"/>
              <a:t>c</a:t>
            </a:r>
            <a:r>
              <a:rPr lang="en-US" altLang="en-US" sz="2800" i="1" baseline="-25000" dirty="0" err="1" smtClean="0"/>
              <a:t>p</a:t>
            </a:r>
            <a:r>
              <a:rPr lang="en-US" altLang="en-US" sz="2800" dirty="0" smtClean="0"/>
              <a:t>, not all zero, such that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Since the coordinate mapping is a linear transformation,</a:t>
            </a:r>
          </a:p>
        </p:txBody>
      </p:sp>
      <p:graphicFrame>
        <p:nvGraphicFramePr>
          <p:cNvPr id="720900" name="Object 4"/>
          <p:cNvGraphicFramePr>
            <a:graphicFrameLocks noChangeAspect="1"/>
          </p:cNvGraphicFramePr>
          <p:nvPr/>
        </p:nvGraphicFramePr>
        <p:xfrm>
          <a:off x="1136650" y="1778000"/>
          <a:ext cx="44577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Equation" r:id="rId3" imgW="4457700" imgH="1778000" progId="Equation.DSMT4">
                  <p:embed/>
                </p:oleObj>
              </mc:Choice>
              <mc:Fallback>
                <p:oleObj name="Equation" r:id="rId3" imgW="44577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6650" y="1778000"/>
                        <a:ext cx="44577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20901" name="Text Box 5" descr="Pink tissue paper"/>
              <p:cNvSpPr txBox="1">
                <a:spLocks noChangeArrowheads="1"/>
              </p:cNvSpPr>
              <p:nvPr/>
            </p:nvSpPr>
            <p:spPr bwMode="auto">
              <a:xfrm>
                <a:off x="5715000" y="2438400"/>
                <a:ext cx="3200400" cy="4616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ctr">
                  <a:defRPr sz="2400">
                    <a:solidFill>
                      <a:schemeClr val="tx1"/>
                    </a:solidFill>
                    <a:latin typeface="Bookshelf Symbol 2" pitchFamily="2" charset="2"/>
                  </a:defRPr>
                </a:lvl1pPr>
                <a:lvl2pPr marL="742950" indent="-285750" algn="ctr">
                  <a:defRPr sz="2400">
                    <a:solidFill>
                      <a:schemeClr val="tx1"/>
                    </a:solidFill>
                    <a:latin typeface="Bookshelf Symbol 2" pitchFamily="2" charset="2"/>
                  </a:defRPr>
                </a:lvl2pPr>
                <a:lvl3pPr marL="1143000" indent="-228600" algn="ctr">
                  <a:defRPr sz="2400">
                    <a:solidFill>
                      <a:schemeClr val="tx1"/>
                    </a:solidFill>
                    <a:latin typeface="Bookshelf Symbol 2" pitchFamily="2" charset="2"/>
                  </a:defRPr>
                </a:lvl3pPr>
                <a:lvl4pPr marL="1600200" indent="-228600" algn="ctr">
                  <a:defRPr sz="2400">
                    <a:solidFill>
                      <a:schemeClr val="tx1"/>
                    </a:solidFill>
                    <a:latin typeface="Bookshelf Symbol 2" pitchFamily="2" charset="2"/>
                  </a:defRPr>
                </a:lvl4pPr>
                <a:lvl5pPr marL="2057400" indent="-228600" algn="ctr">
                  <a:defRPr sz="2400">
                    <a:solidFill>
                      <a:schemeClr val="tx1"/>
                    </a:solidFill>
                    <a:latin typeface="Bookshelf Symbol 2" pitchFamily="2" charset="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Bookshelf Symbol 2" pitchFamily="2" charset="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Bookshelf Symbol 2" pitchFamily="2" charset="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Bookshelf Symbol 2" pitchFamily="2" charset="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Bookshelf Symbol 2" pitchFamily="2" charset="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en-US" dirty="0">
                    <a:solidFill>
                      <a:srgbClr val="0099FF"/>
                    </a:solidFill>
                    <a:latin typeface="Times New Roman" panose="02020603050405020304" pitchFamily="18" charset="0"/>
                  </a:rPr>
                  <a:t>The zero vector </a:t>
                </a:r>
                <a:r>
                  <a:rPr lang="en-US" altLang="en-US" dirty="0" smtClean="0">
                    <a:solidFill>
                      <a:srgbClr val="0099FF"/>
                    </a:solidFill>
                    <a:latin typeface="Times New Roman" panose="02020603050405020304" pitchFamily="18" charset="0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dirty="0" smtClean="0">
                    <a:solidFill>
                      <a:srgbClr val="00B0F0"/>
                    </a:solidFill>
                    <a:latin typeface="Times New Roman" panose="02020603050405020304" pitchFamily="18" charset="0"/>
                  </a:rPr>
                  <a:t> </a:t>
                </a:r>
                <a:endParaRPr lang="en-US" altLang="en-US" dirty="0">
                  <a:solidFill>
                    <a:srgbClr val="00B0F0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20901" name="Text Box 5" descr="Pink tissue paper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15000" y="2438400"/>
                <a:ext cx="3200400" cy="461665"/>
              </a:xfrm>
              <a:prstGeom prst="rect">
                <a:avLst/>
              </a:prstGeom>
              <a:blipFill rotWithShape="0">
                <a:blip r:embed="rId6"/>
                <a:stretch>
                  <a:fillRect l="-3048" t="-10526" b="-2894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 r:embed="rId7"/>
                      <a:srcRect/>
                      <a:tile tx="0" ty="0" sx="100000" sy="100000" flip="none" algn="tl"/>
                    </a:blip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0903" name="Object 7"/>
          <p:cNvGraphicFramePr>
            <a:graphicFrameLocks noChangeAspect="1"/>
          </p:cNvGraphicFramePr>
          <p:nvPr/>
        </p:nvGraphicFramePr>
        <p:xfrm>
          <a:off x="2514600" y="4648200"/>
          <a:ext cx="38608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Equation" r:id="rId8" imgW="3860800" imgH="1778000" progId="Equation.DSMT4">
                  <p:embed/>
                </p:oleObj>
              </mc:Choice>
              <mc:Fallback>
                <p:oleObj name="Equation" r:id="rId8" imgW="3860800" imgH="1778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4648200"/>
                        <a:ext cx="38608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DBB7BFD1-13E7-4605-AA3F-B9DE62373C00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DIMENSION OF A VECTOR SPACE</a:t>
            </a:r>
          </a:p>
        </p:txBody>
      </p:sp>
      <p:sp>
        <p:nvSpPr>
          <p:cNvPr id="72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The zero vector on the right displays the </a:t>
            </a:r>
            <a:r>
              <a:rPr lang="en-US" altLang="en-US" sz="2800" i="1" smtClean="0"/>
              <a:t>n</a:t>
            </a:r>
            <a:r>
              <a:rPr lang="en-US" altLang="en-US" sz="2800" smtClean="0"/>
              <a:t> weights needed to build the vector                           from the basis vectors in </a:t>
            </a:r>
            <a:r>
              <a:rPr lang="en-US" altLang="en-US" sz="2800" smtClean="0">
                <a:latin typeface="Euclid Math One" pitchFamily="18" charset="2"/>
              </a:rPr>
              <a:t>B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That is,                                                   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Since the </a:t>
            </a:r>
            <a:r>
              <a:rPr lang="en-US" altLang="en-US" sz="2800" i="1" smtClean="0"/>
              <a:t>c</a:t>
            </a:r>
            <a:r>
              <a:rPr lang="en-US" altLang="en-US" sz="2800" i="1" baseline="-25000" smtClean="0"/>
              <a:t>i</a:t>
            </a:r>
            <a:r>
              <a:rPr lang="en-US" altLang="en-US" sz="2800" smtClean="0"/>
              <a:t> are not all zero, {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…, </a:t>
            </a:r>
            <a:r>
              <a:rPr lang="en-US" altLang="en-US" sz="2800" b="1" smtClean="0"/>
              <a:t>u</a:t>
            </a:r>
            <a:r>
              <a:rPr lang="en-US" altLang="en-US" sz="2800" i="1" baseline="-25000" smtClean="0"/>
              <a:t>p</a:t>
            </a:r>
            <a:r>
              <a:rPr lang="en-US" altLang="en-US" sz="2800" smtClean="0"/>
              <a:t>} is linearly dependent.</a:t>
            </a:r>
          </a:p>
          <a:p>
            <a:pPr eaLnBrk="1" hangingPunct="1"/>
            <a:r>
              <a:rPr lang="en-US" altLang="en-US" sz="2800" smtClean="0"/>
              <a:t>Theorem 9 implies that if a vector space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 has a basis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</a:t>
            </a:r>
            <a:r>
              <a:rPr lang="en-US" altLang="en-US" sz="2800" smtClean="0">
                <a:latin typeface="Euclid Math One" pitchFamily="18" charset="2"/>
              </a:rPr>
              <a:t>B</a:t>
            </a:r>
            <a:r>
              <a:rPr lang="en-US" altLang="en-US" sz="2800" smtClean="0"/>
              <a:t>                      , then each linearly independent set in </a:t>
            </a:r>
            <a:r>
              <a:rPr lang="en-US" altLang="en-US" sz="2800" i="1" smtClean="0"/>
              <a:t>V</a:t>
            </a:r>
            <a:r>
              <a:rPr lang="en-US" altLang="en-US" sz="2800" smtClean="0"/>
              <a:t> has no more than </a:t>
            </a:r>
            <a:r>
              <a:rPr lang="en-US" altLang="en-US" sz="2800" i="1" smtClean="0"/>
              <a:t>n</a:t>
            </a:r>
            <a:r>
              <a:rPr lang="en-US" altLang="en-US" sz="2800" smtClean="0"/>
              <a:t> vectors.</a:t>
            </a:r>
          </a:p>
        </p:txBody>
      </p:sp>
      <p:graphicFrame>
        <p:nvGraphicFramePr>
          <p:cNvPr id="721924" name="Object 4"/>
          <p:cNvGraphicFramePr>
            <a:graphicFrameLocks noChangeAspect="1"/>
          </p:cNvGraphicFramePr>
          <p:nvPr/>
        </p:nvGraphicFramePr>
        <p:xfrm>
          <a:off x="4648200" y="1612900"/>
          <a:ext cx="2311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Equation" r:id="rId3" imgW="2311400" imgH="520700" progId="Equation.DSMT4">
                  <p:embed/>
                </p:oleObj>
              </mc:Choice>
              <mc:Fallback>
                <p:oleObj name="Equation" r:id="rId3" imgW="2311400" imgH="5207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612900"/>
                        <a:ext cx="23114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925" name="Object 5"/>
          <p:cNvGraphicFramePr>
            <a:graphicFrameLocks noChangeAspect="1"/>
          </p:cNvGraphicFramePr>
          <p:nvPr/>
        </p:nvGraphicFramePr>
        <p:xfrm>
          <a:off x="2006600" y="3060700"/>
          <a:ext cx="5803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Equation" r:id="rId5" imgW="5803900" imgH="520700" progId="Equation.DSMT4">
                  <p:embed/>
                </p:oleObj>
              </mc:Choice>
              <mc:Fallback>
                <p:oleObj name="Equation" r:id="rId5" imgW="5803900" imgH="520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0" y="3060700"/>
                        <a:ext cx="58039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926" name="Object 6"/>
          <p:cNvGraphicFramePr>
            <a:graphicFrameLocks noChangeAspect="1"/>
          </p:cNvGraphicFramePr>
          <p:nvPr/>
        </p:nvGraphicFramePr>
        <p:xfrm>
          <a:off x="1193800" y="5486400"/>
          <a:ext cx="1892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Equation" r:id="rId7" imgW="1892300" imgH="482600" progId="Equation.DSMT4">
                  <p:embed/>
                </p:oleObj>
              </mc:Choice>
              <mc:Fallback>
                <p:oleObj name="Equation" r:id="rId7" imgW="18923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5486400"/>
                        <a:ext cx="1892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A5CE95FE-0B4B-4825-9D3E-9E6E841E3229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DIMENSION OF A VECTOR SPACE</a:t>
            </a:r>
          </a:p>
        </p:txBody>
      </p:sp>
      <p:sp>
        <p:nvSpPr>
          <p:cNvPr id="72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458200" cy="53340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10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If a vector space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has a basis of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vectors, then every basis of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must consist of exactly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vectors.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Let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be a basis of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vectors and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be any other basis (of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). </a:t>
            </a:r>
          </a:p>
          <a:p>
            <a:pPr eaLnBrk="1" hangingPunct="1"/>
            <a:r>
              <a:rPr lang="en-US" altLang="en-US" sz="2800" dirty="0" smtClean="0"/>
              <a:t>Since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is a basis and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is linearly independent,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has no more than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vectors, by Theorem 9.</a:t>
            </a:r>
          </a:p>
          <a:p>
            <a:pPr eaLnBrk="1" hangingPunct="1"/>
            <a:r>
              <a:rPr lang="en-US" altLang="en-US" sz="2800" dirty="0" smtClean="0"/>
              <a:t>Also, since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is a basis and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is linearly independent,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has at least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vectors.</a:t>
            </a:r>
          </a:p>
          <a:p>
            <a:pPr eaLnBrk="1" hangingPunct="1"/>
            <a:r>
              <a:rPr lang="en-US" altLang="en-US" sz="2800" dirty="0" smtClean="0"/>
              <a:t>Thus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consists of exactly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vectors.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17F1E531-8C73-4F43-B9E9-DCC80E3A1A90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DIMENSION OF A VECTOR SPACE</a:t>
            </a:r>
          </a:p>
        </p:txBody>
      </p:sp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4102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Definition:</a:t>
            </a:r>
            <a:r>
              <a:rPr lang="en-US" altLang="en-US" sz="2800" dirty="0" smtClean="0"/>
              <a:t> If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is spanned by a finite set, then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is said to be </a:t>
            </a:r>
            <a:r>
              <a:rPr lang="en-US" altLang="en-US" sz="2800" b="1" dirty="0" smtClean="0"/>
              <a:t>finite-dimensional</a:t>
            </a:r>
            <a:r>
              <a:rPr lang="en-US" altLang="en-US" sz="2800" dirty="0" smtClean="0"/>
              <a:t>, and the </a:t>
            </a:r>
            <a:r>
              <a:rPr lang="en-US" altLang="en-US" sz="2800" b="1" dirty="0" smtClean="0"/>
              <a:t>dimension</a:t>
            </a:r>
            <a:r>
              <a:rPr lang="en-US" altLang="en-US" sz="2800" dirty="0" smtClean="0"/>
              <a:t> of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, written as dim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, is the number of vectors in a basis for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 The dimension of the zero vector space </a:t>
            </a:r>
            <a:r>
              <a:rPr lang="en-US" altLang="en-US" sz="2800" b="1" dirty="0" smtClean="0"/>
              <a:t>{0}</a:t>
            </a:r>
            <a:r>
              <a:rPr lang="en-US" altLang="en-US" sz="2800" dirty="0" smtClean="0"/>
              <a:t> is defined to be zero. If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is not spanned by a finite set, then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is said to be </a:t>
            </a:r>
            <a:r>
              <a:rPr lang="en-US" altLang="en-US" sz="2800" b="1" dirty="0" smtClean="0"/>
              <a:t>infinite-dimensional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b="1" dirty="0" smtClean="0"/>
              <a:t>Example 3:</a:t>
            </a:r>
            <a:r>
              <a:rPr lang="en-US" altLang="en-US" sz="2800" dirty="0" smtClean="0"/>
              <a:t> Find the dimension of the subspace</a:t>
            </a:r>
          </a:p>
        </p:txBody>
      </p:sp>
      <p:graphicFrame>
        <p:nvGraphicFramePr>
          <p:cNvPr id="723972" name="Object 4"/>
          <p:cNvGraphicFramePr>
            <a:graphicFrameLocks noChangeAspect="1"/>
          </p:cNvGraphicFramePr>
          <p:nvPr/>
        </p:nvGraphicFramePr>
        <p:xfrm>
          <a:off x="1981200" y="4267200"/>
          <a:ext cx="5257800" cy="228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Equation" r:id="rId3" imgW="5613400" imgH="2438400" progId="Equation.DSMT4">
                  <p:embed/>
                </p:oleObj>
              </mc:Choice>
              <mc:Fallback>
                <p:oleObj name="Equation" r:id="rId3" imgW="5613400" imgH="2438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267200"/>
                        <a:ext cx="5257800" cy="228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" name="Rectangle 1"/>
          <p:cNvSpPr/>
          <p:nvPr/>
        </p:nvSpPr>
        <p:spPr>
          <a:xfrm>
            <a:off x="6629400" y="5115580"/>
            <a:ext cx="4572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ℝ</a:t>
            </a:r>
            <a:endParaRPr lang="en-US" sz="2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BFA837A8-4F38-48FF-AC26-0F2F984C08A9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DIMENSION OF A VECTOR SPACE</a:t>
            </a:r>
          </a:p>
        </p:txBody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pPr eaLnBrk="1" hangingPunct="1"/>
            <a:r>
              <a:rPr lang="en-US" altLang="en-US" sz="2800" i="1" smtClean="0"/>
              <a:t>H</a:t>
            </a:r>
            <a:r>
              <a:rPr lang="en-US" altLang="en-US" sz="2800" smtClean="0"/>
              <a:t> is the set of all linear combinations of the vectors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,                  ,                   ,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/>
            <a:r>
              <a:rPr lang="en-US" altLang="en-US" sz="2800" smtClean="0"/>
              <a:t>Clearly,           ,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 is not a multiple of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but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is a multiple of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. </a:t>
            </a:r>
          </a:p>
          <a:p>
            <a:pPr eaLnBrk="1" hangingPunct="1"/>
            <a:r>
              <a:rPr lang="en-US" altLang="en-US" sz="2800" smtClean="0"/>
              <a:t>By the Spanning Set Theorem, we may discard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and still have a set that spans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724996" name="Object 4"/>
          <p:cNvGraphicFramePr>
            <a:graphicFrameLocks noChangeAspect="1"/>
          </p:cNvGraphicFramePr>
          <p:nvPr/>
        </p:nvGraphicFramePr>
        <p:xfrm>
          <a:off x="762000" y="1930400"/>
          <a:ext cx="13208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9" name="Equation" r:id="rId3" imgW="1320800" imgH="2362200" progId="Equation.DSMT4">
                  <p:embed/>
                </p:oleObj>
              </mc:Choice>
              <mc:Fallback>
                <p:oleObj name="Equation" r:id="rId3" imgW="1320800" imgH="23622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930400"/>
                        <a:ext cx="13208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7" name="Object 5"/>
          <p:cNvGraphicFramePr>
            <a:graphicFrameLocks noChangeAspect="1"/>
          </p:cNvGraphicFramePr>
          <p:nvPr/>
        </p:nvGraphicFramePr>
        <p:xfrm>
          <a:off x="2197100" y="1930400"/>
          <a:ext cx="15748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0" name="Equation" r:id="rId5" imgW="1574800" imgH="2362200" progId="Equation.DSMT4">
                  <p:embed/>
                </p:oleObj>
              </mc:Choice>
              <mc:Fallback>
                <p:oleObj name="Equation" r:id="rId5" imgW="1574800" imgH="2362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1930400"/>
                        <a:ext cx="15748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8" name="Object 6"/>
          <p:cNvGraphicFramePr>
            <a:graphicFrameLocks noChangeAspect="1"/>
          </p:cNvGraphicFramePr>
          <p:nvPr/>
        </p:nvGraphicFramePr>
        <p:xfrm>
          <a:off x="3962400" y="1930400"/>
          <a:ext cx="15748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1" name="Equation" r:id="rId7" imgW="1574800" imgH="2362200" progId="Equation.DSMT4">
                  <p:embed/>
                </p:oleObj>
              </mc:Choice>
              <mc:Fallback>
                <p:oleObj name="Equation" r:id="rId7" imgW="1574800" imgH="2362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1930400"/>
                        <a:ext cx="15748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9" name="Object 7"/>
          <p:cNvGraphicFramePr>
            <a:graphicFrameLocks noChangeAspect="1"/>
          </p:cNvGraphicFramePr>
          <p:nvPr/>
        </p:nvGraphicFramePr>
        <p:xfrm>
          <a:off x="5765800" y="1930400"/>
          <a:ext cx="15621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2" name="Equation" r:id="rId9" imgW="1562100" imgH="2362200" progId="Equation.DSMT4">
                  <p:embed/>
                </p:oleObj>
              </mc:Choice>
              <mc:Fallback>
                <p:oleObj name="Equation" r:id="rId9" imgW="1562100" imgH="2362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5800" y="1930400"/>
                        <a:ext cx="15621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5000" name="Object 8"/>
          <p:cNvGraphicFramePr>
            <a:graphicFrameLocks noChangeAspect="1"/>
          </p:cNvGraphicFramePr>
          <p:nvPr/>
        </p:nvGraphicFramePr>
        <p:xfrm>
          <a:off x="2006600" y="4432300"/>
          <a:ext cx="965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3" name="Equation" r:id="rId11" imgW="965200" imgH="482600" progId="Equation.DSMT4">
                  <p:embed/>
                </p:oleObj>
              </mc:Choice>
              <mc:Fallback>
                <p:oleObj name="Equation" r:id="rId11" imgW="9652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0" y="4432300"/>
                        <a:ext cx="965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3F1E77CD-ADD6-4E4F-BB3D-CD2E0BF1340D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SUBSPACES OF A FINITE-DIMENSIONAL SPACE</a:t>
            </a:r>
          </a:p>
        </p:txBody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8768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Finally,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4</a:t>
            </a:r>
            <a:r>
              <a:rPr lang="en-US" altLang="en-US" sz="2800" dirty="0" smtClean="0"/>
              <a:t> is not a linear combination of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and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So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4</a:t>
            </a:r>
            <a:r>
              <a:rPr lang="en-US" altLang="en-US" sz="2800" dirty="0" smtClean="0"/>
              <a:t>} is linearly independent and hence is a basis for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.</a:t>
            </a:r>
          </a:p>
          <a:p>
            <a:pPr eaLnBrk="1" hangingPunct="1"/>
            <a:r>
              <a:rPr lang="en-US" altLang="en-US" sz="2800" dirty="0" smtClean="0"/>
              <a:t>Thus dim           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11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Let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 be a subspace of a finite-dimensional vector space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 Any linearly independent set in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 can be expanded, if necessary, to a basis for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. Also,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 is finite-dimensional and</a:t>
            </a:r>
          </a:p>
        </p:txBody>
      </p:sp>
      <p:graphicFrame>
        <p:nvGraphicFramePr>
          <p:cNvPr id="726020" name="Object 4"/>
          <p:cNvGraphicFramePr>
            <a:graphicFrameLocks noChangeAspect="1"/>
          </p:cNvGraphicFramePr>
          <p:nvPr/>
        </p:nvGraphicFramePr>
        <p:xfrm>
          <a:off x="2260600" y="2908300"/>
          <a:ext cx="965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Equation" r:id="rId3" imgW="965200" imgH="342900" progId="Equation.DSMT4">
                  <p:embed/>
                </p:oleObj>
              </mc:Choice>
              <mc:Fallback>
                <p:oleObj name="Equation" r:id="rId3" imgW="965200" imgH="342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2908300"/>
                        <a:ext cx="9652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6021" name="Object 5"/>
          <p:cNvGraphicFramePr>
            <a:graphicFrameLocks noChangeAspect="1"/>
          </p:cNvGraphicFramePr>
          <p:nvPr/>
        </p:nvGraphicFramePr>
        <p:xfrm>
          <a:off x="3365500" y="5715000"/>
          <a:ext cx="24130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Equation" r:id="rId5" imgW="2413000" imgH="355600" progId="Equation.DSMT4">
                  <p:embed/>
                </p:oleObj>
              </mc:Choice>
              <mc:Fallback>
                <p:oleObj name="Equation" r:id="rId5" imgW="2413000" imgH="355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0" y="5715000"/>
                        <a:ext cx="24130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4.5- </a:t>
            </a:r>
            <a:fld id="{6D88400D-8630-47E3-81E7-5E4F5A6EFE41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SUBSPACES OF A FINITE-DIMENSIONAL SPACE</a:t>
            </a:r>
          </a:p>
        </p:txBody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382000" cy="46482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Proof:</a:t>
            </a:r>
            <a:r>
              <a:rPr lang="en-US" altLang="en-US" sz="2800" smtClean="0"/>
              <a:t> If               , then certainly                  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Otherwise, let                            be any linearly independent set in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If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spans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, then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 is a basis for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Otherwise, there is some        in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 that is not in Span </a:t>
            </a:r>
            <a:r>
              <a:rPr lang="en-US" altLang="en-US" sz="2800" i="1" smtClean="0"/>
              <a:t>S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</p:txBody>
      </p:sp>
      <p:graphicFrame>
        <p:nvGraphicFramePr>
          <p:cNvPr id="727044" name="Object 4"/>
          <p:cNvGraphicFramePr>
            <a:graphicFrameLocks noChangeAspect="1"/>
          </p:cNvGraphicFramePr>
          <p:nvPr/>
        </p:nvGraphicFramePr>
        <p:xfrm>
          <a:off x="2235200" y="1587500"/>
          <a:ext cx="1282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Equation" r:id="rId3" imgW="1282700" imgH="431800" progId="Equation.DSMT4">
                  <p:embed/>
                </p:oleObj>
              </mc:Choice>
              <mc:Fallback>
                <p:oleObj name="Equation" r:id="rId3" imgW="12827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5200" y="1587500"/>
                        <a:ext cx="1282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5" name="Object 5"/>
          <p:cNvGraphicFramePr>
            <a:graphicFrameLocks noChangeAspect="1"/>
          </p:cNvGraphicFramePr>
          <p:nvPr/>
        </p:nvGraphicFramePr>
        <p:xfrm>
          <a:off x="5689600" y="1600200"/>
          <a:ext cx="2997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Equation" r:id="rId5" imgW="2997200" imgH="355600" progId="Equation.DSMT4">
                  <p:embed/>
                </p:oleObj>
              </mc:Choice>
              <mc:Fallback>
                <p:oleObj name="Equation" r:id="rId5" imgW="2997200" imgH="355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1600200"/>
                        <a:ext cx="29972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6" name="Object 6"/>
          <p:cNvGraphicFramePr>
            <a:graphicFrameLocks noChangeAspect="1"/>
          </p:cNvGraphicFramePr>
          <p:nvPr/>
        </p:nvGraphicFramePr>
        <p:xfrm>
          <a:off x="3009900" y="2590800"/>
          <a:ext cx="224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6" name="Equation" r:id="rId7" imgW="2247900" imgH="482600" progId="Equation.DSMT4">
                  <p:embed/>
                </p:oleObj>
              </mc:Choice>
              <mc:Fallback>
                <p:oleObj name="Equation" r:id="rId7" imgW="22479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9900" y="2590800"/>
                        <a:ext cx="2247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7" name="Object 7"/>
          <p:cNvGraphicFramePr>
            <a:graphicFrameLocks noChangeAspect="1"/>
          </p:cNvGraphicFramePr>
          <p:nvPr/>
        </p:nvGraphicFramePr>
        <p:xfrm>
          <a:off x="4457700" y="5067300"/>
          <a:ext cx="571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Equation" r:id="rId9" imgW="571252" imgH="482391" progId="Equation.DSMT4">
                  <p:embed/>
                </p:oleObj>
              </mc:Choice>
              <mc:Fallback>
                <p:oleObj name="Equation" r:id="rId9" imgW="571252" imgH="48239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700" y="5067300"/>
                        <a:ext cx="571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 txBox="1">
            <a:spLocks/>
          </p:cNvSpPr>
          <p:nvPr/>
        </p:nvSpPr>
        <p:spPr bwMode="auto">
          <a:xfrm>
            <a:off x="457200" y="6324600"/>
            <a:ext cx="6324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None/>
              <a:defRPr sz="2400" kern="1200" smtClean="0">
                <a:solidFill>
                  <a:schemeClr val="tx1"/>
                </a:solidFill>
                <a:latin typeface="Bookshelf Symbol 2" pitchFamily="2" charset="2"/>
                <a:ea typeface="+mn-ea"/>
                <a:cs typeface="+mn-cs"/>
                <a:sym typeface="Symbol" panose="05050102010706020507" pitchFamily="18" charset="2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Bookshelf Symbol 2" pitchFamily="2" charset="2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Bookshelf Symbol 2" pitchFamily="2" charset="2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Bookshelf Symbol 2" pitchFamily="2" charset="2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Bookshelf Symbol 2" pitchFamily="2" charset="2"/>
                <a:ea typeface="+mn-ea"/>
                <a:cs typeface="+mn-cs"/>
              </a:defRPr>
            </a:lvl5pPr>
            <a:lvl6pPr marL="25146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Bookshelf Symbol 2" pitchFamily="2" charset="2"/>
                <a:ea typeface="+mn-ea"/>
                <a:cs typeface="+mn-cs"/>
              </a:defRPr>
            </a:lvl6pPr>
            <a:lvl7pPr marL="29718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Bookshelf Symbol 2" pitchFamily="2" charset="2"/>
                <a:ea typeface="+mn-ea"/>
                <a:cs typeface="+mn-cs"/>
              </a:defRPr>
            </a:lvl7pPr>
            <a:lvl8pPr marL="34290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Bookshelf Symbol 2" pitchFamily="2" charset="2"/>
                <a:ea typeface="+mn-ea"/>
                <a:cs typeface="+mn-cs"/>
              </a:defRPr>
            </a:lvl8pPr>
            <a:lvl9pPr marL="3886200" indent="-22860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Bookshelf Symbol 2" pitchFamily="2" charset="2"/>
                <a:ea typeface="+mn-ea"/>
                <a:cs typeface="+mn-cs"/>
              </a:defRPr>
            </a:lvl9pPr>
          </a:lstStyle>
          <a:p>
            <a:pPr algn="l"/>
            <a:r>
              <a:rPr lang="en-US" altLang="en-US" sz="1200" smtClean="0">
                <a:latin typeface="Arial" panose="020B0604020202020204" pitchFamily="34" charset="0"/>
              </a:rPr>
              <a:t> © 2016 Pearson Education, Inc.</a:t>
            </a:r>
            <a:endParaRPr lang="en-US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12929</TotalTime>
  <Words>968</Words>
  <Application>Microsoft Office PowerPoint</Application>
  <PresentationFormat>On-screen Show (4:3)</PresentationFormat>
  <Paragraphs>132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Arial Narrow</vt:lpstr>
      <vt:lpstr>Bookshelf Symbol 2</vt:lpstr>
      <vt:lpstr>Cambria Math</vt:lpstr>
      <vt:lpstr>Euclid Math One</vt:lpstr>
      <vt:lpstr>Symbol</vt:lpstr>
      <vt:lpstr>Times New Roman</vt:lpstr>
      <vt:lpstr>Wingdings</vt:lpstr>
      <vt:lpstr>Blends</vt:lpstr>
      <vt:lpstr>Equation</vt:lpstr>
      <vt:lpstr>Vector Spaces</vt:lpstr>
      <vt:lpstr>DIMENSION OF A VECTOR SPACE</vt:lpstr>
      <vt:lpstr>DIMENSION OF A VECTOR SPACE</vt:lpstr>
      <vt:lpstr>DIMENSION OF A VECTOR SPACE</vt:lpstr>
      <vt:lpstr>DIMENSION OF A VECTOR SPACE</vt:lpstr>
      <vt:lpstr>DIMENSION OF A VECTOR SPACE</vt:lpstr>
      <vt:lpstr>DIMENSION OF A VECTOR SPACE</vt:lpstr>
      <vt:lpstr>SUBSPACES OF A FINITE-DIMENSIONAL SPACE</vt:lpstr>
      <vt:lpstr>SUBSPACES OF A FINITE-DIMENSIONAL SPACE</vt:lpstr>
      <vt:lpstr>SUBSPACES OF A FINITE-DIMENSIONAL SPACE</vt:lpstr>
      <vt:lpstr>THE BASIS THEOREM</vt:lpstr>
      <vt:lpstr>THE BASIS THEOREM</vt:lpstr>
      <vt:lpstr>THE DIMENSIONS OF NUL A AND COL A</vt:lpstr>
      <vt:lpstr>DIMENSIONS OF NUL A AND COL A</vt:lpstr>
      <vt:lpstr>DIMENSIONS OF NUL A AND COL A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1234</cp:revision>
  <dcterms:created xsi:type="dcterms:W3CDTF">2005-10-22T18:34:54Z</dcterms:created>
  <dcterms:modified xsi:type="dcterms:W3CDTF">2015-05-15T13:44:39Z</dcterms:modified>
</cp:coreProperties>
</file>