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9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791B"/>
    <a:srgbClr val="4C7816"/>
    <a:srgbClr val="528218"/>
    <a:srgbClr val="B6CEAA"/>
    <a:srgbClr val="ADC8A0"/>
    <a:srgbClr val="077C97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80" autoAdjust="0"/>
    <p:restoredTop sz="98675" autoAdjust="0"/>
  </p:normalViewPr>
  <p:slideViewPr>
    <p:cSldViewPr>
      <p:cViewPr varScale="1">
        <p:scale>
          <a:sx n="74" d="100"/>
          <a:sy n="74" d="100"/>
        </p:scale>
        <p:origin x="1206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A76290-FB0C-4FC6-94DB-F22EBFA4FC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7041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40055561-0131-44F5-AAB3-BD328D638F16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69105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8211218E-90C8-47A5-B2B0-064957514AB6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9646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4.4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458" y="2218203"/>
            <a:ext cx="3030610" cy="382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330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D3BFA6D7-AA4A-4D33-9516-B58DA87D2C3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98980053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AD5BB5C4-E059-4C2A-9B69-B2E7DDA1237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5850684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62400"/>
            <a:ext cx="82296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427080C7-767E-421D-9CD8-D64258D5ADD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74964027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26A74DC2-503B-4659-A551-D35C8FF9533D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9358542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33F1D4FE-3AD5-4333-BCC8-B4BB75C72F4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93979521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BB4A662B-4C23-491A-99D8-D5116E7A68E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41235119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6C399428-3912-4F65-A681-50ADC12959B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2828879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BC050FB8-27A0-4B2C-8470-576BD65E555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0634230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03DD633E-04C0-4963-A6E0-40057B47AF5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7365112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5D006993-9B9E-4C46-A70C-44BC2D176DA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2700232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821F2D66-D309-4535-852A-9EB184ED82E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66730896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4.4- </a:t>
            </a:r>
            <a:fld id="{1A009CDF-BBE1-45F3-BBD6-CC37F513F23B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image" Target="../media/image45.png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41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oleObject" Target="../embeddings/oleObject44.bin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4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46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4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9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53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49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5.bin"/><Relationship Id="rId3" Type="http://schemas.openxmlformats.org/officeDocument/2006/relationships/image" Target="../media/image20.png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5" Type="http://schemas.openxmlformats.org/officeDocument/2006/relationships/image" Target="../media/image1.jpeg"/><Relationship Id="rId10" Type="http://schemas.openxmlformats.org/officeDocument/2006/relationships/image" Target="../media/image16.wmf"/><Relationship Id="rId4" Type="http://schemas.openxmlformats.org/officeDocument/2006/relationships/image" Target="../media/image21.png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1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20.bin"/><Relationship Id="rId3" Type="http://schemas.openxmlformats.org/officeDocument/2006/relationships/image" Target="../media/image20.png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jpeg"/><Relationship Id="rId11" Type="http://schemas.openxmlformats.org/officeDocument/2006/relationships/oleObject" Target="../embeddings/oleObject19.bin"/><Relationship Id="rId5" Type="http://schemas.openxmlformats.org/officeDocument/2006/relationships/image" Target="../media/image19.wmf"/><Relationship Id="rId10" Type="http://schemas.openxmlformats.org/officeDocument/2006/relationships/image" Target="../media/image21.wmf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9.pn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3.bin"/><Relationship Id="rId10" Type="http://schemas.openxmlformats.org/officeDocument/2006/relationships/image" Target="../media/image29.wmf"/><Relationship Id="rId4" Type="http://schemas.openxmlformats.org/officeDocument/2006/relationships/image" Target="../media/image34.png"/><Relationship Id="rId9" Type="http://schemas.openxmlformats.org/officeDocument/2006/relationships/oleObject" Target="../embeddings/oleObject2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30.bin"/><Relationship Id="rId3" Type="http://schemas.openxmlformats.org/officeDocument/2006/relationships/image" Target="../media/image20.png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2.wmf"/><Relationship Id="rId4" Type="http://schemas.openxmlformats.org/officeDocument/2006/relationships/image" Target="../media/image40.png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3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Vector Spaces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COORDINATE SYSTEMS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62E65ABD-C953-4773-888B-3260EC7ADF4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COORDINATE MAPPING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806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524000"/>
                <a:ext cx="8458200" cy="4800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Theorem 8:</a:t>
                </a:r>
                <a:r>
                  <a:rPr lang="en-US" altLang="en-US" sz="2800" dirty="0" smtClean="0"/>
                  <a:t> Let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                      be a basis for a vector space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. Then the coordinate mapping                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is a one-to-one linear transformation from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Take two typical vectors in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, say,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Then, using vector operations, </a:t>
                </a:r>
              </a:p>
            </p:txBody>
          </p:sp>
        </mc:Choice>
        <mc:Fallback xmlns="">
          <p:sp>
            <p:nvSpPr>
              <p:cNvPr id="72806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524000"/>
                <a:ext cx="8458200" cy="4800600"/>
              </a:xfrm>
              <a:blipFill rotWithShape="0">
                <a:blip r:embed="rId3"/>
                <a:stretch>
                  <a:fillRect l="-1225" t="-1269" r="-8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8068" name="Object 4"/>
          <p:cNvGraphicFramePr>
            <a:graphicFrameLocks noChangeAspect="1"/>
          </p:cNvGraphicFramePr>
          <p:nvPr/>
        </p:nvGraphicFramePr>
        <p:xfrm>
          <a:off x="3581400" y="1511300"/>
          <a:ext cx="1892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2" name="Equation" r:id="rId4" imgW="1892300" imgH="482600" progId="Equation.DSMT4">
                  <p:embed/>
                </p:oleObj>
              </mc:Choice>
              <mc:Fallback>
                <p:oleObj name="Equation" r:id="rId4" imgW="18923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1511300"/>
                        <a:ext cx="1892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69" name="Object 5"/>
          <p:cNvGraphicFramePr>
            <a:graphicFrameLocks noChangeAspect="1"/>
          </p:cNvGraphicFramePr>
          <p:nvPr/>
        </p:nvGraphicFramePr>
        <p:xfrm>
          <a:off x="6413500" y="1911350"/>
          <a:ext cx="1333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3" name="Equation" r:id="rId6" imgW="1333500" imgH="558800" progId="Equation.DSMT4">
                  <p:embed/>
                </p:oleObj>
              </mc:Choice>
              <mc:Fallback>
                <p:oleObj name="Equation" r:id="rId6" imgW="1333500" imgH="558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3500" y="1911350"/>
                        <a:ext cx="13335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1" name="Object 7"/>
          <p:cNvGraphicFramePr>
            <a:graphicFrameLocks noChangeAspect="1"/>
          </p:cNvGraphicFramePr>
          <p:nvPr/>
        </p:nvGraphicFramePr>
        <p:xfrm>
          <a:off x="3276600" y="4038600"/>
          <a:ext cx="30480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4" name="Equation" r:id="rId8" imgW="3048000" imgH="1092200" progId="Equation.DSMT4">
                  <p:embed/>
                </p:oleObj>
              </mc:Choice>
              <mc:Fallback>
                <p:oleObj name="Equation" r:id="rId8" imgW="3048000" imgH="1092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4038600"/>
                        <a:ext cx="3048000" cy="109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72" name="Object 8"/>
          <p:cNvGraphicFramePr>
            <a:graphicFrameLocks noChangeAspect="1"/>
          </p:cNvGraphicFramePr>
          <p:nvPr/>
        </p:nvGraphicFramePr>
        <p:xfrm>
          <a:off x="2209800" y="5867400"/>
          <a:ext cx="5473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5" name="Equation" r:id="rId10" imgW="5473700" imgH="482600" progId="Equation.DSMT4">
                  <p:embed/>
                </p:oleObj>
              </mc:Choice>
              <mc:Fallback>
                <p:oleObj name="Equation" r:id="rId10" imgW="54737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867400"/>
                        <a:ext cx="5473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4DCC266A-C78D-40F9-B176-D30B5A376DE1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COORDINATE MAPPING</a:t>
            </a:r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It follows that 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</a:t>
            </a:r>
            <a:endParaRPr lang="en-US" altLang="en-US" sz="2800" baseline="-25000" smtClean="0">
              <a:latin typeface="Euclid Math One" pitchFamily="18" charset="2"/>
            </a:endParaRP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So the coordinate mapping preserves addition.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If </a:t>
            </a:r>
            <a:r>
              <a:rPr lang="en-US" altLang="en-US" sz="2800" i="1" smtClean="0"/>
              <a:t>r</a:t>
            </a:r>
            <a:r>
              <a:rPr lang="en-US" altLang="en-US" sz="2800" smtClean="0"/>
              <a:t> is any scalar, then</a:t>
            </a:r>
          </a:p>
        </p:txBody>
      </p:sp>
      <p:graphicFrame>
        <p:nvGraphicFramePr>
          <p:cNvPr id="729092" name="Object 4"/>
          <p:cNvGraphicFramePr>
            <a:graphicFrameLocks noChangeAspect="1"/>
          </p:cNvGraphicFramePr>
          <p:nvPr/>
        </p:nvGraphicFramePr>
        <p:xfrm>
          <a:off x="749300" y="2133600"/>
          <a:ext cx="75819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2" name="Equation" r:id="rId3" imgW="7581900" imgH="1778000" progId="Equation.DSMT4">
                  <p:embed/>
                </p:oleObj>
              </mc:Choice>
              <mc:Fallback>
                <p:oleObj name="Equation" r:id="rId3" imgW="75819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9300" y="2133600"/>
                        <a:ext cx="75819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0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086309"/>
              </p:ext>
            </p:extLst>
          </p:nvPr>
        </p:nvGraphicFramePr>
        <p:xfrm>
          <a:off x="1219200" y="5943600"/>
          <a:ext cx="7061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3" name="Equation" r:id="rId5" imgW="7061200" imgH="482600" progId="Equation.DSMT4">
                  <p:embed/>
                </p:oleObj>
              </mc:Choice>
              <mc:Fallback>
                <p:oleObj name="Equation" r:id="rId5" imgW="70612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5943600"/>
                        <a:ext cx="7061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EC6BD53A-486D-4293-89D4-9146A9524DB7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COORDINATE MAPPING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So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Thus the coordinate mapping also preserves scalar multiplication and hence is a linear transformation.</a:t>
            </a:r>
          </a:p>
          <a:p>
            <a:pPr eaLnBrk="1" hangingPunct="1"/>
            <a:r>
              <a:rPr lang="en-US" altLang="en-US" sz="2800" dirty="0" smtClean="0"/>
              <a:t>The linearity of the coordinate mapping extends to linear combinations.</a:t>
            </a:r>
          </a:p>
          <a:p>
            <a:pPr eaLnBrk="1" hangingPunct="1"/>
            <a:r>
              <a:rPr lang="en-US" altLang="en-US" sz="2800" dirty="0" smtClean="0"/>
              <a:t>If </a:t>
            </a:r>
            <a:r>
              <a:rPr lang="en-US" altLang="en-US" sz="2800" b="1" dirty="0" smtClean="0"/>
              <a:t>u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b="1" dirty="0" smtClean="0"/>
              <a:t>u</a:t>
            </a:r>
            <a:r>
              <a:rPr lang="en-US" altLang="en-US" sz="2800" i="1" baseline="-25000" dirty="0" smtClean="0"/>
              <a:t>p</a:t>
            </a:r>
            <a:r>
              <a:rPr lang="en-US" altLang="en-US" sz="2800" dirty="0" smtClean="0"/>
              <a:t> are in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and if </a:t>
            </a:r>
            <a:r>
              <a:rPr lang="en-US" altLang="en-US" sz="2800" i="1" dirty="0" smtClean="0"/>
              <a:t>c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i="1" dirty="0" err="1" smtClean="0"/>
              <a:t>cp</a:t>
            </a:r>
            <a:r>
              <a:rPr lang="en-US" altLang="en-US" sz="2800" dirty="0" smtClean="0"/>
              <a:t> are scalars, then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(5) </a:t>
            </a:r>
          </a:p>
        </p:txBody>
      </p:sp>
      <p:graphicFrame>
        <p:nvGraphicFramePr>
          <p:cNvPr id="730116" name="Object 4"/>
          <p:cNvGraphicFramePr>
            <a:graphicFrameLocks noChangeAspect="1"/>
          </p:cNvGraphicFramePr>
          <p:nvPr/>
        </p:nvGraphicFramePr>
        <p:xfrm>
          <a:off x="2279650" y="1447800"/>
          <a:ext cx="46863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6" name="Equation" r:id="rId3" imgW="4686300" imgH="1778000" progId="Equation.DSMT4">
                  <p:embed/>
                </p:oleObj>
              </mc:Choice>
              <mc:Fallback>
                <p:oleObj name="Equation" r:id="rId3" imgW="46863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9650" y="1447800"/>
                        <a:ext cx="46863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7" name="Object 5"/>
          <p:cNvGraphicFramePr>
            <a:graphicFrameLocks noChangeAspect="1"/>
          </p:cNvGraphicFramePr>
          <p:nvPr/>
        </p:nvGraphicFramePr>
        <p:xfrm>
          <a:off x="901700" y="5702300"/>
          <a:ext cx="6731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Equation" r:id="rId5" imgW="6731000" imgH="647700" progId="Equation.DSMT4">
                  <p:embed/>
                </p:oleObj>
              </mc:Choice>
              <mc:Fallback>
                <p:oleObj name="Equation" r:id="rId5" imgW="6731000" imgH="647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5702300"/>
                        <a:ext cx="67310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86148195-7911-452A-9078-F3ABB2C775CD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COORDINATE MAPPING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113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In words, (5) says that the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-coordinate vector of a linear combination of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b="1" dirty="0" smtClean="0"/>
                  <a:t>u</a:t>
                </a:r>
                <a:r>
                  <a:rPr lang="en-US" altLang="en-US" sz="2800" i="1" baseline="-25000" dirty="0" smtClean="0"/>
                  <a:t>p</a:t>
                </a:r>
                <a:r>
                  <a:rPr lang="en-US" altLang="en-US" sz="2800" dirty="0" smtClean="0"/>
                  <a:t> is the </a:t>
                </a:r>
                <a:r>
                  <a:rPr lang="en-US" altLang="en-US" sz="2800" i="1" dirty="0" smtClean="0"/>
                  <a:t>same</a:t>
                </a:r>
                <a:r>
                  <a:rPr lang="en-US" altLang="en-US" sz="2800" dirty="0" smtClean="0"/>
                  <a:t> linear combination of their coordinate vectors.</a:t>
                </a:r>
              </a:p>
              <a:p>
                <a:pPr eaLnBrk="1" hangingPunct="1"/>
                <a:r>
                  <a:rPr lang="en-US" altLang="en-US" sz="2800" dirty="0" smtClean="0"/>
                  <a:t>The coordinate mapping in Theorem 8 is an important example of an </a:t>
                </a:r>
                <a:r>
                  <a:rPr lang="en-US" altLang="en-US" sz="2800" i="1" dirty="0" smtClean="0"/>
                  <a:t>isomorphism</a:t>
                </a:r>
                <a:r>
                  <a:rPr lang="en-US" altLang="en-US" sz="2800" dirty="0" smtClean="0"/>
                  <a:t> from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In general, a one-to-one linear transformation from a vector space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 onto a vector space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is called an </a:t>
                </a:r>
                <a:r>
                  <a:rPr lang="en-US" altLang="en-US" sz="2800" b="1" dirty="0" smtClean="0"/>
                  <a:t>isomorphism</a:t>
                </a:r>
                <a:r>
                  <a:rPr lang="en-US" altLang="en-US" sz="2800" dirty="0" smtClean="0"/>
                  <a:t> from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 onto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The notation and terminology for </a:t>
                </a:r>
                <a:r>
                  <a:rPr lang="en-US" altLang="en-US" sz="2800" i="1" dirty="0" smtClean="0"/>
                  <a:t>V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i="1" dirty="0" smtClean="0"/>
                  <a:t>W</a:t>
                </a:r>
                <a:r>
                  <a:rPr lang="en-US" altLang="en-US" sz="2800" dirty="0" smtClean="0"/>
                  <a:t> may differ, but the two spaces are indistinguishable as vector spaces.</a:t>
                </a:r>
              </a:p>
            </p:txBody>
          </p:sp>
        </mc:Choice>
        <mc:Fallback xmlns="">
          <p:sp>
            <p:nvSpPr>
              <p:cNvPr id="73113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2"/>
                <a:stretch>
                  <a:fillRect l="-1259" t="-1294" r="-2370" b="-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527DA21F-A093-41CA-B8BD-6F6E56A04FA7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COORDINATE MAPPING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i="1" dirty="0" smtClean="0"/>
              <a:t>Every vector space calculation in V is accurately reproduced in W, and vice versa.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 smtClean="0"/>
              <a:t>In particular, any real vector space with a basis of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vectors is indistinguishable from      .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en-US" sz="2800" b="1" dirty="0" smtClean="0"/>
              <a:t>Example 7:</a:t>
            </a:r>
            <a:r>
              <a:rPr lang="en-US" altLang="en-US" sz="2800" dirty="0" smtClean="0"/>
              <a:t> Let                ,                  ,                  , </a:t>
            </a:r>
          </a:p>
          <a:p>
            <a:pPr eaLnBrk="1" hangingPunct="1">
              <a:lnSpc>
                <a:spcPct val="8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and 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dirty="0" smtClean="0"/>
              <a:t>                 . Then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dirty="0" smtClean="0"/>
              <a:t> is a basis for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. Determine if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is in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, and if it is,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	find the coordinate vector of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relative to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dirty="0" smtClean="0"/>
              <a:t>.     </a:t>
            </a:r>
          </a:p>
        </p:txBody>
      </p:sp>
      <p:graphicFrame>
        <p:nvGraphicFramePr>
          <p:cNvPr id="732164" name="Object 4"/>
          <p:cNvGraphicFramePr>
            <a:graphicFrameLocks noChangeAspect="1"/>
          </p:cNvGraphicFramePr>
          <p:nvPr/>
        </p:nvGraphicFramePr>
        <p:xfrm>
          <a:off x="5613400" y="2362200"/>
          <a:ext cx="45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3" imgW="457002" imgH="393529" progId="Equation.DSMT4">
                  <p:embed/>
                </p:oleObj>
              </mc:Choice>
              <mc:Fallback>
                <p:oleObj name="Equation" r:id="rId3" imgW="457002" imgH="39352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3400" y="2362200"/>
                        <a:ext cx="45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5" name="Object 5"/>
          <p:cNvGraphicFramePr>
            <a:graphicFrameLocks noChangeAspect="1"/>
          </p:cNvGraphicFramePr>
          <p:nvPr/>
        </p:nvGraphicFramePr>
        <p:xfrm>
          <a:off x="3276600" y="3022600"/>
          <a:ext cx="1333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5" imgW="1333500" imgH="1778000" progId="Equation.DSMT4">
                  <p:embed/>
                </p:oleObj>
              </mc:Choice>
              <mc:Fallback>
                <p:oleObj name="Equation" r:id="rId5" imgW="13335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022600"/>
                        <a:ext cx="13335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6" name="Object 6"/>
          <p:cNvGraphicFramePr>
            <a:graphicFrameLocks noChangeAspect="1"/>
          </p:cNvGraphicFramePr>
          <p:nvPr/>
        </p:nvGraphicFramePr>
        <p:xfrm>
          <a:off x="4749800" y="3022600"/>
          <a:ext cx="15621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Equation" r:id="rId7" imgW="1562100" imgH="1778000" progId="Equation.DSMT4">
                  <p:embed/>
                </p:oleObj>
              </mc:Choice>
              <mc:Fallback>
                <p:oleObj name="Equation" r:id="rId7" imgW="1562100" imgH="177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800" y="3022600"/>
                        <a:ext cx="15621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7" name="Object 7"/>
          <p:cNvGraphicFramePr>
            <a:graphicFrameLocks noChangeAspect="1"/>
          </p:cNvGraphicFramePr>
          <p:nvPr/>
        </p:nvGraphicFramePr>
        <p:xfrm>
          <a:off x="6553200" y="3022600"/>
          <a:ext cx="13843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name="Equation" r:id="rId9" imgW="1384300" imgH="1778000" progId="Equation.DSMT4">
                  <p:embed/>
                </p:oleObj>
              </mc:Choice>
              <mc:Fallback>
                <p:oleObj name="Equation" r:id="rId9" imgW="1384300" imgH="1778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3022600"/>
                        <a:ext cx="13843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8" name="Object 8"/>
          <p:cNvGraphicFramePr>
            <a:graphicFrameLocks noChangeAspect="1"/>
          </p:cNvGraphicFramePr>
          <p:nvPr/>
        </p:nvGraphicFramePr>
        <p:xfrm>
          <a:off x="1866900" y="4914900"/>
          <a:ext cx="1473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2" name="Equation" r:id="rId11" imgW="1473200" imgH="482600" progId="Equation.DSMT4">
                  <p:embed/>
                </p:oleObj>
              </mc:Choice>
              <mc:Fallback>
                <p:oleObj name="Equation" r:id="rId11" imgW="14732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900" y="4914900"/>
                        <a:ext cx="1473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2169" name="Object 9"/>
          <p:cNvGraphicFramePr>
            <a:graphicFrameLocks noChangeAspect="1"/>
          </p:cNvGraphicFramePr>
          <p:nvPr/>
        </p:nvGraphicFramePr>
        <p:xfrm>
          <a:off x="825500" y="5372100"/>
          <a:ext cx="2717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3" name="Equation" r:id="rId13" imgW="2717800" imgH="482600" progId="Equation.DSMT4">
                  <p:embed/>
                </p:oleObj>
              </mc:Choice>
              <mc:Fallback>
                <p:oleObj name="Equation" r:id="rId13" imgW="27178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5372100"/>
                        <a:ext cx="2717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DF013072-DAE0-4705-891F-F553CBE41C07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COORDINATE MAPPING</a:t>
            </a:r>
          </a:p>
        </p:txBody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724400"/>
          </a:xfrm>
        </p:spPr>
        <p:txBody>
          <a:bodyPr/>
          <a:lstStyle/>
          <a:p>
            <a:pPr eaLnBrk="1" hangingPunct="1"/>
            <a:r>
              <a:rPr lang="en-US" altLang="en-US" sz="2800" b="1" smtClean="0"/>
              <a:t>Solution:</a:t>
            </a:r>
            <a:r>
              <a:rPr lang="en-US" altLang="en-US" sz="2800" smtClean="0"/>
              <a:t> If </a:t>
            </a:r>
            <a:r>
              <a:rPr lang="en-US" altLang="en-US" sz="2800" b="1" smtClean="0"/>
              <a:t>x</a:t>
            </a:r>
            <a:r>
              <a:rPr lang="en-US" altLang="en-US" sz="2800" smtClean="0"/>
              <a:t> is in </a:t>
            </a:r>
            <a:r>
              <a:rPr lang="en-US" altLang="en-US" sz="2800" i="1" smtClean="0"/>
              <a:t>H</a:t>
            </a:r>
            <a:r>
              <a:rPr lang="en-US" altLang="en-US" sz="2800" smtClean="0"/>
              <a:t>, then the following vector equation is consistent: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 scalars </a:t>
            </a:r>
            <a:r>
              <a:rPr lang="en-US" altLang="en-US" sz="2800" i="1" smtClean="0"/>
              <a:t>c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and </a:t>
            </a:r>
            <a:r>
              <a:rPr lang="en-US" altLang="en-US" sz="2800" i="1" smtClean="0"/>
              <a:t>c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, if they exist, are the </a:t>
            </a:r>
            <a:r>
              <a:rPr lang="en-US" altLang="en-US" sz="2800" smtClean="0">
                <a:latin typeface="Euclid Math One" pitchFamily="18" charset="2"/>
              </a:rPr>
              <a:t>B</a:t>
            </a:r>
            <a:r>
              <a:rPr lang="en-US" altLang="en-US" sz="2800" smtClean="0"/>
              <a:t>-coordinates of </a:t>
            </a:r>
            <a:r>
              <a:rPr lang="en-US" altLang="en-US" sz="2800" b="1" smtClean="0"/>
              <a:t>x</a:t>
            </a:r>
            <a:r>
              <a:rPr lang="en-US" altLang="en-US" sz="2800" smtClean="0"/>
              <a:t>.</a:t>
            </a:r>
          </a:p>
        </p:txBody>
      </p:sp>
      <p:graphicFrame>
        <p:nvGraphicFramePr>
          <p:cNvPr id="733188" name="Object 4"/>
          <p:cNvGraphicFramePr>
            <a:graphicFrameLocks noChangeAspect="1"/>
          </p:cNvGraphicFramePr>
          <p:nvPr/>
        </p:nvGraphicFramePr>
        <p:xfrm>
          <a:off x="2819400" y="2667000"/>
          <a:ext cx="35306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Equation" r:id="rId3" imgW="3530600" imgH="1778000" progId="Equation.DSMT4">
                  <p:embed/>
                </p:oleObj>
              </mc:Choice>
              <mc:Fallback>
                <p:oleObj name="Equation" r:id="rId3" imgW="35306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667000"/>
                        <a:ext cx="35306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91593BA6-7F20-4577-8073-1D2417D7D0BE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COORDINATE MAPPING</a:t>
            </a:r>
          </a:p>
        </p:txBody>
      </p:sp>
      <p:sp>
        <p:nvSpPr>
          <p:cNvPr id="73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Using row operations, we obtain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Thus            ,            and [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]</a:t>
            </a:r>
            <a:r>
              <a:rPr lang="en-US" altLang="en-US" sz="2800" baseline="-25000" dirty="0" smtClean="0">
                <a:latin typeface="Euclid Math One" pitchFamily="18" charset="2"/>
              </a:rPr>
              <a:t>B</a:t>
            </a:r>
            <a:r>
              <a:rPr lang="en-US" altLang="en-US" sz="2800" dirty="0" smtClean="0"/>
              <a:t>           . </a:t>
            </a:r>
          </a:p>
        </p:txBody>
      </p:sp>
      <p:graphicFrame>
        <p:nvGraphicFramePr>
          <p:cNvPr id="734212" name="Object 4"/>
          <p:cNvGraphicFramePr>
            <a:graphicFrameLocks noChangeAspect="1"/>
          </p:cNvGraphicFramePr>
          <p:nvPr/>
        </p:nvGraphicFramePr>
        <p:xfrm>
          <a:off x="2438400" y="2133600"/>
          <a:ext cx="42418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Equation" r:id="rId3" imgW="4241800" imgH="1778000" progId="Equation.DSMT4">
                  <p:embed/>
                </p:oleObj>
              </mc:Choice>
              <mc:Fallback>
                <p:oleObj name="Equation" r:id="rId3" imgW="42418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133600"/>
                        <a:ext cx="42418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3" name="Object 5"/>
          <p:cNvGraphicFramePr>
            <a:graphicFrameLocks noChangeAspect="1"/>
          </p:cNvGraphicFramePr>
          <p:nvPr/>
        </p:nvGraphicFramePr>
        <p:xfrm>
          <a:off x="1676400" y="4699000"/>
          <a:ext cx="914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Equation" r:id="rId5" imgW="914400" imgH="482600" progId="Equation.DSMT4">
                  <p:embed/>
                </p:oleObj>
              </mc:Choice>
              <mc:Fallback>
                <p:oleObj name="Equation" r:id="rId5" imgW="9144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699000"/>
                        <a:ext cx="914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4" name="Object 6"/>
          <p:cNvGraphicFramePr>
            <a:graphicFrameLocks noChangeAspect="1"/>
          </p:cNvGraphicFramePr>
          <p:nvPr/>
        </p:nvGraphicFramePr>
        <p:xfrm>
          <a:off x="2819400" y="4699000"/>
          <a:ext cx="927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6" name="Equation" r:id="rId7" imgW="927100" imgH="482600" progId="Equation.DSMT4">
                  <p:embed/>
                </p:oleObj>
              </mc:Choice>
              <mc:Fallback>
                <p:oleObj name="Equation" r:id="rId7" imgW="9271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699000"/>
                        <a:ext cx="927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5" name="Object 7"/>
          <p:cNvGraphicFramePr>
            <a:graphicFrameLocks noChangeAspect="1"/>
          </p:cNvGraphicFramePr>
          <p:nvPr/>
        </p:nvGraphicFramePr>
        <p:xfrm>
          <a:off x="5067300" y="4432300"/>
          <a:ext cx="914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7" name="Equation" r:id="rId9" imgW="914400" imgH="1143000" progId="Equation.DSMT4">
                  <p:embed/>
                </p:oleObj>
              </mc:Choice>
              <mc:Fallback>
                <p:oleObj name="Equation" r:id="rId9" imgW="914400" imgH="1143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7300" y="4432300"/>
                        <a:ext cx="9144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94469" y="2738735"/>
            <a:ext cx="304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~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15C5CA5C-EACB-4976-9FFD-7680566B1BFE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COORDINATE MAPPING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1066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The coordinate system on </a:t>
            </a:r>
            <a:r>
              <a:rPr lang="en-US" altLang="en-US" sz="2800" i="1" dirty="0" smtClean="0"/>
              <a:t>H</a:t>
            </a:r>
            <a:r>
              <a:rPr lang="en-US" altLang="en-US" sz="2800" dirty="0" smtClean="0"/>
              <a:t> determined by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dirty="0" smtClean="0"/>
              <a:t> is shown in the following figure.</a:t>
            </a:r>
          </a:p>
        </p:txBody>
      </p:sp>
      <p:pic>
        <p:nvPicPr>
          <p:cNvPr id="735238" name="Picture 6" descr="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2971800"/>
            <a:ext cx="4105275" cy="3059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35D42FF6-0987-4C12-AE83-D3A6BDD83058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UNIQUE REPRESENTATION THEOREM</a:t>
            </a:r>
          </a:p>
        </p:txBody>
      </p:sp>
      <p:sp>
        <p:nvSpPr>
          <p:cNvPr id="3164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9530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dirty="0" smtClean="0">
                <a:cs typeface="Times New Roman" panose="02020603050405020304" pitchFamily="18" charset="0"/>
              </a:rPr>
              <a:t>Theorem 7: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Let  </a:t>
            </a:r>
            <a:r>
              <a:rPr lang="en-US" altLang="en-US" sz="2800" dirty="0" smtClean="0">
                <a:latin typeface="Euclid Math One" pitchFamily="18" charset="2"/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be a basis for vector space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 Then for each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x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in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there exists a unique set of scalars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c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i="1" dirty="0" err="1" smtClean="0">
                <a:cs typeface="Times New Roman" panose="02020603050405020304" pitchFamily="18" charset="0"/>
              </a:rPr>
              <a:t>c</a:t>
            </a:r>
            <a:r>
              <a:rPr lang="en-US" altLang="en-US" sz="2800" i="1" baseline="-25000" dirty="0" err="1" smtClean="0">
                <a:cs typeface="Times New Roman" panose="02020603050405020304" pitchFamily="18" charset="0"/>
              </a:rPr>
              <a:t>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such that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en-US" altLang="en-US" sz="2800" dirty="0">
                <a:cs typeface="Times New Roman" panose="02020603050405020304" pitchFamily="18" charset="0"/>
              </a:rPr>
              <a:t>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   (1)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/>
            <a:r>
              <a:rPr lang="en-US" altLang="en-US" sz="2800" b="1" dirty="0" smtClean="0">
                <a:cs typeface="Times New Roman" panose="02020603050405020304" pitchFamily="18" charset="0"/>
              </a:rPr>
              <a:t>Proof: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Since </a:t>
            </a:r>
            <a:r>
              <a:rPr lang="en-US" altLang="en-US" sz="2800" dirty="0" smtClean="0">
                <a:latin typeface="Euclid Math One" pitchFamily="18" charset="2"/>
                <a:cs typeface="Times New Roman" panose="02020603050405020304" pitchFamily="18" charset="0"/>
              </a:rPr>
              <a:t>B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spans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V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there exist scalars such that (1) holds.  </a:t>
            </a:r>
          </a:p>
          <a:p>
            <a:pPr marL="609600" indent="-609600"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Suppose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x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also has the representation</a:t>
            </a:r>
          </a:p>
          <a:p>
            <a:pPr marL="609600" indent="-609600" eaLnBrk="1" hangingPunct="1"/>
            <a:endParaRPr lang="en-US" altLang="en-US" sz="2800" dirty="0" smtClean="0">
              <a:cs typeface="Times New Roman" panose="02020603050405020304" pitchFamily="18" charset="0"/>
            </a:endParaRP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>
                <a:cs typeface="Times New Roman" panose="02020603050405020304" pitchFamily="18" charset="0"/>
              </a:rPr>
              <a:t>	for scalars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d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…,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d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 </a:t>
            </a:r>
          </a:p>
        </p:txBody>
      </p:sp>
      <p:graphicFrame>
        <p:nvGraphicFramePr>
          <p:cNvPr id="316459" name="Object 43"/>
          <p:cNvGraphicFramePr>
            <a:graphicFrameLocks noChangeAspect="1"/>
          </p:cNvGraphicFramePr>
          <p:nvPr/>
        </p:nvGraphicFramePr>
        <p:xfrm>
          <a:off x="3943350" y="1435100"/>
          <a:ext cx="1892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Equation" r:id="rId4" imgW="1892300" imgH="482600" progId="Equation.DSMT4">
                  <p:embed/>
                </p:oleObj>
              </mc:Choice>
              <mc:Fallback>
                <p:oleObj name="Equation" r:id="rId4" imgW="1892300" imgH="482600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3350" y="1435100"/>
                        <a:ext cx="1892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0" name="Object 44"/>
          <p:cNvGraphicFramePr>
            <a:graphicFrameLocks noChangeAspect="1"/>
          </p:cNvGraphicFramePr>
          <p:nvPr/>
        </p:nvGraphicFramePr>
        <p:xfrm>
          <a:off x="2590800" y="2857500"/>
          <a:ext cx="2857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9" name="Equation" r:id="rId6" imgW="2857500" imgH="482600" progId="Equation.DSMT4">
                  <p:embed/>
                </p:oleObj>
              </mc:Choice>
              <mc:Fallback>
                <p:oleObj name="Equation" r:id="rId6" imgW="2857500" imgH="48260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857500"/>
                        <a:ext cx="2857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1" name="Object 45"/>
          <p:cNvGraphicFramePr>
            <a:graphicFrameLocks noChangeAspect="1"/>
          </p:cNvGraphicFramePr>
          <p:nvPr/>
        </p:nvGraphicFramePr>
        <p:xfrm>
          <a:off x="3429000" y="5334000"/>
          <a:ext cx="2946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0" name="Equation" r:id="rId8" imgW="2946400" imgH="482600" progId="Equation.DSMT4">
                  <p:embed/>
                </p:oleObj>
              </mc:Choice>
              <mc:Fallback>
                <p:oleObj name="Equation" r:id="rId8" imgW="2946400" imgH="482600" progId="Equation.DSMT4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334000"/>
                        <a:ext cx="2946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32A3C68E-873F-4864-B3B4-B2A4263417F7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UNIQUE REPRESENTATION THEOREM</a:t>
            </a:r>
          </a:p>
        </p:txBody>
      </p:sp>
      <p:sp>
        <p:nvSpPr>
          <p:cNvPr id="72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Then, subtracting, we have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 (2)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Since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dirty="0" smtClean="0"/>
              <a:t> is linearly independent, the weights in (2) must all be zero. That is,              for                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/>
              <a:t>Definition:</a:t>
            </a:r>
            <a:r>
              <a:rPr lang="en-US" altLang="en-US" sz="2800" dirty="0" smtClean="0"/>
              <a:t> Suppose </a:t>
            </a:r>
            <a:r>
              <a:rPr lang="en-US" altLang="en-US" sz="2800" dirty="0" smtClean="0">
                <a:latin typeface="Euclid Math One" pitchFamily="18" charset="2"/>
              </a:rPr>
              <a:t>B</a:t>
            </a:r>
            <a:r>
              <a:rPr lang="en-US" altLang="en-US" sz="2800" dirty="0" smtClean="0"/>
              <a:t>                       is a basis for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 and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 is in </a:t>
            </a:r>
            <a:r>
              <a:rPr lang="en-US" altLang="en-US" sz="2800" i="1" dirty="0" smtClean="0"/>
              <a:t>V</a:t>
            </a:r>
            <a:r>
              <a:rPr lang="en-US" altLang="en-US" sz="2800" dirty="0" smtClean="0"/>
              <a:t>. </a:t>
            </a:r>
            <a:r>
              <a:rPr lang="en-US" altLang="en-US" sz="2800" b="1" dirty="0" smtClean="0"/>
              <a:t>The coordinates of x relative to the basis </a:t>
            </a:r>
            <a:r>
              <a:rPr lang="en-US" altLang="en-US" sz="2800" b="1" dirty="0" smtClean="0">
                <a:latin typeface="Euclid Math One" pitchFamily="18" charset="2"/>
              </a:rPr>
              <a:t>B</a:t>
            </a:r>
            <a:r>
              <a:rPr lang="en-US" altLang="en-US" sz="2800" dirty="0" smtClean="0"/>
              <a:t> (or the </a:t>
            </a:r>
            <a:r>
              <a:rPr lang="en-US" altLang="en-US" sz="2800" b="1" dirty="0" smtClean="0">
                <a:latin typeface="Euclid Math One" pitchFamily="18" charset="2"/>
              </a:rPr>
              <a:t>B</a:t>
            </a:r>
            <a:r>
              <a:rPr lang="en-US" altLang="en-US" sz="2800" b="1" dirty="0" smtClean="0"/>
              <a:t>-coordinate of</a:t>
            </a:r>
            <a:r>
              <a:rPr lang="en-US" altLang="en-US" sz="2800" dirty="0" smtClean="0"/>
              <a:t>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) are the weights  </a:t>
            </a:r>
            <a:r>
              <a:rPr lang="en-US" altLang="en-US" sz="2800" i="1" dirty="0" smtClean="0"/>
              <a:t>c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…, </a:t>
            </a:r>
            <a:r>
              <a:rPr lang="en-US" altLang="en-US" sz="2800" i="1" dirty="0" err="1" smtClean="0"/>
              <a:t>c</a:t>
            </a:r>
            <a:r>
              <a:rPr lang="en-US" altLang="en-US" sz="2800" i="1" baseline="-25000" dirty="0" err="1" smtClean="0"/>
              <a:t>n</a:t>
            </a:r>
            <a:r>
              <a:rPr lang="en-US" altLang="en-US" sz="2800" dirty="0" smtClean="0"/>
              <a:t> such that                                 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</p:txBody>
      </p:sp>
      <p:graphicFrame>
        <p:nvGraphicFramePr>
          <p:cNvPr id="720900" name="Object 4"/>
          <p:cNvGraphicFramePr>
            <a:graphicFrameLocks noChangeAspect="1"/>
          </p:cNvGraphicFramePr>
          <p:nvPr/>
        </p:nvGraphicFramePr>
        <p:xfrm>
          <a:off x="914400" y="2006600"/>
          <a:ext cx="6070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3" imgW="6070600" imgH="482600" progId="Equation.DSMT4">
                  <p:embed/>
                </p:oleObj>
              </mc:Choice>
              <mc:Fallback>
                <p:oleObj name="Equation" r:id="rId3" imgW="60706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006600"/>
                        <a:ext cx="6070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1" name="Object 5"/>
          <p:cNvGraphicFramePr>
            <a:graphicFrameLocks noChangeAspect="1"/>
          </p:cNvGraphicFramePr>
          <p:nvPr/>
        </p:nvGraphicFramePr>
        <p:xfrm>
          <a:off x="4445000" y="3327400"/>
          <a:ext cx="1079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9" name="Equation" r:id="rId5" imgW="1079032" imgH="520474" progId="Equation.DSMT4">
                  <p:embed/>
                </p:oleObj>
              </mc:Choice>
              <mc:Fallback>
                <p:oleObj name="Equation" r:id="rId5" imgW="1079032" imgH="52047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0" y="3327400"/>
                        <a:ext cx="10795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2" name="Object 6"/>
          <p:cNvGraphicFramePr>
            <a:graphicFrameLocks noChangeAspect="1"/>
          </p:cNvGraphicFramePr>
          <p:nvPr/>
        </p:nvGraphicFramePr>
        <p:xfrm>
          <a:off x="6146800" y="3390900"/>
          <a:ext cx="12573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Equation" r:id="rId7" imgW="1358900" imgH="419100" progId="Equation.DSMT4">
                  <p:embed/>
                </p:oleObj>
              </mc:Choice>
              <mc:Fallback>
                <p:oleObj name="Equation" r:id="rId7" imgW="1358900" imgH="419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6800" y="3390900"/>
                        <a:ext cx="1257300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3" name="Object 7"/>
          <p:cNvGraphicFramePr>
            <a:graphicFrameLocks noChangeAspect="1"/>
          </p:cNvGraphicFramePr>
          <p:nvPr/>
        </p:nvGraphicFramePr>
        <p:xfrm>
          <a:off x="4184650" y="4229100"/>
          <a:ext cx="1892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1" name="Equation" r:id="rId9" imgW="1892300" imgH="482600" progId="Equation.DSMT4">
                  <p:embed/>
                </p:oleObj>
              </mc:Choice>
              <mc:Fallback>
                <p:oleObj name="Equation" r:id="rId9" imgW="1892300" imgH="482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4650" y="4229100"/>
                        <a:ext cx="1892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04" name="Object 8"/>
          <p:cNvGraphicFramePr>
            <a:graphicFrameLocks noChangeAspect="1"/>
          </p:cNvGraphicFramePr>
          <p:nvPr/>
        </p:nvGraphicFramePr>
        <p:xfrm>
          <a:off x="3594100" y="5422900"/>
          <a:ext cx="2857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2" name="Equation" r:id="rId11" imgW="2857500" imgH="482600" progId="Equation.DSMT4">
                  <p:embed/>
                </p:oleObj>
              </mc:Choice>
              <mc:Fallback>
                <p:oleObj name="Equation" r:id="rId11" imgW="2857500" imgH="4826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4100" y="5422900"/>
                        <a:ext cx="2857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6423861C-EEF9-44E7-9F72-57AFC27B536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UNIQUE REPRESENTATION THEOREM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192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4800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…, </a:t>
                </a:r>
                <a:r>
                  <a:rPr lang="en-US" altLang="en-US" sz="2800" i="1" dirty="0" err="1" smtClean="0"/>
                  <a:t>c</a:t>
                </a:r>
                <a:r>
                  <a:rPr lang="en-US" altLang="en-US" sz="2800" i="1" baseline="-25000" dirty="0" err="1" smtClean="0"/>
                  <a:t>n</a:t>
                </a:r>
                <a:r>
                  <a:rPr lang="en-US" altLang="en-US" sz="2800" dirty="0" smtClean="0"/>
                  <a:t> are the </a:t>
                </a:r>
                <a:r>
                  <a:rPr lang="en-US" altLang="en-US" sz="2800" b="1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-coordinates of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, then the vector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[x]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is the </a:t>
                </a:r>
                <a:r>
                  <a:rPr lang="en-US" altLang="en-US" sz="2800" b="1" dirty="0" smtClean="0"/>
                  <a:t>coordinate vector of x</a:t>
                </a:r>
                <a:r>
                  <a:rPr lang="en-US" altLang="en-US" sz="2800" dirty="0" smtClean="0"/>
                  <a:t> (</a:t>
                </a:r>
                <a:r>
                  <a:rPr lang="en-US" altLang="en-US" sz="2800" b="1" dirty="0" smtClean="0"/>
                  <a:t>relative to </a:t>
                </a:r>
                <a:r>
                  <a:rPr lang="en-US" altLang="en-US" sz="2800" b="1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), or the </a:t>
                </a:r>
                <a:r>
                  <a:rPr lang="en-US" altLang="en-US" sz="2800" b="1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b="1" dirty="0" smtClean="0"/>
                  <a:t>-coordinate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b="1" dirty="0" smtClean="0"/>
                  <a:t>vector of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.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 mapping               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 </a:t>
                </a:r>
                <a:r>
                  <a:rPr lang="en-US" altLang="en-US" sz="2800" dirty="0" smtClean="0"/>
                  <a:t>is the </a:t>
                </a:r>
                <a:r>
                  <a:rPr lang="en-US" altLang="en-US" sz="2800" b="1" dirty="0" smtClean="0"/>
                  <a:t>coordinate mapping</a:t>
                </a:r>
                <a:r>
                  <a:rPr lang="en-US" altLang="en-US" sz="2800" dirty="0" smtClean="0"/>
                  <a:t> (</a:t>
                </a:r>
                <a:r>
                  <a:rPr lang="en-US" altLang="en-US" sz="2800" b="1" dirty="0" smtClean="0"/>
                  <a:t>determined by </a:t>
                </a:r>
                <a:r>
                  <a:rPr lang="en-US" altLang="en-US" sz="2800" b="1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).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</a:t>
                </a:r>
              </a:p>
            </p:txBody>
          </p:sp>
        </mc:Choice>
        <mc:Fallback xmlns="">
          <p:sp>
            <p:nvSpPr>
              <p:cNvPr id="72192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4800600"/>
              </a:xfrm>
              <a:blipFill rotWithShape="0">
                <a:blip r:embed="rId3"/>
                <a:stretch>
                  <a:fillRect l="-1259" t="-1398" r="-2000" b="-5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19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862395"/>
              </p:ext>
            </p:extLst>
          </p:nvPr>
        </p:nvGraphicFramePr>
        <p:xfrm>
          <a:off x="4114800" y="1879600"/>
          <a:ext cx="10287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4" imgW="1028700" imgH="1778000" progId="Equation.DSMT4">
                  <p:embed/>
                </p:oleObj>
              </mc:Choice>
              <mc:Fallback>
                <p:oleObj name="Equation" r:id="rId4" imgW="10287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1879600"/>
                        <a:ext cx="10287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926" name="Object 6"/>
          <p:cNvGraphicFramePr>
            <a:graphicFrameLocks noChangeAspect="1"/>
          </p:cNvGraphicFramePr>
          <p:nvPr/>
        </p:nvGraphicFramePr>
        <p:xfrm>
          <a:off x="2863850" y="5414963"/>
          <a:ext cx="1230313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6" imgW="1333500" imgH="558800" progId="Equation.DSMT4">
                  <p:embed/>
                </p:oleObj>
              </mc:Choice>
              <mc:Fallback>
                <p:oleObj name="Equation" r:id="rId6" imgW="1333500" imgH="55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3850" y="5414963"/>
                        <a:ext cx="1230313" cy="515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27CB722C-4CAB-42CE-AFC8-79BCE972BECD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44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COORDINATES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 xmlns="">
          <p:sp>
            <p:nvSpPr>
              <p:cNvPr id="10244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294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562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When a basis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is fixed, the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-coordinate vector of a specified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is easily found, as in the example below.</a:t>
                </a:r>
              </a:p>
              <a:p>
                <a:pPr eaLnBrk="1" hangingPunct="1"/>
                <a:r>
                  <a:rPr lang="en-US" altLang="en-US" sz="2800" b="1" dirty="0" smtClean="0"/>
                  <a:t>Example 1:</a:t>
                </a:r>
                <a:r>
                  <a:rPr lang="en-US" altLang="en-US" sz="2800" dirty="0" smtClean="0"/>
                  <a:t> Let                 ,                  ,               , and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                . Find the coordinate vector [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]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relative to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b="1" dirty="0" smtClean="0"/>
                  <a:t>Solution:</a:t>
                </a:r>
                <a:r>
                  <a:rPr lang="en-US" altLang="en-US" sz="2800" dirty="0" smtClean="0"/>
                  <a:t> The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-coordinate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,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 of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satisfy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</a:t>
                </a:r>
              </a:p>
            </p:txBody>
          </p:sp>
        </mc:Choice>
        <mc:Fallback xmlns="">
          <p:sp>
            <p:nvSpPr>
              <p:cNvPr id="72294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562600"/>
              </a:xfrm>
              <a:blipFill rotWithShape="0">
                <a:blip r:embed="rId4"/>
                <a:stretch>
                  <a:fillRect l="-1259" t="-1206" r="-1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2950" name="Object 6"/>
          <p:cNvGraphicFramePr>
            <a:graphicFrameLocks noChangeAspect="1"/>
          </p:cNvGraphicFramePr>
          <p:nvPr/>
        </p:nvGraphicFramePr>
        <p:xfrm>
          <a:off x="3352800" y="2222500"/>
          <a:ext cx="1320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Equation" r:id="rId5" imgW="1320800" imgH="1143000" progId="Equation.DSMT4">
                  <p:embed/>
                </p:oleObj>
              </mc:Choice>
              <mc:Fallback>
                <p:oleObj name="Equation" r:id="rId5" imgW="1320800" imgH="114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2222500"/>
                        <a:ext cx="13208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51" name="Object 7"/>
          <p:cNvGraphicFramePr>
            <a:graphicFrameLocks noChangeAspect="1"/>
          </p:cNvGraphicFramePr>
          <p:nvPr/>
        </p:nvGraphicFramePr>
        <p:xfrm>
          <a:off x="4800600" y="2222500"/>
          <a:ext cx="1549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Equation" r:id="rId7" imgW="1549400" imgH="1143000" progId="Equation.DSMT4">
                  <p:embed/>
                </p:oleObj>
              </mc:Choice>
              <mc:Fallback>
                <p:oleObj name="Equation" r:id="rId7" imgW="1549400" imgH="1143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222500"/>
                        <a:ext cx="15494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52" name="Object 8"/>
          <p:cNvGraphicFramePr>
            <a:graphicFrameLocks noChangeAspect="1"/>
          </p:cNvGraphicFramePr>
          <p:nvPr/>
        </p:nvGraphicFramePr>
        <p:xfrm>
          <a:off x="6527800" y="2222500"/>
          <a:ext cx="12319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Equation" r:id="rId9" imgW="1231900" imgH="1143000" progId="Equation.DSMT4">
                  <p:embed/>
                </p:oleObj>
              </mc:Choice>
              <mc:Fallback>
                <p:oleObj name="Equation" r:id="rId9" imgW="1231900" imgH="1143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7800" y="2222500"/>
                        <a:ext cx="12319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53" name="Object 9"/>
          <p:cNvGraphicFramePr>
            <a:graphicFrameLocks noChangeAspect="1"/>
          </p:cNvGraphicFramePr>
          <p:nvPr/>
        </p:nvGraphicFramePr>
        <p:xfrm>
          <a:off x="1168400" y="3530600"/>
          <a:ext cx="1460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" name="Equation" r:id="rId11" imgW="1459866" imgH="482391" progId="Equation.DSMT4">
                  <p:embed/>
                </p:oleObj>
              </mc:Choice>
              <mc:Fallback>
                <p:oleObj name="Equation" r:id="rId11" imgW="1459866" imgH="482391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3530600"/>
                        <a:ext cx="1460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2956" name="Object 12"/>
          <p:cNvGraphicFramePr>
            <a:graphicFrameLocks noChangeAspect="1"/>
          </p:cNvGraphicFramePr>
          <p:nvPr/>
        </p:nvGraphicFramePr>
        <p:xfrm>
          <a:off x="2667000" y="5029200"/>
          <a:ext cx="33655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Equation" r:id="rId13" imgW="3365500" imgH="1143000" progId="Equation.DSMT4">
                  <p:embed/>
                </p:oleObj>
              </mc:Choice>
              <mc:Fallback>
                <p:oleObj name="Equation" r:id="rId13" imgW="3365500" imgH="11430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029200"/>
                        <a:ext cx="33655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2957" name="Text Box 13" descr="Pink tissue paper"/>
          <p:cNvSpPr txBox="1">
            <a:spLocks noChangeArrowheads="1"/>
          </p:cNvSpPr>
          <p:nvPr/>
        </p:nvSpPr>
        <p:spPr bwMode="auto">
          <a:xfrm>
            <a:off x="2971800" y="61722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1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en-US" baseline="-25000">
                <a:solidFill>
                  <a:srgbClr val="0099FF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722958" name="Text Box 14" descr="Pink tissue paper"/>
          <p:cNvSpPr txBox="1">
            <a:spLocks noChangeArrowheads="1"/>
          </p:cNvSpPr>
          <p:nvPr/>
        </p:nvSpPr>
        <p:spPr bwMode="auto">
          <a:xfrm>
            <a:off x="4267200" y="61722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1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en-US" baseline="-25000">
                <a:solidFill>
                  <a:srgbClr val="0099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722959" name="Text Box 15" descr="Pink tissue paper"/>
          <p:cNvSpPr txBox="1">
            <a:spLocks noChangeArrowheads="1"/>
          </p:cNvSpPr>
          <p:nvPr/>
        </p:nvSpPr>
        <p:spPr bwMode="auto">
          <a:xfrm>
            <a:off x="5334000" y="61722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15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solidFill>
                  <a:srgbClr val="0099FF"/>
                </a:solidFill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89347029-F88E-4AC6-B515-D8259FDDB541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COORDINATES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 xmlns="">
          <p:sp>
            <p:nvSpPr>
              <p:cNvPr id="1126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486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or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   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    (3)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This equation can be solved by row operations on an augmented matrix or by using the inverse of the matrix on the left.</a:t>
            </a:r>
          </a:p>
          <a:p>
            <a:pPr eaLnBrk="1" hangingPunct="1"/>
            <a:r>
              <a:rPr lang="en-US" altLang="en-US" sz="2800" dirty="0" smtClean="0"/>
              <a:t>In any case, the solution is           ,           .</a:t>
            </a:r>
          </a:p>
          <a:p>
            <a:pPr eaLnBrk="1" hangingPunct="1"/>
            <a:r>
              <a:rPr lang="en-US" altLang="en-US" sz="2800" dirty="0" smtClean="0"/>
              <a:t>Thus                         and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                           </a:t>
            </a:r>
          </a:p>
        </p:txBody>
      </p:sp>
      <p:graphicFrame>
        <p:nvGraphicFramePr>
          <p:cNvPr id="723973" name="Object 5"/>
          <p:cNvGraphicFramePr>
            <a:graphicFrameLocks noChangeAspect="1"/>
          </p:cNvGraphicFramePr>
          <p:nvPr/>
        </p:nvGraphicFramePr>
        <p:xfrm>
          <a:off x="2438400" y="1447800"/>
          <a:ext cx="3060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5" name="Equation" r:id="rId4" imgW="3060700" imgH="1143000" progId="Equation.DSMT4">
                  <p:embed/>
                </p:oleObj>
              </mc:Choice>
              <mc:Fallback>
                <p:oleObj name="Equation" r:id="rId4" imgW="30607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447800"/>
                        <a:ext cx="30607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3974" name="Text Box 6" descr="Pink tissue paper"/>
          <p:cNvSpPr txBox="1">
            <a:spLocks noChangeArrowheads="1"/>
          </p:cNvSpPr>
          <p:nvPr/>
        </p:nvSpPr>
        <p:spPr bwMode="auto">
          <a:xfrm>
            <a:off x="2438400" y="25908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en-US" baseline="-25000">
                <a:solidFill>
                  <a:srgbClr val="0099FF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723975" name="Text Box 7" descr="Pink tissue paper"/>
          <p:cNvSpPr txBox="1">
            <a:spLocks noChangeArrowheads="1"/>
          </p:cNvSpPr>
          <p:nvPr/>
        </p:nvSpPr>
        <p:spPr bwMode="auto">
          <a:xfrm>
            <a:off x="3124200" y="25908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99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en-US" baseline="-25000">
                <a:solidFill>
                  <a:srgbClr val="0099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723976" name="Text Box 8" descr="Pink tissue paper"/>
          <p:cNvSpPr txBox="1">
            <a:spLocks noChangeArrowheads="1"/>
          </p:cNvSpPr>
          <p:nvPr/>
        </p:nvSpPr>
        <p:spPr bwMode="auto">
          <a:xfrm>
            <a:off x="4876800" y="2590800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solidFill>
                  <a:srgbClr val="0099FF"/>
                </a:solidFill>
                <a:latin typeface="Times New Roman" panose="02020603050405020304" pitchFamily="18" charset="0"/>
              </a:rPr>
              <a:t>x</a:t>
            </a:r>
          </a:p>
        </p:txBody>
      </p:sp>
      <p:graphicFrame>
        <p:nvGraphicFramePr>
          <p:cNvPr id="723978" name="Object 10"/>
          <p:cNvGraphicFramePr>
            <a:graphicFrameLocks noChangeAspect="1"/>
          </p:cNvGraphicFramePr>
          <p:nvPr/>
        </p:nvGraphicFramePr>
        <p:xfrm>
          <a:off x="4762500" y="4686300"/>
          <a:ext cx="8382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6" name="Equation" r:id="rId7" imgW="888614" imgH="482391" progId="Equation.DSMT4">
                  <p:embed/>
                </p:oleObj>
              </mc:Choice>
              <mc:Fallback>
                <p:oleObj name="Equation" r:id="rId7" imgW="888614" imgH="48239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0" y="4686300"/>
                        <a:ext cx="838200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9" name="Object 11"/>
          <p:cNvGraphicFramePr>
            <a:graphicFrameLocks noChangeAspect="1"/>
          </p:cNvGraphicFramePr>
          <p:nvPr/>
        </p:nvGraphicFramePr>
        <p:xfrm>
          <a:off x="5740400" y="4673600"/>
          <a:ext cx="952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7" name="Equation" r:id="rId9" imgW="952087" imgH="482391" progId="Equation.DSMT4">
                  <p:embed/>
                </p:oleObj>
              </mc:Choice>
              <mc:Fallback>
                <p:oleObj name="Equation" r:id="rId9" imgW="952087" imgH="482391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0400" y="4673600"/>
                        <a:ext cx="952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80" name="Object 12"/>
          <p:cNvGraphicFramePr>
            <a:graphicFrameLocks noChangeAspect="1"/>
          </p:cNvGraphicFramePr>
          <p:nvPr/>
        </p:nvGraphicFramePr>
        <p:xfrm>
          <a:off x="1676400" y="5194300"/>
          <a:ext cx="2070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8" name="Equation" r:id="rId11" imgW="2070100" imgH="482600" progId="Equation.DSMT4">
                  <p:embed/>
                </p:oleObj>
              </mc:Choice>
              <mc:Fallback>
                <p:oleObj name="Equation" r:id="rId11" imgW="2070100" imgH="4826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5194300"/>
                        <a:ext cx="2070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81" name="Object 13"/>
          <p:cNvGraphicFramePr>
            <a:graphicFrameLocks noChangeAspect="1"/>
          </p:cNvGraphicFramePr>
          <p:nvPr/>
        </p:nvGraphicFramePr>
        <p:xfrm>
          <a:off x="3429000" y="5562600"/>
          <a:ext cx="27559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9" name="Equation" r:id="rId13" imgW="2755900" imgH="1143000" progId="Equation.DSMT4">
                  <p:embed/>
                </p:oleObj>
              </mc:Choice>
              <mc:Fallback>
                <p:oleObj name="Equation" r:id="rId13" imgW="2755900" imgH="11430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5562600"/>
                        <a:ext cx="27559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6A515659-4B21-4F8F-B54A-333E884B892E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2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COORDINATES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 xmlns="">
          <p:sp>
            <p:nvSpPr>
              <p:cNvPr id="12292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4995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5626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See the following figure.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The matrix in (3) changes the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-coordinates of a vector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into the standard coordinates for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An analogous change of coordinates can be carried</a:t>
                </a:r>
              </a:p>
              <a:p>
                <a:pPr eaLnBrk="1" hangingPunct="1">
                  <a:lnSpc>
                    <a:spcPct val="90000"/>
                  </a:lnSpc>
                  <a:buNone/>
                </a:pPr>
                <a:r>
                  <a:rPr lang="en-US" altLang="en-US" sz="2800" dirty="0" smtClean="0"/>
                  <a:t>	out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for a basis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                     . </a:t>
                </a:r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Let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 </a:t>
                </a:r>
              </a:p>
            </p:txBody>
          </p:sp>
        </mc:Choice>
        <mc:Fallback xmlns="">
          <p:sp>
            <p:nvSpPr>
              <p:cNvPr id="724995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562600"/>
              </a:xfrm>
              <a:blipFill rotWithShape="0">
                <a:blip r:embed="rId4"/>
                <a:stretch>
                  <a:fillRect l="-1259" t="-19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49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546851"/>
              </p:ext>
            </p:extLst>
          </p:nvPr>
        </p:nvGraphicFramePr>
        <p:xfrm>
          <a:off x="4178300" y="5308600"/>
          <a:ext cx="1892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1" name="Equation" r:id="rId5" imgW="1892300" imgH="482600" progId="Equation.DSMT4">
                  <p:embed/>
                </p:oleObj>
              </mc:Choice>
              <mc:Fallback>
                <p:oleObj name="Equation" r:id="rId5" imgW="18923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8300" y="5308600"/>
                        <a:ext cx="1892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064916"/>
              </p:ext>
            </p:extLst>
          </p:nvPr>
        </p:nvGraphicFramePr>
        <p:xfrm>
          <a:off x="1905000" y="5731119"/>
          <a:ext cx="3149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2" name="Equation" r:id="rId7" imgW="3149600" imgH="558800" progId="Equation.DSMT4">
                  <p:embed/>
                </p:oleObj>
              </mc:Choice>
              <mc:Fallback>
                <p:oleObj name="Equation" r:id="rId7" imgW="3149600" imgH="558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731119"/>
                        <a:ext cx="31496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25002" name="Picture 10" descr="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1308100"/>
            <a:ext cx="25908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E42855D2-953E-476B-A842-5AF152090296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16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COORDINATES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 xmlns="">
          <p:sp>
            <p:nvSpPr>
              <p:cNvPr id="1331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601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181600"/>
              </a:xfrm>
            </p:spPr>
            <p:txBody>
              <a:bodyPr/>
              <a:lstStyle/>
              <a:p>
                <a:pPr eaLnBrk="1" hangingPunct="1">
                  <a:lnSpc>
                    <a:spcPct val="80000"/>
                  </a:lnSpc>
                </a:pPr>
                <a:r>
                  <a:rPr lang="en-US" altLang="en-US" sz="2800" dirty="0" smtClean="0"/>
                  <a:t>Then the vector equation</a:t>
                </a:r>
              </a:p>
              <a:p>
                <a:pPr eaLnBrk="1" hangingPunct="1">
                  <a:lnSpc>
                    <a:spcPct val="8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8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is equivalent to</a:t>
                </a:r>
              </a:p>
              <a:p>
                <a:pPr eaLnBrk="1" hangingPunct="1">
                  <a:lnSpc>
                    <a:spcPct val="8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 (4)</a:t>
                </a:r>
              </a:p>
              <a:p>
                <a:pPr eaLnBrk="1" hangingPunct="1">
                  <a:lnSpc>
                    <a:spcPct val="80000"/>
                  </a:lnSpc>
                </a:pPr>
                <a:endParaRPr lang="en-US" altLang="en-US" sz="2800" i="1" dirty="0" smtClean="0"/>
              </a:p>
              <a:p>
                <a:pPr eaLnBrk="1" hangingPunct="1">
                  <a:lnSpc>
                    <a:spcPct val="80000"/>
                  </a:lnSpc>
                </a:pPr>
                <a:r>
                  <a:rPr lang="en-US" altLang="en-US" sz="2800" i="1" dirty="0" smtClean="0"/>
                  <a:t>P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is called the </a:t>
                </a:r>
                <a:r>
                  <a:rPr lang="en-US" altLang="en-US" sz="2800" b="1" dirty="0" smtClean="0"/>
                  <a:t>change-of-coordinates matrix</a:t>
                </a:r>
                <a:r>
                  <a:rPr lang="en-US" altLang="en-US" sz="2800" dirty="0" smtClean="0"/>
                  <a:t>    from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to the standard basis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 </a:t>
                </a:r>
              </a:p>
              <a:p>
                <a:pPr eaLnBrk="1" hangingPunct="1">
                  <a:lnSpc>
                    <a:spcPct val="8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80000"/>
                  </a:lnSpc>
                </a:pPr>
                <a:r>
                  <a:rPr lang="en-US" altLang="en-US" sz="2800" dirty="0" smtClean="0"/>
                  <a:t>Left-multiplication by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transforms the coordinate vector [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]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into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lnSpc>
                    <a:spcPct val="8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80000"/>
                  </a:lnSpc>
                </a:pPr>
                <a:r>
                  <a:rPr lang="en-US" altLang="en-US" sz="2800" dirty="0" smtClean="0"/>
                  <a:t>Since the columns of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form a basis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 is invertible (by the Invertible Matrix Theorem).</a:t>
                </a:r>
              </a:p>
              <a:p>
                <a:pPr eaLnBrk="1" hangingPunct="1">
                  <a:lnSpc>
                    <a:spcPct val="80000"/>
                  </a:lnSpc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</a:t>
                </a:r>
              </a:p>
            </p:txBody>
          </p:sp>
        </mc:Choice>
        <mc:Fallback xmlns="">
          <p:sp>
            <p:nvSpPr>
              <p:cNvPr id="72601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181600"/>
              </a:xfrm>
              <a:blipFill rotWithShape="0">
                <a:blip r:embed="rId4"/>
                <a:stretch>
                  <a:fillRect l="-1259" t="-2824" b="-5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6021" name="Object 5"/>
          <p:cNvGraphicFramePr>
            <a:graphicFrameLocks noChangeAspect="1"/>
          </p:cNvGraphicFramePr>
          <p:nvPr/>
        </p:nvGraphicFramePr>
        <p:xfrm>
          <a:off x="3048000" y="1676400"/>
          <a:ext cx="3873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2" name="Equation" r:id="rId5" imgW="3873500" imgH="482600" progId="Equation.DSMT4">
                  <p:embed/>
                </p:oleObj>
              </mc:Choice>
              <mc:Fallback>
                <p:oleObj name="Equation" r:id="rId5" imgW="38735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676400"/>
                        <a:ext cx="3873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60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062793"/>
              </p:ext>
            </p:extLst>
          </p:nvPr>
        </p:nvGraphicFramePr>
        <p:xfrm>
          <a:off x="3175000" y="2438400"/>
          <a:ext cx="1854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Equation" r:id="rId7" imgW="1854200" imgH="660400" progId="Equation.DSMT4">
                  <p:embed/>
                </p:oleObj>
              </mc:Choice>
              <mc:Fallback>
                <p:oleObj name="Equation" r:id="rId7" imgW="1854200" imgH="660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00" y="2438400"/>
                        <a:ext cx="1854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Object 11"/>
          <p:cNvGraphicFramePr>
            <a:graphicFrameLocks noChangeAspect="1"/>
          </p:cNvGraphicFramePr>
          <p:nvPr/>
        </p:nvGraphicFramePr>
        <p:xfrm>
          <a:off x="4089400" y="2527300"/>
          <a:ext cx="914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Equation" r:id="rId9" imgW="475104" imgH="810471" progId="Equation.DSMT4">
                  <p:embed/>
                </p:oleObj>
              </mc:Choice>
              <mc:Fallback>
                <p:oleObj name="Equation" r:id="rId9" imgW="475104" imgH="810471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0" y="2527300"/>
                        <a:ext cx="91440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4.4- </a:t>
            </a:r>
            <a:fld id="{832FEC2E-E3A5-4297-93B2-122C811BCE2A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40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COORDINATES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dirty="0" smtClean="0"/>
              </a:p>
            </p:txBody>
          </p:sp>
        </mc:Choice>
        <mc:Fallback xmlns="">
          <p:sp>
            <p:nvSpPr>
              <p:cNvPr id="14340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7043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371600"/>
                <a:ext cx="8382000" cy="4876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Left-multiplication by       converts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into its </a:t>
                </a:r>
                <a:r>
                  <a:rPr lang="en-US" altLang="en-US" sz="28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-coordinate vector: 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 correspondence                </a:t>
                </a:r>
                <a:r>
                  <a:rPr lang="en-US" altLang="en-US" sz="2800" baseline="-25000" dirty="0" smtClean="0">
                    <a:latin typeface="Euclid Math One" pitchFamily="18" charset="2"/>
                  </a:rPr>
                  <a:t>B</a:t>
                </a:r>
                <a:r>
                  <a:rPr lang="en-US" altLang="en-US" sz="2800" dirty="0" smtClean="0"/>
                  <a:t>, produced by       , is the coordinate mapping. 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Since        is an invertible matrix, the coordinate mapping is a one-to-one linear transformation from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     onto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by the Invertible Matrix Theorem.</a:t>
                </a:r>
              </a:p>
            </p:txBody>
          </p:sp>
        </mc:Choice>
        <mc:Fallback xmlns="">
          <p:sp>
            <p:nvSpPr>
              <p:cNvPr id="72704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371600"/>
                <a:ext cx="8382000" cy="4876800"/>
              </a:xfrm>
              <a:blipFill rotWithShape="0">
                <a:blip r:embed="rId4"/>
                <a:stretch>
                  <a:fillRect l="-1236" t="-1250" b="-1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7045" name="Object 5"/>
          <p:cNvGraphicFramePr>
            <a:graphicFrameLocks noChangeAspect="1"/>
          </p:cNvGraphicFramePr>
          <p:nvPr/>
        </p:nvGraphicFramePr>
        <p:xfrm>
          <a:off x="4076700" y="1384300"/>
          <a:ext cx="520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8" name="Equation" r:id="rId5" imgW="520700" imgH="508000" progId="Equation.DSMT4">
                  <p:embed/>
                </p:oleObj>
              </mc:Choice>
              <mc:Fallback>
                <p:oleObj name="Equation" r:id="rId5" imgW="520700" imgH="50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6700" y="1384300"/>
                        <a:ext cx="520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6" name="Object 6"/>
          <p:cNvGraphicFramePr>
            <a:graphicFrameLocks noChangeAspect="1"/>
          </p:cNvGraphicFramePr>
          <p:nvPr/>
        </p:nvGraphicFramePr>
        <p:xfrm>
          <a:off x="3479800" y="2362200"/>
          <a:ext cx="1803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" name="Equation" r:id="rId7" imgW="1803400" imgH="571500" progId="Equation.DSMT4">
                  <p:embed/>
                </p:oleObj>
              </mc:Choice>
              <mc:Fallback>
                <p:oleObj name="Equation" r:id="rId7" imgW="1803400" imgH="5715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9800" y="2362200"/>
                        <a:ext cx="1803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7" name="Object 7"/>
          <p:cNvGraphicFramePr>
            <a:graphicFrameLocks noChangeAspect="1"/>
          </p:cNvGraphicFramePr>
          <p:nvPr/>
        </p:nvGraphicFramePr>
        <p:xfrm>
          <a:off x="3860800" y="3308350"/>
          <a:ext cx="1333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" name="Equation" r:id="rId9" imgW="1333500" imgH="558800" progId="Equation.DSMT4">
                  <p:embed/>
                </p:oleObj>
              </mc:Choice>
              <mc:Fallback>
                <p:oleObj name="Equation" r:id="rId9" imgW="1333500" imgH="558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0800" y="3308350"/>
                        <a:ext cx="13335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8" name="Object 8"/>
          <p:cNvGraphicFramePr>
            <a:graphicFrameLocks noChangeAspect="1"/>
          </p:cNvGraphicFramePr>
          <p:nvPr/>
        </p:nvGraphicFramePr>
        <p:xfrm>
          <a:off x="7366000" y="3352800"/>
          <a:ext cx="520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" name="Equation" r:id="rId11" imgW="520700" imgH="508000" progId="Equation.DSMT4">
                  <p:embed/>
                </p:oleObj>
              </mc:Choice>
              <mc:Fallback>
                <p:oleObj name="Equation" r:id="rId11" imgW="520700" imgH="508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6000" y="3352800"/>
                        <a:ext cx="520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9" name="Object 9"/>
          <p:cNvGraphicFramePr>
            <a:graphicFrameLocks noChangeAspect="1"/>
          </p:cNvGraphicFramePr>
          <p:nvPr/>
        </p:nvGraphicFramePr>
        <p:xfrm>
          <a:off x="1790700" y="4800600"/>
          <a:ext cx="520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2" name="Equation" r:id="rId13" imgW="520700" imgH="508000" progId="Equation.DSMT4">
                  <p:embed/>
                </p:oleObj>
              </mc:Choice>
              <mc:Fallback>
                <p:oleObj name="Equation" r:id="rId13" imgW="520700" imgH="508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4800600"/>
                        <a:ext cx="520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13045</TotalTime>
  <Words>709</Words>
  <Application>Microsoft Office PowerPoint</Application>
  <PresentationFormat>On-screen Show (4:3)</PresentationFormat>
  <Paragraphs>176</Paragraphs>
  <Slides>17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Arial Narrow</vt:lpstr>
      <vt:lpstr>Bookshelf Symbol 2</vt:lpstr>
      <vt:lpstr>Cambria Math</vt:lpstr>
      <vt:lpstr>Euclid Math One</vt:lpstr>
      <vt:lpstr>Symbol</vt:lpstr>
      <vt:lpstr>Times New Roman</vt:lpstr>
      <vt:lpstr>Wingdings</vt:lpstr>
      <vt:lpstr>Blends</vt:lpstr>
      <vt:lpstr>Equation</vt:lpstr>
      <vt:lpstr>Vector Spaces</vt:lpstr>
      <vt:lpstr>THE UNIQUE REPRESENTATION THEOREM</vt:lpstr>
      <vt:lpstr>THE UNIQUE REPRESENTATION THEOREM</vt:lpstr>
      <vt:lpstr>THE UNIQUE REPRESENTATION THEOREM</vt:lpstr>
      <vt:lpstr>COORDINATES IN R^n</vt:lpstr>
      <vt:lpstr>COORDINATES IN R^n</vt:lpstr>
      <vt:lpstr>COORDINATES IN R^n</vt:lpstr>
      <vt:lpstr>COORDINATES IN R^n</vt:lpstr>
      <vt:lpstr>COORDINATES IN R^n</vt:lpstr>
      <vt:lpstr>THE COORDINATE MAPPING</vt:lpstr>
      <vt:lpstr>THE COORDINATE MAPPING</vt:lpstr>
      <vt:lpstr>THE COORDINATE MAPPING</vt:lpstr>
      <vt:lpstr>THE COORDINATE MAPPING</vt:lpstr>
      <vt:lpstr>THE COORDINATE MAPPING</vt:lpstr>
      <vt:lpstr>THE COORDINATE MAPPING</vt:lpstr>
      <vt:lpstr>THE COORDINATE MAPPING</vt:lpstr>
      <vt:lpstr>THE COORDINATE MAPPING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1303</cp:revision>
  <dcterms:created xsi:type="dcterms:W3CDTF">2005-10-22T18:34:54Z</dcterms:created>
  <dcterms:modified xsi:type="dcterms:W3CDTF">2015-05-15T13:46:22Z</dcterms:modified>
</cp:coreProperties>
</file>