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8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5" autoAdjust="0"/>
    <p:restoredTop sz="98725" autoAdjust="0"/>
  </p:normalViewPr>
  <p:slideViewPr>
    <p:cSldViewPr>
      <p:cViewPr varScale="1">
        <p:scale>
          <a:sx n="76" d="100"/>
          <a:sy n="76" d="100"/>
        </p:scale>
        <p:origin x="1518" y="84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4B93248-D684-444A-8BED-0E7AC5359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157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327406E8-6371-4A44-AB2C-ED00316CB6BB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73258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57D8CE6E-3A15-4226-B05A-837E6D983AF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81028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4.3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39" y="2038350"/>
            <a:ext cx="3248261" cy="410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199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0AF45854-9350-4DD8-B413-BD1D0B7E496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51081014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30F575F2-372D-4B8F-A5B2-18A97F3B2BB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309104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203EFBEA-BDF1-4C77-8865-2126393FF21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9968916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657D100C-3E32-4716-B937-16EA13F5845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4698194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D00438CD-47CE-40CF-80C4-FF0996BB0E5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134066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1A3A3D67-D22E-4D21-9E0B-7ED15BFDFA6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4496545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54FA53EE-2717-47D6-BE5E-B1A129C34C0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9985841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423FC524-5CBB-4E46-98D0-24FB3591E7A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7709548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2FD6EFF0-9D96-4393-8DB4-59542569F5D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8298228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36BE56B8-E41F-4277-ABCD-D784A18EE30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8170979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4.3- </a:t>
            </a:r>
            <a:fld id="{B5F03D5F-F6FF-4D4D-9B2A-7DC7D4F888B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0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LINEARLY INDEPENDENT SETS; BASES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813B70D3-D785-496C-9DE6-1880DF3FAAFD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SPANNING SET THEOREM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4582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Now let 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 be any vector in </a:t>
            </a:r>
            <a:r>
              <a:rPr lang="en-US" altLang="en-US" sz="2800" i="1" smtClean="0"/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—say,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>
                <a:cs typeface="Times New Roman" panose="02020603050405020304" pitchFamily="18" charset="0"/>
              </a:rPr>
              <a:t>                                                                   . 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Since                          , we may substitute</a:t>
            </a:r>
          </a:p>
          <a:p>
            <a:pPr eaLnBrk="1" hangingPunct="1"/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Thus </a:t>
            </a:r>
            <a:r>
              <a:rPr lang="en-US" altLang="en-US" sz="2800" b="1" smtClean="0">
                <a:cs typeface="Times New Roman" panose="02020603050405020304" pitchFamily="18" charset="0"/>
              </a:rPr>
              <a:t>x</a:t>
            </a:r>
            <a:r>
              <a:rPr lang="en-US" altLang="en-US" sz="2800" smtClean="0">
                <a:cs typeface="Times New Roman" panose="02020603050405020304" pitchFamily="18" charset="0"/>
              </a:rPr>
              <a:t> is in Span {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}, so every vector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 already belongs to Span {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}.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We conclude that </a:t>
            </a:r>
            <a:r>
              <a:rPr lang="en-US" altLang="en-US" sz="2800" i="1" smtClean="0">
                <a:cs typeface="Times New Roman" panose="02020603050405020304" pitchFamily="18" charset="0"/>
              </a:rPr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 and Span {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} are actually the set of vectors.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It follows that {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} is a basis of </a:t>
            </a:r>
            <a:r>
              <a:rPr lang="en-US" altLang="en-US" sz="2800" i="1" smtClean="0">
                <a:cs typeface="Times New Roman" panose="02020603050405020304" pitchFamily="18" charset="0"/>
              </a:rPr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 since {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} is linearly independent.</a:t>
            </a:r>
          </a:p>
        </p:txBody>
      </p:sp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2997200" y="1701800"/>
          <a:ext cx="3238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3" imgW="3238500" imgH="482600" progId="Equation.DSMT4">
                  <p:embed/>
                </p:oleObj>
              </mc:Choice>
              <mc:Fallback>
                <p:oleObj name="Equation" r:id="rId3" imgW="32385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7200" y="1701800"/>
                        <a:ext cx="3238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1549400" y="2209800"/>
          <a:ext cx="219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Equation" r:id="rId5" imgW="2197100" imgH="482600" progId="Equation.DSMT4">
                  <p:embed/>
                </p:oleObj>
              </mc:Choice>
              <mc:Fallback>
                <p:oleObj name="Equation" r:id="rId5" imgW="21971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209800"/>
                        <a:ext cx="2197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0" name="Object 6"/>
          <p:cNvGraphicFramePr>
            <a:graphicFrameLocks noChangeAspect="1"/>
          </p:cNvGraphicFramePr>
          <p:nvPr/>
        </p:nvGraphicFramePr>
        <p:xfrm>
          <a:off x="2209800" y="2667000"/>
          <a:ext cx="46609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7" imgW="4660900" imgH="1092200" progId="Equation.DSMT4">
                  <p:embed/>
                </p:oleObj>
              </mc:Choice>
              <mc:Fallback>
                <p:oleObj name="Equation" r:id="rId7" imgW="4660900" imgH="1092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667000"/>
                        <a:ext cx="46609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2EA5FF56-5287-4BDC-94AB-E43B81163446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BASIS FOR COL </a:t>
            </a:r>
            <a:r>
              <a:rPr lang="en-US" altLang="en-US" i="1" smtClean="0"/>
              <a:t>B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Example 8:</a:t>
            </a:r>
            <a:r>
              <a:rPr lang="en-US" altLang="en-US" sz="2800" dirty="0" smtClean="0"/>
              <a:t> Find a basis for Col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, where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Each </a:t>
            </a:r>
            <a:r>
              <a:rPr lang="en-US" altLang="en-US" sz="2800" dirty="0" err="1" smtClean="0"/>
              <a:t>nonpivot</a:t>
            </a:r>
            <a:r>
              <a:rPr lang="en-US" altLang="en-US" sz="2800" dirty="0" smtClean="0"/>
              <a:t> column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a linear combination of the pivot columns.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In fact,               and                       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By the Spanning Set Theorem, we may discard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4</a:t>
            </a:r>
            <a:r>
              <a:rPr lang="en-US" altLang="en-US" sz="2800" dirty="0" smtClean="0"/>
              <a:t>, and {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3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b</a:t>
            </a:r>
            <a:r>
              <a:rPr lang="en-US" altLang="en-US" sz="2800" baseline="-25000" dirty="0" smtClean="0"/>
              <a:t>5</a:t>
            </a:r>
            <a:r>
              <a:rPr lang="en-US" altLang="en-US" sz="2800" dirty="0" smtClean="0"/>
              <a:t>} will still span Col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1066800" y="1905000"/>
          <a:ext cx="68580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3" imgW="6972300" imgH="2362200" progId="Equation.DSMT4">
                  <p:embed/>
                </p:oleObj>
              </mc:Choice>
              <mc:Fallback>
                <p:oleObj name="Equation" r:id="rId3" imgW="69723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05000"/>
                        <a:ext cx="6858000" cy="232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3" name="Object 5"/>
          <p:cNvGraphicFramePr>
            <a:graphicFrameLocks noChangeAspect="1"/>
          </p:cNvGraphicFramePr>
          <p:nvPr/>
        </p:nvGraphicFramePr>
        <p:xfrm>
          <a:off x="1955800" y="5067300"/>
          <a:ext cx="12192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Equation" r:id="rId5" imgW="1295400" imgH="482600" progId="Equation.DSMT4">
                  <p:embed/>
                </p:oleObj>
              </mc:Choice>
              <mc:Fallback>
                <p:oleObj name="Equation" r:id="rId5" imgW="12954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5067300"/>
                        <a:ext cx="12192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4" name="Object 6"/>
          <p:cNvGraphicFramePr>
            <a:graphicFrameLocks noChangeAspect="1"/>
          </p:cNvGraphicFramePr>
          <p:nvPr/>
        </p:nvGraphicFramePr>
        <p:xfrm>
          <a:off x="3835400" y="5067300"/>
          <a:ext cx="190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1" name="Equation" r:id="rId7" imgW="2006600" imgH="482600" progId="Equation.DSMT4">
                  <p:embed/>
                </p:oleObj>
              </mc:Choice>
              <mc:Fallback>
                <p:oleObj name="Equation" r:id="rId7" imgW="20066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5067300"/>
                        <a:ext cx="1905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0B3A5A81-DF5E-4D5E-9B7D-8C991C62451A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BASIS FOR COL </a:t>
            </a:r>
            <a:r>
              <a:rPr lang="en-US" altLang="en-US" i="1" smtClean="0"/>
              <a:t>B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Let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Since            and no vector in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a linear combination of the vectors that precede it,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linearly independent. (Theorem 4).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Thus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a basis for Col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. </a:t>
            </a:r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1981200" y="1295400"/>
          <a:ext cx="51308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3" imgW="5130800" imgH="2438400" progId="Equation.DSMT4">
                  <p:embed/>
                </p:oleObj>
              </mc:Choice>
              <mc:Fallback>
                <p:oleObj name="Equation" r:id="rId3" imgW="5130800" imgH="243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295400"/>
                        <a:ext cx="5130800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/>
        </p:nvGraphicFramePr>
        <p:xfrm>
          <a:off x="1752600" y="3987800"/>
          <a:ext cx="9144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Equation" r:id="rId5" imgW="952087" imgH="482391" progId="Equation.DSMT4">
                  <p:embed/>
                </p:oleObj>
              </mc:Choice>
              <mc:Fallback>
                <p:oleObj name="Equation" r:id="rId5" imgW="952087" imgH="48239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987800"/>
                        <a:ext cx="9144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3FBC22DD-7FFF-45D8-AA8D-A283585F7F9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BASES FOR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077C97"/>
                </a:solidFill>
              </a:rPr>
              <a:t>Theorem 6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The pivot columns of a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form a basis for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be the reduced echelon form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set of pivot columns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linearly independent, for no vector in the set is a linear combination of the vectors that precede it.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row equivalent to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, the pivot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are linearly independent as well, because any linear dependence relation among the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corresponds to a linear dependence relation among the columns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630D0DD5-69E3-46EC-BC5D-43FA380A6076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BASES FOR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458200" cy="5410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For this reason, every nonpivot column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a linear combination of the pivot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Thus the nonpivot columns of a may be discarded from the spanning set for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by the Spanning Set Theorem.</a:t>
            </a:r>
          </a:p>
          <a:p>
            <a:pPr eaLnBrk="1" hangingPunct="1"/>
            <a:r>
              <a:rPr lang="en-US" altLang="en-US" sz="2800" smtClean="0"/>
              <a:t>This leaves the pivot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as a basis for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b="1" smtClean="0"/>
          </a:p>
          <a:p>
            <a:pPr eaLnBrk="1" hangingPunct="1"/>
            <a:r>
              <a:rPr lang="en-US" altLang="en-US" sz="2800" b="1" smtClean="0"/>
              <a:t>Warning:</a:t>
            </a:r>
            <a:r>
              <a:rPr lang="en-US" altLang="en-US" sz="2800" smtClean="0"/>
              <a:t> The pivot columns of a matrix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are evident when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has been reduced only to echelon form.</a:t>
            </a:r>
          </a:p>
          <a:p>
            <a:pPr eaLnBrk="1" hangingPunct="1"/>
            <a:r>
              <a:rPr lang="en-US" altLang="en-US" sz="2800" smtClean="0"/>
              <a:t>But, be careful to use the pivot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itself for the basis of Col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CF37288F-5B91-48FE-AAFA-DDC94EF925C8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BASES FOR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Row operations can change the column space of a matrix.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columns of an echelon form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are often not in the column space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b="1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smtClean="0"/>
              <a:t>Two Views of a Basis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When the Spanning Set Theorem is used, the deletion of vectors from a spanning set must stop when the set becomes linearly independent.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If an additional vector is deleted, it will not be a linear combination of the remaining vectors, and hence the smaller set will no longer span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304800" y="61912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28E5336A-3DCD-4211-BA97-0646F76E4858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TWO VIEWS OF A BASIS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Thus a basis is a spanning set that is as small as possible.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A basis is also a linearly independent set that is as large as possible.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If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a basis for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, and if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enlarged by one vector</a:t>
            </a:r>
            <a:r>
              <a:rPr lang="en-US" altLang="en-US" sz="2800" smtClean="0">
                <a:cs typeface="Times New Roman" panose="02020603050405020304" pitchFamily="18" charset="0"/>
              </a:rPr>
              <a:t>—say, </a:t>
            </a:r>
            <a:r>
              <a:rPr lang="en-US" altLang="en-US" sz="2800" b="1" smtClean="0">
                <a:cs typeface="Times New Roman" panose="02020603050405020304" pitchFamily="18" charset="0"/>
              </a:rPr>
              <a:t>w</a:t>
            </a:r>
            <a:r>
              <a:rPr lang="en-US" altLang="en-US" sz="2800" smtClean="0">
                <a:cs typeface="Times New Roman" panose="02020603050405020304" pitchFamily="18" charset="0"/>
              </a:rPr>
              <a:t>—from </a:t>
            </a:r>
            <a:r>
              <a:rPr lang="en-US" altLang="en-US" sz="2800" i="1" smtClean="0">
                <a:cs typeface="Times New Roman" panose="02020603050405020304" pitchFamily="18" charset="0"/>
              </a:rPr>
              <a:t>V</a:t>
            </a:r>
            <a:r>
              <a:rPr lang="en-US" altLang="en-US" sz="2800" smtClean="0">
                <a:cs typeface="Times New Roman" panose="02020603050405020304" pitchFamily="18" charset="0"/>
              </a:rPr>
              <a:t>, then the new set cannot be linearly independent, because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 spans </a:t>
            </a:r>
            <a:r>
              <a:rPr lang="en-US" altLang="en-US" sz="2800" i="1" smtClean="0">
                <a:cs typeface="Times New Roman" panose="02020603050405020304" pitchFamily="18" charset="0"/>
              </a:rPr>
              <a:t>V</a:t>
            </a:r>
            <a:r>
              <a:rPr lang="en-US" altLang="en-US" sz="2800" smtClean="0">
                <a:cs typeface="Times New Roman" panose="02020603050405020304" pitchFamily="18" charset="0"/>
              </a:rPr>
              <a:t>, and </a:t>
            </a:r>
            <a:r>
              <a:rPr lang="en-US" altLang="en-US" sz="2800" b="1" smtClean="0">
                <a:cs typeface="Times New Roman" panose="02020603050405020304" pitchFamily="18" charset="0"/>
              </a:rPr>
              <a:t>w</a:t>
            </a:r>
            <a:r>
              <a:rPr lang="en-US" altLang="en-US" sz="2800" smtClean="0">
                <a:cs typeface="Times New Roman" panose="02020603050405020304" pitchFamily="18" charset="0"/>
              </a:rPr>
              <a:t> is therefore a linear combination of the elements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F260309C-4D21-4A05-B111-7719418F12D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INDEPENDENT SETS; BASES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An indexed set of vectors {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dirty="0" err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}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said to be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linearly independent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the vector equation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                </a:t>
            </a:r>
            <a:r>
              <a:rPr lang="en-US" altLang="en-US" sz="2800" dirty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  (1)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has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only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the trivial solution,                            .</a:t>
            </a:r>
          </a:p>
          <a:p>
            <a:pPr marL="609600" indent="-609600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The set {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dirty="0" err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} is said to be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linearly dependent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(1) has a nontrivial solution,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i.e.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if there are some weights,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c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not all zero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such that (1) holds.</a:t>
            </a:r>
          </a:p>
          <a:p>
            <a:pPr marL="609600" indent="-609600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In such a case, (1) is called a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linear dependence relation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among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dirty="0" err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p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.</a:t>
            </a: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316459" name="Object 43"/>
          <p:cNvGraphicFramePr>
            <a:graphicFrameLocks noChangeAspect="1"/>
          </p:cNvGraphicFramePr>
          <p:nvPr/>
        </p:nvGraphicFramePr>
        <p:xfrm>
          <a:off x="2438400" y="2438400"/>
          <a:ext cx="3949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4" imgW="3949700" imgH="520700" progId="Equation.DSMT4">
                  <p:embed/>
                </p:oleObj>
              </mc:Choice>
              <mc:Fallback>
                <p:oleObj name="Equation" r:id="rId4" imgW="3949700" imgH="52070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438400"/>
                        <a:ext cx="3949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5181600" y="2946400"/>
          <a:ext cx="2400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6" imgW="2400300" imgH="520700" progId="Equation.DSMT4">
                  <p:embed/>
                </p:oleObj>
              </mc:Choice>
              <mc:Fallback>
                <p:oleObj name="Equation" r:id="rId6" imgW="2400300" imgH="5207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2946400"/>
                        <a:ext cx="2400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660595F2-4CA0-4904-B945-5E5239F8C7E7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INDEPENDENT SETS; BASES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458200" cy="5257800"/>
          </a:xfrm>
        </p:spPr>
        <p:txBody>
          <a:bodyPr/>
          <a:lstStyle/>
          <a:p>
            <a:pPr marL="660400" indent="-6604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4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An indexed set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{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b="1" dirty="0" err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} of two or more vectors, with           , is linearly dependent if and only if some </a:t>
            </a:r>
            <a:r>
              <a:rPr lang="en-US" altLang="en-US" sz="2800" b="1" dirty="0" err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j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(with         ) is a linear combination of the preceding vectors,                .</a:t>
            </a:r>
          </a:p>
          <a:p>
            <a:pPr marL="660400" indent="-660400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60400" indent="-6604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Definition: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H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a subspace of a vector space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An indexed set of vectors </a:t>
            </a:r>
            <a:r>
              <a:rPr lang="en-US" altLang="en-US" sz="2800" dirty="0" smtClean="0">
                <a:latin typeface="Euclid Math One" pitchFamily="18" charset="2"/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                    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 basis for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H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</a:t>
            </a:r>
          </a:p>
          <a:p>
            <a:pPr marL="1409700" lvl="2" indent="-4953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dirty="0" err="1" smtClean="0">
                <a:cs typeface="Times New Roman" panose="02020603050405020304" pitchFamily="18" charset="0"/>
              </a:rPr>
              <a:t>i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	</a:t>
            </a:r>
            <a:r>
              <a:rPr lang="en-US" altLang="en-US" sz="2800" dirty="0" smtClean="0">
                <a:latin typeface="Euclid Math One" pitchFamily="18" charset="2"/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 linearly independent set, and </a:t>
            </a:r>
          </a:p>
          <a:p>
            <a:pPr marL="1409700" lvl="2" indent="-4953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(ii)	The subspace spanned by </a:t>
            </a:r>
            <a:r>
              <a:rPr lang="en-US" altLang="en-US" sz="2800" dirty="0" smtClean="0">
                <a:latin typeface="Euclid Math One" pitchFamily="18" charset="2"/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coincides with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H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; that is,  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20900" name="Object 4"/>
          <p:cNvGraphicFramePr>
            <a:graphicFrameLocks noChangeAspect="1"/>
          </p:cNvGraphicFramePr>
          <p:nvPr/>
        </p:nvGraphicFramePr>
        <p:xfrm>
          <a:off x="3949700" y="1739900"/>
          <a:ext cx="838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3" imgW="965200" imgH="482600" progId="Equation.DSMT4">
                  <p:embed/>
                </p:oleObj>
              </mc:Choice>
              <mc:Fallback>
                <p:oleObj name="Equation" r:id="rId3" imgW="9652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1739900"/>
                        <a:ext cx="838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1" name="Object 5"/>
          <p:cNvGraphicFramePr>
            <a:graphicFrameLocks noChangeAspect="1"/>
          </p:cNvGraphicFramePr>
          <p:nvPr/>
        </p:nvGraphicFramePr>
        <p:xfrm>
          <a:off x="4864100" y="2184400"/>
          <a:ext cx="685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5" imgW="761669" imgH="418918" progId="Equation.DSMT4">
                  <p:embed/>
                </p:oleObj>
              </mc:Choice>
              <mc:Fallback>
                <p:oleObj name="Equation" r:id="rId5" imgW="761669" imgH="41891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4100" y="2184400"/>
                        <a:ext cx="6858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6"/>
          <p:cNvGraphicFramePr>
            <a:graphicFrameLocks noChangeAspect="1"/>
          </p:cNvGraphicFramePr>
          <p:nvPr/>
        </p:nvGraphicFramePr>
        <p:xfrm>
          <a:off x="3352800" y="19812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7" imgW="475104" imgH="810471" progId="Equation.DSMT4">
                  <p:embed/>
                </p:oleObj>
              </mc:Choice>
              <mc:Fallback>
                <p:oleObj name="Equation" r:id="rId7" imgW="475104" imgH="81047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9812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180066"/>
              </p:ext>
            </p:extLst>
          </p:nvPr>
        </p:nvGraphicFramePr>
        <p:xfrm>
          <a:off x="5207000" y="3994150"/>
          <a:ext cx="18478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9" imgW="1917700" imgH="520700" progId="Equation.DSMT4">
                  <p:embed/>
                </p:oleObj>
              </mc:Choice>
              <mc:Fallback>
                <p:oleObj name="Equation" r:id="rId9" imgW="1917700" imgH="520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3994150"/>
                        <a:ext cx="184785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4" name="Object 8"/>
          <p:cNvGraphicFramePr>
            <a:graphicFrameLocks noChangeAspect="1"/>
          </p:cNvGraphicFramePr>
          <p:nvPr/>
        </p:nvGraphicFramePr>
        <p:xfrm>
          <a:off x="3200400" y="5943600"/>
          <a:ext cx="3213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11" imgW="3213100" imgH="520700" progId="Equation.DSMT4">
                  <p:embed/>
                </p:oleObj>
              </mc:Choice>
              <mc:Fallback>
                <p:oleObj name="Equation" r:id="rId11" imgW="3213100" imgH="5207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943600"/>
                        <a:ext cx="32131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6" name="Object 10"/>
          <p:cNvGraphicFramePr>
            <a:graphicFrameLocks noChangeAspect="1"/>
          </p:cNvGraphicFramePr>
          <p:nvPr/>
        </p:nvGraphicFramePr>
        <p:xfrm>
          <a:off x="6591300" y="2540000"/>
          <a:ext cx="1384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13" imgW="1384300" imgH="520700" progId="Equation.DSMT4">
                  <p:embed/>
                </p:oleObj>
              </mc:Choice>
              <mc:Fallback>
                <p:oleObj name="Equation" r:id="rId13" imgW="1384300" imgH="5207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1300" y="2540000"/>
                        <a:ext cx="1384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FDD9279B-BB52-474C-A97A-90496AFED9EE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LINEAR INDEPENDENT SETS; BASES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86800" cy="4800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definition of a basis applies to the case when          , because any vector space is a subspace of itself.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Thus a basis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is a linearly independent set that   spans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When          , condition (ii) includes the requirement that each of the vectors </a:t>
            </a:r>
            <a:r>
              <a:rPr lang="en-US" altLang="en-US" sz="2800" b="1" smtClean="0"/>
              <a:t>b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b="1" smtClean="0"/>
              <a:t>b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 must belong to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, because Span {</a:t>
            </a:r>
            <a:r>
              <a:rPr lang="en-US" altLang="en-US" sz="2800" b="1" smtClean="0"/>
              <a:t>b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b="1" smtClean="0"/>
              <a:t>b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} contains </a:t>
            </a:r>
            <a:r>
              <a:rPr lang="en-US" altLang="en-US" sz="2800" b="1" smtClean="0"/>
              <a:t>b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b="1" smtClean="0"/>
              <a:t>b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21924" name="Object 4"/>
          <p:cNvGraphicFramePr>
            <a:graphicFrameLocks noChangeAspect="1"/>
          </p:cNvGraphicFramePr>
          <p:nvPr/>
        </p:nvGraphicFramePr>
        <p:xfrm>
          <a:off x="7747000" y="1574800"/>
          <a:ext cx="9144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3" imgW="1066800" imgH="342900" progId="Equation.DSMT4">
                  <p:embed/>
                </p:oleObj>
              </mc:Choice>
              <mc:Fallback>
                <p:oleObj name="Equation" r:id="rId3" imgW="10668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0" y="1574800"/>
                        <a:ext cx="914400" cy="29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5" name="Object 5"/>
          <p:cNvGraphicFramePr>
            <a:graphicFrameLocks noChangeAspect="1"/>
          </p:cNvGraphicFramePr>
          <p:nvPr/>
        </p:nvGraphicFramePr>
        <p:xfrm>
          <a:off x="1612900" y="4483100"/>
          <a:ext cx="9144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5" imgW="1066800" imgH="342900" progId="Equation.DSMT4">
                  <p:embed/>
                </p:oleObj>
              </mc:Choice>
              <mc:Fallback>
                <p:oleObj name="Equation" r:id="rId5" imgW="10668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4483100"/>
                        <a:ext cx="914400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E51C8336-D109-4ED8-B9FB-EA1A599CC963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STANDARD BASIS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294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86800" cy="54864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Let </a:t>
                </a:r>
                <a:r>
                  <a:rPr lang="en-US" altLang="en-US" sz="2800" b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err="1" smtClean="0"/>
                  <a:t>e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 be the columns of the          matrix, </a:t>
                </a:r>
                <a:r>
                  <a:rPr lang="en-US" altLang="en-US" sz="2800" i="1" dirty="0" smtClean="0"/>
                  <a:t>I</a:t>
                </a:r>
                <a:r>
                  <a:rPr lang="en-US" altLang="en-US" sz="2800" i="1" baseline="-25000" dirty="0" smtClean="0"/>
                  <a:t>n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r>
                  <a:rPr lang="en-US" altLang="en-US" sz="2800" dirty="0" smtClean="0"/>
                  <a:t>That is,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set {</a:t>
                </a:r>
                <a:r>
                  <a:rPr lang="en-US" altLang="en-US" sz="2800" b="1" dirty="0" smtClean="0"/>
                  <a:t>e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err="1" smtClean="0"/>
                  <a:t>e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} is called the </a:t>
                </a:r>
                <a:r>
                  <a:rPr lang="en-US" altLang="en-US" sz="2800" b="1" dirty="0" smtClean="0"/>
                  <a:t>standard basis</a:t>
                </a:r>
                <a:r>
                  <a:rPr lang="en-US" altLang="en-US" sz="2800" dirty="0" smtClean="0"/>
                  <a:t>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See the following figure.</a:t>
                </a:r>
              </a:p>
            </p:txBody>
          </p:sp>
        </mc:Choice>
        <mc:Fallback xmlns="">
          <p:sp>
            <p:nvSpPr>
              <p:cNvPr id="7229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86800" cy="5486400"/>
              </a:xfrm>
              <a:blipFill rotWithShape="0">
                <a:blip r:embed="rId3"/>
                <a:stretch>
                  <a:fillRect l="-1193" t="-1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2948" name="Object 4"/>
          <p:cNvGraphicFramePr>
            <a:graphicFrameLocks noChangeAspect="1"/>
          </p:cNvGraphicFramePr>
          <p:nvPr/>
        </p:nvGraphicFramePr>
        <p:xfrm>
          <a:off x="5753100" y="1308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5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3100" y="1308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49" name="Object 5"/>
          <p:cNvGraphicFramePr>
            <a:graphicFrameLocks noChangeAspect="1"/>
          </p:cNvGraphicFramePr>
          <p:nvPr/>
        </p:nvGraphicFramePr>
        <p:xfrm>
          <a:off x="2133600" y="1676400"/>
          <a:ext cx="4495800" cy="229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6" imgW="4635500" imgH="2362200" progId="Equation.DSMT4">
                  <p:embed/>
                </p:oleObj>
              </mc:Choice>
              <mc:Fallback>
                <p:oleObj name="Equation" r:id="rId6" imgW="4635500" imgH="2362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676400"/>
                        <a:ext cx="4495800" cy="2292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2953" name="Picture 9" descr="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648200"/>
            <a:ext cx="228600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DBF23AD7-11C6-4D1C-9D1A-FCD594DF6D69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SPANNING SET THEOREM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smtClean="0"/>
              <a:t>Theorem 5:</a:t>
            </a:r>
            <a:r>
              <a:rPr lang="en-US" altLang="en-US" sz="2800" smtClean="0"/>
              <a:t> Let                           be a set in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, and let                                    . 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If one of the vectors in </a:t>
            </a:r>
            <a:r>
              <a:rPr lang="en-US" altLang="en-US" sz="2800" i="1" smtClean="0"/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—say,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k</a:t>
            </a:r>
            <a:r>
              <a:rPr lang="en-US" altLang="en-US" sz="2800" smtClean="0">
                <a:cs typeface="Times New Roman" panose="02020603050405020304" pitchFamily="18" charset="0"/>
              </a:rPr>
              <a:t>—is a linear combination of the remaining vectors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, then the set formed from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 by removing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k</a:t>
            </a:r>
            <a:r>
              <a:rPr lang="en-US" altLang="en-US" sz="2800" smtClean="0">
                <a:cs typeface="Times New Roman" panose="02020603050405020304" pitchFamily="18" charset="0"/>
              </a:rPr>
              <a:t> still spans </a:t>
            </a:r>
            <a:r>
              <a:rPr lang="en-US" altLang="en-US" sz="2800" i="1" smtClean="0">
                <a:cs typeface="Times New Roman" panose="02020603050405020304" pitchFamily="18" charset="0"/>
              </a:rPr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>
                <a:cs typeface="Times New Roman" panose="02020603050405020304" pitchFamily="18" charset="0"/>
              </a:rPr>
              <a:t>If                , some subset of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 is a basis for </a:t>
            </a:r>
            <a:r>
              <a:rPr lang="en-US" altLang="en-US" sz="2800" i="1" smtClean="0">
                <a:cs typeface="Times New Roman" panose="02020603050405020304" pitchFamily="18" charset="0"/>
              </a:rPr>
              <a:t>H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  <a:p>
            <a:pPr marL="609600" indent="-609600" eaLnBrk="1" hangingPunct="1"/>
            <a:r>
              <a:rPr lang="en-US" altLang="en-US" sz="2800" b="1" smtClean="0">
                <a:cs typeface="Times New Roman" panose="02020603050405020304" pitchFamily="18" charset="0"/>
              </a:rPr>
              <a:t>Proof:</a:t>
            </a:r>
            <a:r>
              <a:rPr lang="en-US" altLang="en-US" sz="2800" smtClean="0">
                <a:cs typeface="Times New Roman" panose="02020603050405020304" pitchFamily="18" charset="0"/>
              </a:rPr>
              <a:t>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>
                <a:cs typeface="Times New Roman" panose="02020603050405020304" pitchFamily="18" charset="0"/>
              </a:rPr>
              <a:t>By rearranging the list of vectors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S</a:t>
            </a:r>
            <a:r>
              <a:rPr lang="en-US" altLang="en-US" sz="2800" smtClean="0">
                <a:cs typeface="Times New Roman" panose="02020603050405020304" pitchFamily="18" charset="0"/>
              </a:rPr>
              <a:t>, if necessary, we may suppose that </a:t>
            </a:r>
            <a:r>
              <a:rPr lang="en-US" altLang="en-US" sz="2800" b="1" smtClean="0">
                <a:cs typeface="Times New Roman" panose="02020603050405020304" pitchFamily="18" charset="0"/>
              </a:rPr>
              <a:t>v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p</a:t>
            </a:r>
            <a:r>
              <a:rPr lang="en-US" altLang="en-US" sz="2800" smtClean="0">
                <a:cs typeface="Times New Roman" panose="02020603050405020304" pitchFamily="18" charset="0"/>
              </a:rPr>
              <a:t> is a linear combination of                  —say, </a:t>
            </a:r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3568700" y="1181100"/>
          <a:ext cx="2260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3" imgW="2260600" imgH="520700" progId="Equation.DSMT4">
                  <p:embed/>
                </p:oleObj>
              </mc:Choice>
              <mc:Fallback>
                <p:oleObj name="Equation" r:id="rId3" imgW="22606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8700" y="1181100"/>
                        <a:ext cx="2260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1600200" y="1600200"/>
          <a:ext cx="3149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5" imgW="3149600" imgH="520700" progId="Equation.DSMT4">
                  <p:embed/>
                </p:oleObj>
              </mc:Choice>
              <mc:Fallback>
                <p:oleObj name="Equation" r:id="rId5" imgW="31496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600200"/>
                        <a:ext cx="31496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4" name="Object 6"/>
          <p:cNvGraphicFramePr>
            <a:graphicFrameLocks noChangeAspect="1"/>
          </p:cNvGraphicFramePr>
          <p:nvPr/>
        </p:nvGraphicFramePr>
        <p:xfrm>
          <a:off x="2286000" y="3949700"/>
          <a:ext cx="12954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7" imgW="1282700" imgH="431800" progId="Equation.DSMT4">
                  <p:embed/>
                </p:oleObj>
              </mc:Choice>
              <mc:Fallback>
                <p:oleObj name="Equation" r:id="rId7" imgW="12827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3949700"/>
                        <a:ext cx="1295400" cy="43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5" name="Object 7"/>
          <p:cNvGraphicFramePr>
            <a:graphicFrameLocks noChangeAspect="1"/>
          </p:cNvGraphicFramePr>
          <p:nvPr/>
        </p:nvGraphicFramePr>
        <p:xfrm>
          <a:off x="4203700" y="5803900"/>
          <a:ext cx="1422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9" imgW="1422400" imgH="520700" progId="Equation.DSMT4">
                  <p:embed/>
                </p:oleObj>
              </mc:Choice>
              <mc:Fallback>
                <p:oleObj name="Equation" r:id="rId9" imgW="1422400" imgH="520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3700" y="5803900"/>
                        <a:ext cx="14224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19EBCCE9-D57B-429C-BC8D-9253162C339E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SPANNING SET THEOREM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334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                                                                                        </a:t>
            </a:r>
            <a:r>
              <a:rPr lang="en-US" altLang="en-US" sz="2800" dirty="0" smtClean="0"/>
              <a:t>(</a:t>
            </a:r>
            <a:r>
              <a:rPr lang="en-US" altLang="en-US" sz="2800" dirty="0"/>
              <a:t>3</a:t>
            </a:r>
            <a:r>
              <a:rPr lang="en-US" altLang="en-US" sz="2800" dirty="0" smtClean="0"/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lvl="3" eaLnBrk="1" hangingPunct="1">
              <a:lnSpc>
                <a:spcPct val="80000"/>
              </a:lnSpc>
            </a:pPr>
            <a:r>
              <a:rPr lang="en-US" altLang="en-US" sz="2800" dirty="0" smtClean="0"/>
              <a:t>Given any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we may write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(</a:t>
            </a:r>
            <a:r>
              <a:rPr lang="en-US" altLang="en-US" sz="2800" dirty="0"/>
              <a:t>4</a:t>
            </a:r>
            <a:r>
              <a:rPr lang="en-US" altLang="en-US" sz="2800" dirty="0" smtClean="0"/>
              <a:t>)</a:t>
            </a:r>
          </a:p>
          <a:p>
            <a:pPr lvl="3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for suitable scalars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smtClean="0"/>
              <a:t>c</a:t>
            </a:r>
            <a:r>
              <a:rPr lang="en-US" altLang="en-US" sz="2800" i="1" baseline="-25000" dirty="0" smtClean="0"/>
              <a:t>p</a:t>
            </a:r>
            <a:r>
              <a:rPr lang="en-US" altLang="en-US" sz="2800" dirty="0" smtClean="0"/>
              <a:t>.</a:t>
            </a:r>
          </a:p>
          <a:p>
            <a:pPr lvl="3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lvl="3" eaLnBrk="1" hangingPunct="1">
              <a:lnSpc>
                <a:spcPct val="80000"/>
              </a:lnSpc>
            </a:pPr>
            <a:r>
              <a:rPr lang="en-US" altLang="en-US" sz="2800" dirty="0" smtClean="0"/>
              <a:t>Substituting the expression for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 from (3) into (4), it is easy to see that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a linear combination of                . </a:t>
            </a:r>
          </a:p>
          <a:p>
            <a:pPr lvl="3"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lvl="3" eaLnBrk="1" hangingPunct="1">
              <a:lnSpc>
                <a:spcPct val="80000"/>
              </a:lnSpc>
            </a:pPr>
            <a:r>
              <a:rPr lang="en-US" altLang="en-US" sz="2800" dirty="0" smtClean="0"/>
              <a:t>Thus                      spans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because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was an arbitrary element of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2514600" y="1130300"/>
          <a:ext cx="3543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3" imgW="3543300" imgH="520700" progId="Equation.DSMT4">
                  <p:embed/>
                </p:oleObj>
              </mc:Choice>
              <mc:Fallback>
                <p:oleObj name="Equation" r:id="rId3" imgW="35433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130300"/>
                        <a:ext cx="35433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2362200" y="2400300"/>
          <a:ext cx="439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5" imgW="4394200" imgH="520700" progId="Equation.DSMT4">
                  <p:embed/>
                </p:oleObj>
              </mc:Choice>
              <mc:Fallback>
                <p:oleObj name="Equation" r:id="rId5" imgW="43942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400300"/>
                        <a:ext cx="43942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/>
        </p:nvGraphicFramePr>
        <p:xfrm>
          <a:off x="4394200" y="4368800"/>
          <a:ext cx="1320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7" imgW="1320227" imgH="520474" progId="Equation.DSMT4">
                  <p:embed/>
                </p:oleObj>
              </mc:Choice>
              <mc:Fallback>
                <p:oleObj name="Equation" r:id="rId7" imgW="1320227" imgH="52047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4368800"/>
                        <a:ext cx="13208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9" name="Object 7"/>
          <p:cNvGraphicFramePr>
            <a:graphicFrameLocks noChangeAspect="1"/>
          </p:cNvGraphicFramePr>
          <p:nvPr/>
        </p:nvGraphicFramePr>
        <p:xfrm>
          <a:off x="2921000" y="5219700"/>
          <a:ext cx="1803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Equation" r:id="rId9" imgW="1803400" imgH="520700" progId="Equation.DSMT4">
                  <p:embed/>
                </p:oleObj>
              </mc:Choice>
              <mc:Fallback>
                <p:oleObj name="Equation" r:id="rId9" imgW="1803400" imgH="520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5219700"/>
                        <a:ext cx="18034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84A245C8-70E2-4F83-A1B7-E34B8082DC1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SPANNING SET THEOREM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410200"/>
          </a:xfrm>
        </p:spPr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If the original spanning set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linearly independent, then it is already a basis for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marL="1752600" lvl="3" indent="-381000" eaLnBrk="1" hangingPunct="1"/>
            <a:r>
              <a:rPr lang="en-US" altLang="en-US" sz="2800" smtClean="0"/>
              <a:t>Otherwise, one of the vectors in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depends on the others and can be deleted, by part (a).</a:t>
            </a:r>
          </a:p>
          <a:p>
            <a:pPr marL="1752600" lvl="3" indent="-381000" eaLnBrk="1" hangingPunct="1"/>
            <a:r>
              <a:rPr lang="en-US" altLang="en-US" sz="2800" smtClean="0"/>
              <a:t>So long as there are two or more vectors in the spanning set, we can repeat this process until the spanning set is linearly independent and hence is a basis for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marL="1752600" lvl="3" indent="-381000" eaLnBrk="1" hangingPunct="1"/>
            <a:r>
              <a:rPr lang="en-US" altLang="en-US" sz="2800" smtClean="0"/>
              <a:t>If the spanning set is eventually reduced to one vector, that vector will be nonzero (and hence linearly independent) because              .</a:t>
            </a:r>
          </a:p>
        </p:txBody>
      </p:sp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7505700" y="5753100"/>
          <a:ext cx="12192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3" imgW="1282700" imgH="431800" progId="Equation.DSMT4">
                  <p:embed/>
                </p:oleObj>
              </mc:Choice>
              <mc:Fallback>
                <p:oleObj name="Equation" r:id="rId3" imgW="12827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5700" y="5753100"/>
                        <a:ext cx="121920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4.3- </a:t>
            </a:r>
            <a:fld id="{A6AF1332-4616-4C0D-AC0E-E37ED2FA880A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SPANNING SET THEOREM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Example 7:</a:t>
            </a:r>
            <a:r>
              <a:rPr lang="en-US" altLang="en-US" sz="2800" dirty="0" smtClean="0"/>
              <a:t> Let                   ,                 ,                      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                                    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Note that                          , and show that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. Then find a basis for the subspace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Every vector in Span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} belongs to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because </a:t>
            </a:r>
          </a:p>
        </p:txBody>
      </p:sp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3314700" y="1231900"/>
          <a:ext cx="1524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Equation" r:id="rId3" imgW="1524000" imgH="1778000" progId="Equation.DSMT4">
                  <p:embed/>
                </p:oleObj>
              </mc:Choice>
              <mc:Fallback>
                <p:oleObj name="Equation" r:id="rId3" imgW="15240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1231900"/>
                        <a:ext cx="1524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5054600" y="1231900"/>
          <a:ext cx="1371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Equation" r:id="rId5" imgW="1371600" imgH="1778000" progId="Equation.DSMT4">
                  <p:embed/>
                </p:oleObj>
              </mc:Choice>
              <mc:Fallback>
                <p:oleObj name="Equation" r:id="rId5" imgW="13716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4600" y="1231900"/>
                        <a:ext cx="1371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6" name="Object 6"/>
          <p:cNvGraphicFramePr>
            <a:graphicFrameLocks noChangeAspect="1"/>
          </p:cNvGraphicFramePr>
          <p:nvPr/>
        </p:nvGraphicFramePr>
        <p:xfrm>
          <a:off x="6604000" y="1231900"/>
          <a:ext cx="15748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Equation" r:id="rId7" imgW="1574800" imgH="1778000" progId="Equation.DSMT4">
                  <p:embed/>
                </p:oleObj>
              </mc:Choice>
              <mc:Fallback>
                <p:oleObj name="Equation" r:id="rId7" imgW="15748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0" y="1231900"/>
                        <a:ext cx="15748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7" name="Object 7"/>
          <p:cNvGraphicFramePr>
            <a:graphicFrameLocks noChangeAspect="1"/>
          </p:cNvGraphicFramePr>
          <p:nvPr/>
        </p:nvGraphicFramePr>
        <p:xfrm>
          <a:off x="1536700" y="3162300"/>
          <a:ext cx="316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9" imgW="3162300" imgH="482600" progId="Equation.DSMT4">
                  <p:embed/>
                </p:oleObj>
              </mc:Choice>
              <mc:Fallback>
                <p:oleObj name="Equation" r:id="rId9" imgW="31623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6700" y="3162300"/>
                        <a:ext cx="316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8" name="Object 8"/>
          <p:cNvGraphicFramePr>
            <a:graphicFrameLocks noChangeAspect="1"/>
          </p:cNvGraphicFramePr>
          <p:nvPr/>
        </p:nvGraphicFramePr>
        <p:xfrm>
          <a:off x="2362200" y="3594100"/>
          <a:ext cx="219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Equation" r:id="rId11" imgW="2197100" imgH="482600" progId="Equation.DSMT4">
                  <p:embed/>
                </p:oleObj>
              </mc:Choice>
              <mc:Fallback>
                <p:oleObj name="Equation" r:id="rId11" imgW="21971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594100"/>
                        <a:ext cx="2197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9" name="Object 9"/>
          <p:cNvGraphicFramePr>
            <a:graphicFrameLocks noChangeAspect="1"/>
          </p:cNvGraphicFramePr>
          <p:nvPr/>
        </p:nvGraphicFramePr>
        <p:xfrm>
          <a:off x="914400" y="4013200"/>
          <a:ext cx="4813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8" name="Equation" r:id="rId13" imgW="4813300" imgH="482600" progId="Equation.DSMT4">
                  <p:embed/>
                </p:oleObj>
              </mc:Choice>
              <mc:Fallback>
                <p:oleObj name="Equation" r:id="rId13" imgW="48133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13200"/>
                        <a:ext cx="4813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51" name="Object 11"/>
          <p:cNvGraphicFramePr>
            <a:graphicFrameLocks noChangeAspect="1"/>
          </p:cNvGraphicFramePr>
          <p:nvPr/>
        </p:nvGraphicFramePr>
        <p:xfrm>
          <a:off x="2514600" y="5715000"/>
          <a:ext cx="4533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15" imgW="4533900" imgH="482600" progId="Equation.DSMT4">
                  <p:embed/>
                </p:oleObj>
              </mc:Choice>
              <mc:Fallback>
                <p:oleObj name="Equation" r:id="rId15" imgW="4533900" imgH="4826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5715000"/>
                        <a:ext cx="4533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12721</TotalTime>
  <Words>1198</Words>
  <Application>Microsoft Office PowerPoint</Application>
  <PresentationFormat>On-screen Show (4:3)</PresentationFormat>
  <Paragraphs>147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Arial Narrow</vt:lpstr>
      <vt:lpstr>Bookshelf Symbol 2</vt:lpstr>
      <vt:lpstr>Cambria Math</vt:lpstr>
      <vt:lpstr>Euclid Math One</vt:lpstr>
      <vt:lpstr>Symbol</vt:lpstr>
      <vt:lpstr>Times New Roman</vt:lpstr>
      <vt:lpstr>Wingdings</vt:lpstr>
      <vt:lpstr>Blends</vt:lpstr>
      <vt:lpstr>Equation</vt:lpstr>
      <vt:lpstr>Vector Spaces</vt:lpstr>
      <vt:lpstr>LINEAR INDEPENDENT SETS; BASES</vt:lpstr>
      <vt:lpstr>LINEAR INDEPENDENT SETS; BASES</vt:lpstr>
      <vt:lpstr>LINEAR INDEPENDENT SETS; BASES</vt:lpstr>
      <vt:lpstr>STANDARD BASIS</vt:lpstr>
      <vt:lpstr>THE SPANNING SET THEOREM</vt:lpstr>
      <vt:lpstr>THE SPANNING SET THEOREM</vt:lpstr>
      <vt:lpstr>THE SPANNING SET THEOREM</vt:lpstr>
      <vt:lpstr>THE SPANNING SET THEOREM</vt:lpstr>
      <vt:lpstr>THE SPANNING SET THEOREM</vt:lpstr>
      <vt:lpstr>BASIS FOR COL B</vt:lpstr>
      <vt:lpstr>BASIS FOR COL B</vt:lpstr>
      <vt:lpstr>BASES FOR NUL A AND COL A</vt:lpstr>
      <vt:lpstr>BASES FOR NUL A AND COL A</vt:lpstr>
      <vt:lpstr>BASES FOR NUL A AND COL A</vt:lpstr>
      <vt:lpstr>TWO VIEWS OF A BASIS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1212</cp:revision>
  <dcterms:created xsi:type="dcterms:W3CDTF">2005-10-22T18:34:54Z</dcterms:created>
  <dcterms:modified xsi:type="dcterms:W3CDTF">2015-05-15T13:48:04Z</dcterms:modified>
</cp:coreProperties>
</file>