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3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59" d="100"/>
          <a:sy n="59" d="100"/>
        </p:scale>
        <p:origin x="66" y="396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1252019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406535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78806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851728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85315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60664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93354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1655013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697858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15514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17457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96403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86436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11714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9155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59529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2287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2942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22155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3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3.3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2819400"/>
            <a:ext cx="4800600" cy="3352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CRAMER’S RULE, VOLUME, AND LINEAR TRANSFORMATIONS</a:t>
            </a:r>
            <a:endParaRPr lang="en-US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 AS AREA OR VOLUME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It suffices to prove the following simple geometric observation that applies to vectors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: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nonzero vectors. Then for any scalar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 area of the parallelogram determined by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equals the area of the parallelogram determined by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+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To prove this statement, we may assume that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not a multiple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for otherwise the two parallelograms would be degenerate and have zero area.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line through 0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+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line through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parallel to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+ c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on this line. See Fig. 2 on the next slide.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  <a:blipFill rotWithShape="0">
                <a:blip r:embed="rId3"/>
                <a:stretch>
                  <a:fillRect l="-1123" t="-1176" r="-16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37013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 AS AREA OR VOLUME</a:t>
            </a:r>
            <a:endParaRPr lang="en-US" altLang="en-US" baseline="30000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686800" cy="5181600"/>
          </a:xfrm>
        </p:spPr>
        <p:txBody>
          <a:bodyPr/>
          <a:lstStyle/>
          <a:p>
            <a:pPr eaLnBrk="1" hangingPunct="1"/>
            <a:endParaRPr lang="en-US" altLang="en-US" sz="27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dirty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The points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2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2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+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ca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have the same perpendicular distance to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L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 Hence the two parallelograms in Fig. 2 have the same area, since they share the base from 0 to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</a:t>
            </a:r>
            <a:endParaRPr lang="en-US" altLang="en-US" sz="2700" dirty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1377043"/>
            <a:ext cx="5773641" cy="2237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47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 AS AREA OR VOLUME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proof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similar. The theorem is obviously true for a 3</a:t>
                </a:r>
                <a14:m>
                  <m:oMath xmlns:m="http://schemas.openxmlformats.org/officeDocument/2006/math">
                    <m:r>
                      <a:rPr lang="en-US" altLang="en-US" sz="2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3 diagonal matrix. See Fig. 3 below: 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  <a:blipFill rotWithShape="0">
                <a:blip r:embed="rId3"/>
                <a:stretch>
                  <a:fillRect l="-112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200" y="2529407"/>
            <a:ext cx="2942184" cy="384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162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 AS AREA OR VOLUME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any 3</a:t>
                </a:r>
                <a14:m>
                  <m:oMath xmlns:m="http://schemas.openxmlformats.org/officeDocument/2006/math">
                    <m:r>
                      <a:rPr lang="en-US" altLang="en-US" sz="2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3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can be transformed into a diagonal matrix using column operations that do not change |det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|.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 parallelepiped is shown in Fig. 4 below as a shaded box with two sloping sides.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  <a:blipFill rotWithShape="0">
                <a:blip r:embed="rId3"/>
                <a:stretch>
                  <a:fillRect l="-1123" t="-1176" r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511" y="3352800"/>
            <a:ext cx="7957289" cy="257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3834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 AS AREA OR VOLUME</a:t>
            </a:r>
            <a:endParaRPr lang="en-US" altLang="en-US" baseline="30000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686800" cy="5181600"/>
          </a:xfrm>
        </p:spPr>
        <p:txBody>
          <a:bodyPr/>
          <a:lstStyle/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Its volume is the area of the base in the plane Span{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, 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3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} times the altitude of 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2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above </a:t>
            </a:r>
            <a:r>
              <a:rPr lang="en-US" altLang="en-US" sz="2700" dirty="0">
                <a:cs typeface="Times New Roman" panose="02020603050405020304" pitchFamily="18" charset="0"/>
              </a:rPr>
              <a:t>Span{</a:t>
            </a:r>
            <a:r>
              <a:rPr lang="en-US" altLang="en-US" sz="2700" i="1" dirty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>
                <a:cs typeface="Times New Roman" panose="02020603050405020304" pitchFamily="18" charset="0"/>
              </a:rPr>
              <a:t>1</a:t>
            </a:r>
            <a:r>
              <a:rPr lang="en-US" altLang="en-US" sz="2700" dirty="0">
                <a:cs typeface="Times New Roman" panose="02020603050405020304" pitchFamily="18" charset="0"/>
              </a:rPr>
              <a:t>, </a:t>
            </a:r>
            <a:r>
              <a:rPr lang="en-US" altLang="en-US" sz="2700" i="1" dirty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}. Any vector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2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+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ca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lies in the plan </a:t>
            </a:r>
            <a:r>
              <a:rPr lang="en-US" altLang="en-US" sz="2700" dirty="0">
                <a:cs typeface="Times New Roman" panose="02020603050405020304" pitchFamily="18" charset="0"/>
              </a:rPr>
              <a:t>Span{</a:t>
            </a:r>
            <a:r>
              <a:rPr lang="en-US" altLang="en-US" sz="2700" i="1" dirty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>
                <a:cs typeface="Times New Roman" panose="02020603050405020304" pitchFamily="18" charset="0"/>
              </a:rPr>
              <a:t>1</a:t>
            </a:r>
            <a:r>
              <a:rPr lang="en-US" altLang="en-US" sz="2700" dirty="0">
                <a:cs typeface="Times New Roman" panose="02020603050405020304" pitchFamily="18" charset="0"/>
              </a:rPr>
              <a:t>, </a:t>
            </a:r>
            <a:r>
              <a:rPr lang="en-US" altLang="en-US" sz="2700" i="1" dirty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}, which is parallel to </a:t>
            </a:r>
            <a:r>
              <a:rPr lang="en-US" altLang="en-US" sz="2700" dirty="0">
                <a:cs typeface="Times New Roman" panose="02020603050405020304" pitchFamily="18" charset="0"/>
              </a:rPr>
              <a:t>Span{</a:t>
            </a:r>
            <a:r>
              <a:rPr lang="en-US" altLang="en-US" sz="2700" i="1" dirty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>
                <a:cs typeface="Times New Roman" panose="02020603050405020304" pitchFamily="18" charset="0"/>
              </a:rPr>
              <a:t>1</a:t>
            </a:r>
            <a:r>
              <a:rPr lang="en-US" altLang="en-US" sz="2700" dirty="0">
                <a:cs typeface="Times New Roman" panose="02020603050405020304" pitchFamily="18" charset="0"/>
              </a:rPr>
              <a:t>, </a:t>
            </a:r>
            <a:r>
              <a:rPr lang="en-US" altLang="en-US" sz="2700" i="1" dirty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2700" dirty="0">
                <a:cs typeface="Times New Roman" panose="02020603050405020304" pitchFamily="18" charset="0"/>
              </a:rPr>
              <a:t>} 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Hence the volume of the parallelepiped is unchanged when [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2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3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] is changed to </a:t>
            </a:r>
            <a:r>
              <a:rPr lang="en-US" altLang="en-US" sz="2700" dirty="0">
                <a:cs typeface="Times New Roman" panose="02020603050405020304" pitchFamily="18" charset="0"/>
              </a:rPr>
              <a:t>[</a:t>
            </a:r>
            <a:r>
              <a:rPr lang="en-US" altLang="en-US" sz="2700" i="1" dirty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>
                <a:cs typeface="Times New Roman" panose="02020603050405020304" pitchFamily="18" charset="0"/>
              </a:rPr>
              <a:t>1</a:t>
            </a:r>
            <a:r>
              <a:rPr lang="en-US" altLang="en-US" sz="2700" dirty="0">
                <a:cs typeface="Times New Roman" panose="02020603050405020304" pitchFamily="18" charset="0"/>
              </a:rPr>
              <a:t>  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2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+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ca</a:t>
            </a:r>
            <a:r>
              <a:rPr lang="en-US" altLang="en-US" sz="2700" baseline="-25000" dirty="0" smtClean="0">
                <a:cs typeface="Times New Roman" panose="02020603050405020304" pitchFamily="18" charset="0"/>
              </a:rPr>
              <a:t>1    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700" i="1" dirty="0">
                <a:cs typeface="Times New Roman" panose="02020603050405020304" pitchFamily="18" charset="0"/>
              </a:rPr>
              <a:t>a</a:t>
            </a:r>
            <a:r>
              <a:rPr lang="en-US" altLang="en-US" sz="27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].</a:t>
            </a:r>
          </a:p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Thus a column replacement operation does not affect the volume of the parallelepiped. Since the column interchanges have no effect on the volume, the proof is complete.</a:t>
            </a:r>
            <a:endParaRPr lang="en-US" altLang="en-US" sz="27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1968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 AS AREA OR VOLUME</a:t>
            </a:r>
            <a:endParaRPr lang="en-US" altLang="en-US" baseline="30000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686800" cy="5181600"/>
          </a:xfrm>
        </p:spPr>
        <p:txBody>
          <a:bodyPr/>
          <a:lstStyle/>
          <a:p>
            <a:pPr eaLnBrk="1" hangingPunct="1"/>
            <a:r>
              <a:rPr lang="en-US" altLang="en-US" sz="2700" b="1" dirty="0" smtClean="0">
                <a:cs typeface="Times New Roman" panose="02020603050405020304" pitchFamily="18" charset="0"/>
              </a:rPr>
              <a:t>Example 4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 Calculate the area of the parallelogram determined by the points (-2, -2), (0, 3), (4, -1), and (6, 4). See Fig. 5(a) below:</a:t>
            </a:r>
            <a:endParaRPr lang="en-US" altLang="en-US" sz="2700" dirty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827" y="2914650"/>
            <a:ext cx="5181773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829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 AS AREA OR VOLUME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First translate the parallelogram to one having the origin as a vertex. For example, subtract the vertex (-2, -2) from each of the four vertices.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new parallelogram has the same area, and its vertices are (0, 0), (2, 5), (6, 1), and (8, 6). See Fig. 5(b) on the previous slide. 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This parallelogram is determined by the columns of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Since |det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| = |-28|, the area of the parallelogram is 28.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  <a:blipFill rotWithShape="0">
                <a:blip r:embed="rId3"/>
                <a:stretch>
                  <a:fillRect l="-1123" t="-1176" r="-9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33015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066800"/>
                <a:ext cx="8686800" cy="5638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5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10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: Let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altLang="en-US" sz="265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 be the linear transformation determined by a 2 </a:t>
                </a:r>
                <a14:m>
                  <m:oMath xmlns:m="http://schemas.openxmlformats.org/officeDocument/2006/math">
                    <m:r>
                      <a:rPr lang="en-US" altLang="en-US" sz="265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 2 matrix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. If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S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is a parallelogram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, then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650" b="0" dirty="0" smtClean="0">
                    <a:cs typeface="Times New Roman" panose="02020603050405020304" pitchFamily="18" charset="0"/>
                  </a:rPr>
                  <a:t>     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𝑎𝑟𝑒𝑎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𝑜𝑓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</m:d>
                      </m:e>
                    </m:d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𝑑𝑒𝑡𝐴</m:t>
                        </m:r>
                      </m:e>
                    </m:d>
                    <m:r>
                      <a:rPr lang="en-US" altLang="en-US" sz="2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d>
                      <m:dPr>
                        <m:begChr m:val="{"/>
                        <m:endChr m:val="}"/>
                        <m:ctrlP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𝑎𝑟𝑒𝑎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𝑜𝑓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</m:d>
                    <m:r>
                      <a:rPr lang="en-US" altLang="en-US" sz="2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</m:t>
                    </m:r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 (5)</a:t>
                </a:r>
              </a:p>
              <a:p>
                <a:pPr eaLnBrk="1" hangingPunct="1"/>
                <a:r>
                  <a:rPr lang="en-US" altLang="en-US" sz="265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is determined by a 3 </a:t>
                </a:r>
                <a14:m>
                  <m:oMath xmlns:m="http://schemas.openxmlformats.org/officeDocument/2006/math">
                    <m:r>
                      <a:rPr lang="en-US" altLang="en-US" sz="265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65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3 matrix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, and if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S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is a parallelepiped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, then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650" dirty="0" smtClean="0">
                    <a:cs typeface="Times New Roman" panose="02020603050405020304" pitchFamily="18" charset="0"/>
                  </a:rPr>
                  <a:t> 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𝑣𝑜𝑙𝑢𝑚𝑒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𝑜𝑓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</m:d>
                      </m:e>
                    </m:d>
                    <m:r>
                      <a:rPr lang="en-US" altLang="en-US" sz="2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𝑑𝑒𝑡𝐴</m:t>
                        </m:r>
                      </m:e>
                    </m:d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d>
                      <m:dPr>
                        <m:begChr m:val="{"/>
                        <m:endChr m:val="}"/>
                        <m:ctrlP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𝑣𝑜𝑙𝑢𝑚𝑒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𝑜𝑓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</m:d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   </m:t>
                    </m:r>
                  </m:oMath>
                </a14:m>
                <a:r>
                  <a:rPr lang="en-US" altLang="en-US" sz="265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(6)</a:t>
                </a:r>
              </a:p>
              <a:p>
                <a:pPr marL="0" indent="0" algn="ctr" eaLnBrk="1" hangingPunct="1">
                  <a:buNone/>
                </a:pPr>
                <a:endParaRPr lang="en-US" altLang="en-US" sz="265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50" b="1" dirty="0" smtClean="0">
                    <a:cs typeface="Times New Roman" panose="02020603050405020304" pitchFamily="18" charset="0"/>
                  </a:rPr>
                  <a:t>Proof 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Consider the </a:t>
                </a:r>
                <a:r>
                  <a:rPr lang="en-US" altLang="en-US" sz="2650" dirty="0">
                    <a:cs typeface="Times New Roman" panose="02020603050405020304" pitchFamily="18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en-US" altLang="en-US" sz="265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650" dirty="0">
                    <a:cs typeface="Times New Roman" panose="02020603050405020304" pitchFamily="18" charset="0"/>
                  </a:rPr>
                  <a:t> 2 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case, with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= [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50" baseline="-25000" dirty="0" smtClean="0">
                    <a:cs typeface="Times New Roman" panose="02020603050405020304" pitchFamily="18" charset="0"/>
                  </a:rPr>
                  <a:t>1 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5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]. A parallelogram at the origin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 determined by vectors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65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65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has the form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𝑆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={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6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en-US" sz="26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6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en-US" sz="26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 0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65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≤1,  0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65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1}</a:t>
                </a:r>
                <a:endParaRPr lang="en-US" altLang="en-US" sz="265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066800"/>
                <a:ext cx="8686800" cy="5638800"/>
              </a:xfrm>
              <a:blipFill rotWithShape="0">
                <a:blip r:embed="rId3"/>
                <a:stretch>
                  <a:fillRect l="-1123" t="-973" r="-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75399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95400"/>
                <a:ext cx="8686800" cy="5638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50" dirty="0" smtClean="0">
                    <a:cs typeface="Times New Roman" panose="02020603050405020304" pitchFamily="18" charset="0"/>
                  </a:rPr>
                  <a:t>The image of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S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under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consists of points of the form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  <m:r>
                            <a:rPr lang="en-US" altLang="en-US" sz="265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altLang="en-US" sz="265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  <m:r>
                            <a:rPr lang="en-US" altLang="en-US" sz="265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altLang="en-US" sz="265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</m:d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𝑠</m:t>
                      </m:r>
                      <m:r>
                        <a:rPr lang="en-US" altLang="en-US" sz="265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altLang="en-US" sz="265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e>
                      </m:d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𝑠</m:t>
                      </m:r>
                      <m:r>
                        <a:rPr lang="en-US" altLang="en-US" sz="265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altLang="en-US" sz="265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en-US" altLang="en-US" sz="2650" b="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         =</m:t>
                      </m:r>
                      <m:r>
                        <a:rPr lang="en-US" altLang="en-US" sz="265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𝑠</m:t>
                      </m:r>
                      <m:r>
                        <a:rPr lang="en-US" altLang="en-US" sz="265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65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altLang="en-US" sz="265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65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65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𝑠</m:t>
                      </m:r>
                      <m:r>
                        <a:rPr lang="en-US" altLang="en-US" sz="265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65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altLang="en-US" sz="265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en-US" altLang="en-US" sz="265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50" dirty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here </a:t>
                </a:r>
                <a14:m>
                  <m:oMath xmlns:m="http://schemas.openxmlformats.org/officeDocument/2006/math">
                    <m:r>
                      <a:rPr lang="en-US" altLang="en-US" sz="2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65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≤1,  0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en-US" sz="265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1. It follows that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(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S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) is the parallelogram determined by the columns of the matrix [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65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65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]. This matrix can be written as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AB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, where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= [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65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65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]. </a:t>
                </a:r>
              </a:p>
              <a:p>
                <a:pPr eaLnBrk="1" hangingPunct="1"/>
                <a:r>
                  <a:rPr lang="en-US" altLang="en-US" sz="2650" dirty="0" smtClean="0">
                    <a:cs typeface="Times New Roman" panose="02020603050405020304" pitchFamily="18" charset="0"/>
                  </a:rPr>
                  <a:t>By Theorem 9 and the product theorem for determinants,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65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𝑎𝑟𝑒𝑎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𝑜𝑓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</m:d>
                      </m:e>
                    </m:d>
                    <m:r>
                      <a:rPr lang="en-US" altLang="en-US" sz="2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𝑑𝑒𝑡𝐴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d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𝑑𝑒𝑡𝐴</m:t>
                        </m:r>
                      </m:e>
                    </m:d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𝑑𝑒𝑡𝐵</m:t>
                        </m:r>
                      </m:e>
                    </m:d>
                  </m:oMath>
                </a14:m>
                <a:endParaRPr lang="en-US" altLang="en-US" sz="2650" b="0" i="1" dirty="0" smtClean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r>
                  <a:rPr lang="en-US" altLang="en-US" sz="265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                                =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𝑑𝑒𝑡𝐴</m:t>
                        </m:r>
                      </m:e>
                    </m:d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d>
                      <m:dPr>
                        <m:begChr m:val="{"/>
                        <m:endChr m:val="}"/>
                        <m:ctrlP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𝑎𝑟𝑒𝑎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𝑜𝑓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</m:d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		(7)</a:t>
                </a:r>
                <a:endParaRPr lang="en-US" altLang="en-US" sz="265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95400"/>
                <a:ext cx="8686800" cy="5638800"/>
              </a:xfrm>
              <a:blipFill rotWithShape="0">
                <a:blip r:embed="rId3"/>
                <a:stretch>
                  <a:fillRect l="-1123" t="-1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58910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95400"/>
                <a:ext cx="8686800" cy="5638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50" dirty="0" smtClean="0">
                    <a:cs typeface="Times New Roman" panose="02020603050405020304" pitchFamily="18" charset="0"/>
                  </a:rPr>
                  <a:t>An arbitrary parallelogram has the form </a:t>
                </a:r>
                <a:r>
                  <a:rPr lang="en-US" altLang="en-US" sz="2650" b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+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S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, where </a:t>
                </a:r>
                <a:r>
                  <a:rPr lang="en-US" altLang="en-US" sz="2650" b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is a vector and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S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is a parallelogram at the origin.</a:t>
                </a:r>
              </a:p>
              <a:p>
                <a:pPr eaLnBrk="1" hangingPunct="1"/>
                <a:r>
                  <a:rPr lang="en-US" altLang="en-US" sz="2650" dirty="0" smtClean="0">
                    <a:cs typeface="Times New Roman" panose="02020603050405020304" pitchFamily="18" charset="0"/>
                  </a:rPr>
                  <a:t>It is easy to see that T transforms </a:t>
                </a:r>
                <a:r>
                  <a:rPr lang="en-US" altLang="en-US" sz="2650" b="1" dirty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650" dirty="0">
                    <a:cs typeface="Times New Roman" panose="02020603050405020304" pitchFamily="18" charset="0"/>
                  </a:rPr>
                  <a:t> +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S 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into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 T(p) + T(S). 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Since translation does not affect the area of a set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,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65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area</m:t>
                        </m:r>
                        <m:r>
                          <a:rPr lang="en-US" altLang="en-US" sz="2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en-US" sz="2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of</m:t>
                        </m:r>
                        <m:r>
                          <a:rPr lang="en-US" altLang="en-US" sz="2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en-US" sz="265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d>
                          <m:dPr>
                            <m:ctrlP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</m:d>
                      </m:e>
                    </m:d>
                    <m:r>
                      <a:rPr lang="en-US" altLang="en-US" sz="2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65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area</m:t>
                        </m:r>
                        <m:r>
                          <a:rPr lang="en-US" altLang="en-US" sz="265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en-US" sz="265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of</m:t>
                        </m:r>
                        <m:r>
                          <a:rPr lang="en-US" altLang="en-US" sz="265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en-US" sz="265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d>
                          <m:dPr>
                            <m:ctrlP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  <m: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)</m:t>
                            </m:r>
                            <m: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  <m: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</m:d>
                      </m:e>
                    </m:d>
                  </m:oMath>
                </a14:m>
                <a:endParaRPr lang="en-US" altLang="en-US" sz="2650" i="1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 </m:t>
                      </m:r>
                      <m:r>
                        <a:rPr lang="en-US" altLang="en-US" sz="265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65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en-US" sz="265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area</m:t>
                          </m:r>
                          <m:r>
                            <a:rPr lang="en-US" altLang="en-US" sz="265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altLang="en-US" sz="265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of</m:t>
                          </m:r>
                          <m:r>
                            <a:rPr lang="en-US" altLang="en-US" sz="265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altLang="en-US" sz="265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T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𝑆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altLang="en-US" sz="265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650" b="0" dirty="0" smtClean="0">
                    <a:cs typeface="Times New Roman" panose="02020603050405020304" pitchFamily="18" charset="0"/>
                  </a:rPr>
                  <a:t>                                        </a:t>
                </a:r>
                <a14:m>
                  <m:oMath xmlns:m="http://schemas.openxmlformats.org/officeDocument/2006/math"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𝑑𝑒𝑡𝐴</m:t>
                        </m:r>
                      </m:e>
                    </m:d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d>
                      <m:dPr>
                        <m:begChr m:val="{"/>
                        <m:endChr m:val="}"/>
                        <m:ctrlP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𝑎𝑟𝑒𝑎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𝑜𝑓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</m:d>
                  </m:oMath>
                </a14:m>
                <a:endParaRPr lang="en-US" altLang="en-US" sz="265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650" b="0" dirty="0" smtClean="0">
                    <a:cs typeface="Times New Roman" panose="02020603050405020304" pitchFamily="18" charset="0"/>
                  </a:rPr>
                  <a:t>                                        </a:t>
                </a:r>
                <a14:m>
                  <m:oMath xmlns:m="http://schemas.openxmlformats.org/officeDocument/2006/math"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𝑑𝑒𝑡𝐴</m:t>
                        </m:r>
                      </m:e>
                    </m:d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d>
                      <m:dPr>
                        <m:begChr m:val="{"/>
                        <m:endChr m:val="}"/>
                        <m:ctrlP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𝑎𝑟𝑒𝑎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𝑜𝑓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65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𝒑</m:t>
                        </m:r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en-US" sz="265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</m:d>
                  </m:oMath>
                </a14:m>
                <a:endParaRPr lang="en-US" altLang="en-US" sz="265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65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50" dirty="0" smtClean="0">
                    <a:cs typeface="Times New Roman" panose="02020603050405020304" pitchFamily="18" charset="0"/>
                  </a:rPr>
                  <a:t>This shows that (5) holds for all parallelograms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. The proof of (6) for the </a:t>
                </a:r>
                <a:r>
                  <a:rPr lang="en-US" altLang="en-US" sz="2650" dirty="0">
                    <a:cs typeface="Times New Roman" panose="02020603050405020304" pitchFamily="18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US" altLang="en-US" sz="265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65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3 case is analogous. </a:t>
                </a:r>
                <a:endParaRPr lang="en-US" altLang="en-US" sz="265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95400"/>
                <a:ext cx="8686800" cy="5638800"/>
              </a:xfrm>
              <a:blipFill rotWithShape="0">
                <a:blip r:embed="rId3"/>
                <a:stretch>
                  <a:fillRect l="-1123" t="-1081" r="-1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7543800" y="35814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077C97"/>
                </a:solidFill>
                <a:latin typeface="+mn-lt"/>
              </a:rPr>
              <a:t>Translation</a:t>
            </a:r>
            <a:endParaRPr lang="en-US" sz="1800" dirty="0">
              <a:solidFill>
                <a:srgbClr val="077C97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05700" y="4050268"/>
            <a:ext cx="163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077C97"/>
                </a:solidFill>
                <a:latin typeface="+mn-lt"/>
              </a:rPr>
              <a:t>By equation (7)</a:t>
            </a:r>
            <a:endParaRPr lang="en-US" sz="1800" dirty="0">
              <a:solidFill>
                <a:srgbClr val="077C97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43800" y="4519136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077C97"/>
                </a:solidFill>
                <a:latin typeface="+mn-lt"/>
              </a:rPr>
              <a:t>Translation</a:t>
            </a:r>
            <a:endParaRPr lang="en-US" sz="1800" dirty="0">
              <a:solidFill>
                <a:srgbClr val="077C97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173587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CRAMER’S RULE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7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 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an invertible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matrix. For any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 unique solution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x=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has entries given by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700" b="0" dirty="0" smtClean="0">
                    <a:cs typeface="Times New Roman" panose="02020603050405020304" pitchFamily="18" charset="0"/>
                  </a:rPr>
                  <a:t>                     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𝑑𝑒𝑡𝐴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𝑑𝑒𝑡𝐴</m:t>
                        </m:r>
                      </m:den>
                    </m:f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   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= 1, 2 , . . . 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          (1) </a:t>
                </a:r>
              </a:p>
              <a:p>
                <a:pPr marL="0" indent="0" algn="ctr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Proof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Denote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by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, . . . 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the columns of the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identity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by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e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e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If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 definition of matrix multiplication shows that 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𝐼𝑖</m:t>
                      </m:r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1   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…  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…  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𝑒𝑛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[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𝑒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1  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…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 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𝐴𝑥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…   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𝐴𝑒𝑛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] </m:t>
                      </m:r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altLang="en-US" sz="27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1  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…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…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𝑎𝑛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d>
                      <m:dPr>
                        <m:ctrlP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</m:oMath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 r="-1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3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143000"/>
                <a:ext cx="8915400" cy="5638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50" b="1" dirty="0" smtClean="0">
                    <a:cs typeface="Times New Roman" panose="02020603050405020304" pitchFamily="18" charset="0"/>
                  </a:rPr>
                  <a:t>Example 5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 Let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be positive numbers. Find the area of the region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E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bounded by the ellipse whose equation is</a:t>
                </a:r>
              </a:p>
              <a:p>
                <a:pPr eaLnBrk="1" hangingPunct="1"/>
                <a:endParaRPr lang="en-US" altLang="en-US" sz="265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65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altLang="en-US" sz="265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sSup>
                            <m:sSupPr>
                              <m:ctrlPr>
                                <a:rPr lang="en-US" altLang="en-US" sz="265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en-US" sz="265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altLang="en-US" sz="265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altLang="en-US" sz="265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altLang="en-US" sz="265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sSup>
                            <m:sSupPr>
                              <m:ctrlPr>
                                <a:rPr lang="en-US" altLang="en-US" sz="265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altLang="en-US" sz="265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</m:t>
                      </m:r>
                    </m:oMath>
                  </m:oMathPara>
                </a14:m>
                <a:endParaRPr lang="en-US" altLang="en-US" sz="265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65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5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 We claim that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E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is the image of the unit disk D under the linear transformation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determined by the matrix </a:t>
                </a:r>
                <a14:m>
                  <m:oMath xmlns:m="http://schemas.openxmlformats.org/officeDocument/2006/math"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65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, because if </a:t>
                </a:r>
                <a14:m>
                  <m:oMath xmlns:m="http://schemas.openxmlformats.org/officeDocument/2006/math">
                    <m:r>
                      <a:rPr lang="en-US" altLang="en-US" sz="265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𝒖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  <m:r>
                              <a:rPr lang="en-US" altLang="en-US" sz="265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  <m:r>
                              <a:rPr lang="en-US" altLang="en-US" sz="265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65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65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altLang="en-US" sz="2650" i="1" baseline="-25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65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altLang="en-US" sz="2650" i="1" baseline="-25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, and x =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5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, then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6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altLang="en-US" sz="265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  and  </a:t>
                </a:r>
                <a14:m>
                  <m:oMath xmlns:m="http://schemas.openxmlformats.org/officeDocument/2006/math">
                    <m:r>
                      <a:rPr lang="en-US" altLang="en-US" sz="2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65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65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altLang="en-US" sz="265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den>
                    </m:f>
                  </m:oMath>
                </a14:m>
                <a:endParaRPr lang="en-US" altLang="en-US" sz="265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143000"/>
                <a:ext cx="8915400" cy="5638800"/>
              </a:xfrm>
              <a:blipFill rotWithShape="0">
                <a:blip r:embed="rId3"/>
                <a:stretch>
                  <a:fillRect l="-1094" t="-1081" r="-11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57415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21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90500" y="1371600"/>
                <a:ext cx="8724900" cy="4876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50" dirty="0" smtClean="0">
                    <a:cs typeface="Times New Roman" panose="02020603050405020304" pitchFamily="18" charset="0"/>
                  </a:rPr>
                  <a:t>It follows that </a:t>
                </a:r>
                <a:r>
                  <a:rPr lang="en-US" altLang="en-US" sz="2650" b="1" dirty="0" smtClean="0">
                    <a:cs typeface="Times New Roman" panose="02020603050405020304" pitchFamily="18" charset="0"/>
                  </a:rPr>
                  <a:t>u 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is in the unit disk, with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1 </m:t>
                        </m:r>
                      </m:sup>
                    </m:sSubSup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5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65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en-US" sz="265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6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1,  </m:t>
                    </m:r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if any only if </a:t>
                </a:r>
                <a:r>
                  <a:rPr lang="en-US" altLang="en-US" sz="265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is in 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E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, with  (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65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/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650" baseline="30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+ (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65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/</a:t>
                </a:r>
                <a:r>
                  <a:rPr lang="en-US" altLang="en-US" sz="265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650" baseline="30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50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65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≤1</m:t>
                    </m:r>
                  </m:oMath>
                </a14:m>
                <a:r>
                  <a:rPr lang="en-US" altLang="en-US" sz="2650" dirty="0" smtClean="0">
                    <a:cs typeface="Times New Roman" panose="02020603050405020304" pitchFamily="18" charset="0"/>
                  </a:rPr>
                  <a:t>. By generalization of Theorem 10,</a:t>
                </a:r>
              </a:p>
              <a:p>
                <a:pPr marL="0" indent="0" eaLnBrk="1" hangingPunct="1">
                  <a:buNone/>
                </a:pPr>
                <a:endParaRPr lang="en-US" altLang="en-US" sz="265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n-US" altLang="en-US" sz="265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5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𝑎𝑟𝑒𝑎</m:t>
                          </m:r>
                          <m:r>
                            <a:rPr lang="en-US" altLang="en-US" sz="265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altLang="en-US" sz="265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𝑜𝑓</m:t>
                          </m:r>
                          <m:r>
                            <a:rPr lang="en-US" altLang="en-US" sz="265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𝑒𝑙𝑙𝑖𝑝𝑠𝑒</m:t>
                          </m:r>
                        </m:e>
                      </m:d>
                      <m:r>
                        <a:rPr lang="en-US" altLang="en-US" sz="265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𝑎𝑟𝑒𝑎</m:t>
                          </m:r>
                          <m:r>
                            <a:rPr lang="en-US" altLang="en-US" sz="2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altLang="en-US" sz="2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𝑜𝑓</m:t>
                          </m:r>
                          <m:r>
                            <a:rPr lang="en-US" altLang="en-US" sz="2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𝐷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d>
                      <m:r>
                        <a:rPr lang="en-US" altLang="en-US" sz="265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altLang="en-US" sz="265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5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65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5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𝑑𝑒𝑡𝐴</m:t>
                          </m:r>
                        </m:e>
                      </m:d>
                      <m:r>
                        <a:rPr lang="en-US" altLang="en-US" sz="265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𝑎𝑟𝑒𝑎</m:t>
                          </m:r>
                          <m:r>
                            <a:rPr lang="en-US" altLang="en-US" sz="2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altLang="en-US" sz="2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𝑜𝑓</m:t>
                          </m:r>
                          <m:r>
                            <a:rPr lang="en-US" altLang="en-US" sz="265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𝐷</m:t>
                          </m:r>
                        </m:e>
                      </m:d>
                      <m:r>
                        <a:rPr lang="en-US" altLang="en-US" sz="265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altLang="en-US" sz="265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5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altLang="en-US" sz="2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en-US" sz="2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𝜋</m:t>
                      </m:r>
                      <m:d>
                        <m:dPr>
                          <m:ctrlPr>
                            <a:rPr lang="en-US" altLang="en-US" sz="2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5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e>
                      </m:d>
                      <m:r>
                        <a:rPr lang="en-US" altLang="en-US" sz="2650" b="0" i="1" baseline="30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𝜇</m:t>
                      </m:r>
                      <m:r>
                        <a:rPr lang="en-US" altLang="en-US" sz="265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𝑎𝑏</m:t>
                      </m:r>
                    </m:oMath>
                  </m:oMathPara>
                </a14:m>
                <a:endParaRPr lang="en-US" altLang="en-US" sz="265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65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65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90500" y="1371600"/>
                <a:ext cx="8724900" cy="4876800"/>
              </a:xfrm>
              <a:blipFill rotWithShape="0">
                <a:blip r:embed="rId3"/>
                <a:stretch>
                  <a:fillRect l="-1117" t="-1000" r="-18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0777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CRAMER’S RULE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By the multiplicative property of determinants,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𝑑𝑒𝑡𝐴</m:t>
                          </m:r>
                        </m:e>
                      </m:d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𝑑𝑒𝑡𝐼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d>
                            <m:dPr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𝑑𝑒𝑡𝐴𝑖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second determinant on the left is simply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Hence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𝑑𝑒𝑡𝐴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𝑥𝑖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𝑑𝑒𝑡𝐴𝑖</m:t>
                    </m:r>
                    <m:d>
                      <m:d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This proves (1) because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invertible and 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≠ 0.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Use Cramer’s rule to solve the system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3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=6</m:t>
                      </m:r>
                    </m:oMath>
                  </m:oMathPara>
                </a14:m>
                <a:endParaRPr lang="en-US" altLang="en-US" sz="2700" b="0" i="1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−5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8</m:t>
                      </m:r>
                    </m:oMath>
                  </m:oMathPara>
                </a14:m>
                <a:endParaRPr lang="en-US" altLang="en-US" sz="2700" b="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2351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CRAMER’S RULE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 View the system as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Using the notation introduced above,</a:t>
                </a: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   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d>
                      <m:d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  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Since det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2, the system has a unique solution. By Cramer’s rule,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𝑑𝑒𝑡𝐴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𝑑𝑒𝑡𝐴</m:t>
                          </m:r>
                        </m:den>
                      </m:f>
                      <m:r>
                        <a:rPr lang="en-US" altLang="en-US" sz="27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24+16</m:t>
                          </m:r>
                        </m:num>
                        <m:den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=20</m:t>
                      </m:r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𝑑𝑒𝑡𝐴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𝑑𝑒𝑡𝐴</m:t>
                          </m:r>
                        </m:den>
                      </m:f>
                      <m:r>
                        <a:rPr lang="en-US" altLang="en-US" sz="27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24+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30</m:t>
                          </m:r>
                        </m:num>
                        <m:den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27</m:t>
                      </m:r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b="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3"/>
                <a:stretch>
                  <a:fillRect l="-1185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3064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 FORMULA FOR A</a:t>
            </a:r>
            <a:r>
              <a:rPr lang="en-US" altLang="en-US" baseline="30000" dirty="0" smtClean="0"/>
              <a:t>-1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8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Let A be an invertible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matrix.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Then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𝑑𝑒𝑡𝐴</m:t>
                          </m:r>
                        </m:den>
                      </m:f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𝑎𝑑𝑗𝐴</m:t>
                      </m:r>
                    </m:oMath>
                  </m:oMathPara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</a:t>
                </a:r>
                <a:r>
                  <a:rPr lang="en-US" altLang="en-US" sz="2700" b="1" dirty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 Find the inverse of the matrix </a:t>
                </a:r>
                <a14:m>
                  <m:oMath xmlns:m="http://schemas.openxmlformats.org/officeDocument/2006/math">
                    <m:r>
                      <a:rPr lang="en-US" alt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altLang="en-US" sz="2400" b="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The nine cofactors are </a:t>
                </a: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0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11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=+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  </a:t>
                </a:r>
                <a14:m>
                  <m:oMath xmlns:m="http://schemas.openxmlformats.org/officeDocument/2006/math">
                    <m:r>
                      <a:rPr lang="en-US" altLang="en-US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0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en-US" altLang="en-US" sz="2000" dirty="0" smtClean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0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0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=+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</m:oMath>
                </a14:m>
                <a:endParaRPr lang="en-US" altLang="en-US" sz="2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0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21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14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0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22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=+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</m:oMath>
                </a14:m>
                <a:r>
                  <a:rPr lang="en-US" altLang="en-US" sz="2000" dirty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0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23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7</m:t>
                    </m:r>
                  </m:oMath>
                </a14:m>
                <a:endParaRPr lang="en-US" altLang="en-US" sz="20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0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31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=+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</m:t>
                    </m:r>
                    <m:r>
                      <a:rPr lang="en-US" altLang="en-US" sz="20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0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32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000" dirty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0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0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33</m:t>
                    </m:r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=+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0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n-US" alt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endParaRPr lang="en-US" altLang="en-US" sz="20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0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534400" cy="5181600"/>
              </a:xfrm>
              <a:blipFill rotWithShape="0">
                <a:blip r:embed="rId3"/>
                <a:stretch>
                  <a:fillRect l="-114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57755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 FORMULA FOR A</a:t>
            </a:r>
            <a:r>
              <a:rPr lang="en-US" altLang="en-US" baseline="30000" dirty="0" smtClean="0"/>
              <a:t>-1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adjugate matrix is the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transpose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the matrix of cofactors. Thus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𝑎𝑑𝑗</m:t>
                      </m:r>
                      <m:r>
                        <a:rPr lang="en-US" altLang="en-US" sz="28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8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  <m: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−7</m:t>
                                </m:r>
                              </m:e>
                              <m:e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en-US" sz="2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We could compute 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directly, but the following computation provides a check on the calculations above and produces 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𝑎𝑑𝑗𝐴</m:t>
                        </m:r>
                      </m:e>
                    </m:d>
                    <m:r>
                      <a:rPr lang="en-US" alt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alt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−7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2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−7</m:t>
                              </m:r>
                            </m:e>
                            <m:e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200" dirty="0" smtClean="0">
                    <a:cs typeface="Times New Roman" panose="02020603050405020304" pitchFamily="18" charset="0"/>
                  </a:rPr>
                  <a:t>=14I</a:t>
                </a:r>
                <a:endParaRPr lang="en-US" altLang="en-US" sz="22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534400" cy="5181600"/>
              </a:xfrm>
              <a:blipFill rotWithShape="0">
                <a:blip r:embed="rId3"/>
                <a:stretch>
                  <a:fillRect l="-114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94867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A FORMULA FOR A</a:t>
            </a:r>
            <a:r>
              <a:rPr lang="en-US" altLang="en-US" baseline="30000" dirty="0" smtClean="0"/>
              <a:t>-1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Since (adj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14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Theorem 8 shows that 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14 and</a:t>
                </a: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400" b="0" i="1" baseline="16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en-US" sz="2400" b="0" i="1" baseline="30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14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14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−7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−7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−1/7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2/7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3/14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/2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/14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5/14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−1/2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3/14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4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  <a:blipFill rotWithShape="0">
                <a:blip r:embed="rId3"/>
                <a:stretch>
                  <a:fillRect l="-1123" t="-1176" r="-7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01328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 AS AREA OR VOLUME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9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  If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is a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matrix, the area of the parallelogram determined by the columns of 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is [det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]. If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matrix, the volume of the parallelepiped determined by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|det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|.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Proof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The theorem is obviously true for any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diagonal matrix: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en-US" sz="27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𝑑𝑒𝑡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en-US" sz="27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𝑎</m:t>
                                    </m:r>
                                  </m:e>
                                  <m:e>
                                    <m:r>
                                      <a:rPr lang="en-US" altLang="en-US" sz="27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altLang="en-US" sz="27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altLang="en-US" sz="27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𝑑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𝑎𝑑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𝑎𝑟𝑒𝑎</m:t>
                              </m:r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𝑜𝑓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𝑟𝑒𝑐𝑡𝑎𝑛𝑔𝑙𝑒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See Fig. 1 on the next slide.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  <a:blipFill rotWithShape="0">
                <a:blip r:embed="rId3"/>
                <a:stretch>
                  <a:fillRect l="-112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59921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3.3-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 AS AREA OR VOLUME</a:t>
            </a:r>
            <a:endParaRPr lang="en-US" altLang="en-US" baseline="30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</p:spPr>
            <p:txBody>
              <a:bodyPr/>
              <a:lstStyle/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It will suffice to show that any 2 </a:t>
                </a:r>
                <a14:m>
                  <m:oMath xmlns:m="http://schemas.openxmlformats.org/officeDocument/2006/math">
                    <m:r>
                      <a:rPr lang="en-US" altLang="en-US" sz="27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2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[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] can be transformed into a diagonal matrix in a way that changes neither the area of the associated parallelogram nor |det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|.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  <a:blipFill rotWithShape="0">
                <a:blip r:embed="rId3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4200" y="1292240"/>
            <a:ext cx="2523434" cy="297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784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13085</TotalTime>
  <Words>975</Words>
  <Application>Microsoft Office PowerPoint</Application>
  <PresentationFormat>On-screen Show (4:3)</PresentationFormat>
  <Paragraphs>190</Paragraphs>
  <Slides>21</Slides>
  <Notes>21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Determinants</vt:lpstr>
      <vt:lpstr>CRAMER’S RULE</vt:lpstr>
      <vt:lpstr>CRAMER’S RULE</vt:lpstr>
      <vt:lpstr>CRAMER’S RULE</vt:lpstr>
      <vt:lpstr>A FORMULA FOR A-1</vt:lpstr>
      <vt:lpstr>A FORMULA FOR A-1</vt:lpstr>
      <vt:lpstr>A FORMULA FOR A-1</vt:lpstr>
      <vt:lpstr>DETERMINANTS AS AREA OR VOLUME</vt:lpstr>
      <vt:lpstr>DETERMINANTS AS AREA OR VOLUME</vt:lpstr>
      <vt:lpstr>DETERMINANTS AS AREA OR VOLUME</vt:lpstr>
      <vt:lpstr>DETERMINANTS AS AREA OR VOLUME</vt:lpstr>
      <vt:lpstr>DETERMINANTS AS AREA OR VOLUME</vt:lpstr>
      <vt:lpstr>DETERMINANTS AS AREA OR VOLUME</vt:lpstr>
      <vt:lpstr>DETERMINANTS AS AREA OR VOLUME</vt:lpstr>
      <vt:lpstr>DETERMINANTS AS AREA OR VOLUME</vt:lpstr>
      <vt:lpstr>DETERMINANTS AS AREA OR VOLUME</vt:lpstr>
      <vt:lpstr>LINEAR TRANSFORMATIONS</vt:lpstr>
      <vt:lpstr>LINEAR TRANSFORMATIONS</vt:lpstr>
      <vt:lpstr>LINEAR TRANSFORMATIONS</vt:lpstr>
      <vt:lpstr>LINEAR TRANSFORMATIONS</vt:lpstr>
      <vt:lpstr>LINEAR TRANSFORMATIONS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1012</cp:revision>
  <dcterms:created xsi:type="dcterms:W3CDTF">2005-10-22T18:34:54Z</dcterms:created>
  <dcterms:modified xsi:type="dcterms:W3CDTF">2015-05-27T21:12:48Z</dcterms:modified>
</cp:coreProperties>
</file>