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9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5" autoAdjust="0"/>
    <p:restoredTop sz="86413" autoAdjust="0"/>
  </p:normalViewPr>
  <p:slideViewPr>
    <p:cSldViewPr>
      <p:cViewPr varScale="1">
        <p:scale>
          <a:sx n="59" d="100"/>
          <a:sy n="59" d="100"/>
        </p:scale>
        <p:origin x="78" y="396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-95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4F01C-9DAE-4834-B3FA-3D4760BB01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04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A9C20A67-9360-415D-8A66-BED502C09899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8495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3364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48305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642670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8786459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587865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078192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 dirty="0" smtClean="0">
                <a:solidFill>
                  <a:srgbClr val="4C7816"/>
                </a:solidFill>
                <a:latin typeface="Arial" panose="020B0604020202020204" pitchFamily="34" charset="0"/>
              </a:rPr>
              <a:t>3</a:t>
            </a:r>
            <a:endParaRPr lang="en-US" altLang="en-US" sz="4200" b="1" dirty="0">
              <a:solidFill>
                <a:srgbClr val="4C7816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3.2</a:t>
            </a:r>
            <a:endParaRPr lang="en-US" altLang="en-US" sz="3200" b="1" dirty="0">
              <a:solidFill>
                <a:srgbClr val="CD8019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48436"/>
            <a:ext cx="2971800" cy="375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87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66FB77A-CE67-40A9-945B-251200CD2367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39980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40906E5-C24C-4790-AE21-7B84BA83C02F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162913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90E932-D1B3-4534-813D-FD4EBE5E39C2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3769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11AF1AB-C2F6-4C2D-A675-8FAD64D2E68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28262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3986BFB6-CA82-4812-BE97-DA0F65491B7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71080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E6DAF540-46D9-4094-8FE8-0834E2370D1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96694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487CA900-6A0F-4284-BBF9-FA441424FEC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671463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D08BDEBC-B0EE-4876-A910-04FE4D7A43B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44398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8667CB26-4B9D-4316-91C7-62ACA1D37795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08477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3411FFC-3F1F-41E6-A5CD-496F1593754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7073260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7008AD-6ACD-4396-A6D7-C548241CE52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Determinants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4800" y="2819400"/>
            <a:ext cx="5029200" cy="33528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PROPERTIES OF DETERMINANTS</a:t>
            </a:r>
            <a:endParaRPr lang="en-US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3.2-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PROPERTIES OF DETERMINANTS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>
                <a:solidFill>
                  <a:srgbClr val="077C97"/>
                </a:solidFill>
                <a:cs typeface="Times New Roman" panose="02020603050405020304" pitchFamily="18" charset="0"/>
              </a:rPr>
              <a:t>Theorem 3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: Let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be a square matrix</a:t>
            </a:r>
          </a:p>
          <a:p>
            <a:pPr marL="914400" lvl="1" indent="-514350" eaLnBrk="1" hangingPunct="1">
              <a:buFont typeface="+mj-lt"/>
              <a:buAutoNum type="alphaLcParenR"/>
            </a:pPr>
            <a:r>
              <a:rPr lang="en-US" altLang="en-US" sz="2700" dirty="0" smtClean="0">
                <a:cs typeface="Times New Roman" panose="02020603050405020304" pitchFamily="18" charset="0"/>
              </a:rPr>
              <a:t>If a multiple of one row of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is added to another row to produce a matrix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B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, then det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B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= det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.</a:t>
            </a:r>
          </a:p>
          <a:p>
            <a:pPr marL="914400" lvl="1" indent="-514350" eaLnBrk="1" hangingPunct="1">
              <a:buFont typeface="+mj-lt"/>
              <a:buAutoNum type="alphaLcParenR"/>
            </a:pPr>
            <a:r>
              <a:rPr lang="en-US" altLang="en-US" sz="2700" dirty="0" smtClean="0">
                <a:cs typeface="Times New Roman" panose="02020603050405020304" pitchFamily="18" charset="0"/>
              </a:rPr>
              <a:t>If two rows of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are interchanged to produce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B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, then det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B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= - det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.</a:t>
            </a:r>
          </a:p>
          <a:p>
            <a:pPr marL="914400" lvl="1" indent="-514350" eaLnBrk="1" hangingPunct="1">
              <a:buFont typeface="+mj-lt"/>
              <a:buAutoNum type="alphaLcParenR"/>
            </a:pPr>
            <a:r>
              <a:rPr lang="en-US" altLang="en-US" sz="2700" dirty="0" smtClean="0">
                <a:cs typeface="Times New Roman" panose="02020603050405020304" pitchFamily="18" charset="0"/>
              </a:rPr>
              <a:t>If one row of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is multiplied by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k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to produce B, then det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B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=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k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· det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endParaRPr lang="en-US" altLang="en-US" sz="2700" i="1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7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3.2-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PROPERTIES OF DETERMINANTS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066800"/>
                <a:ext cx="8229600" cy="4876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1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Compute det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where </a:t>
                </a:r>
                <a14:m>
                  <m:oMath xmlns:m="http://schemas.openxmlformats.org/officeDocument/2006/math">
                    <m:r>
                      <a:rPr lang="en-US" altLang="en-US" sz="25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5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5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5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  <m:e>
                              <m: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  <m:e>
                              <m: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</m:e>
                            <m:e>
                              <m: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−9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7</m:t>
                              </m:r>
                            </m:e>
                            <m:e>
                              <m: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500" i="1" dirty="0" smtClean="0">
                    <a:cs typeface="Times New Roman" panose="02020603050405020304" pitchFamily="18" charset="0"/>
                  </a:rPr>
                  <a:t> </a:t>
                </a: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The strategy is to reduce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to echelon form and then to use the fact that the determinant of a triangular matrix is the product of the diagonal entries. The first two row replacements in column 1 do not change the determinant: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𝑑𝑒𝑡𝐴</m:t>
                      </m:r>
                      <m:r>
                        <a:rPr lang="en-US" altLang="en-US" sz="2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−4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−4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−4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4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066800"/>
                <a:ext cx="8229600" cy="4876800"/>
              </a:xfrm>
              <a:blipFill rotWithShape="0">
                <a:blip r:embed="rId4"/>
                <a:stretch>
                  <a:fillRect l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17077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3.2-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PROPERTIES OF DETERMINANTS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600200"/>
                <a:ext cx="8229600" cy="4495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An interchange of rows 2 and 3 reverses the sign of the determinant, so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𝑑𝑒𝑡𝐴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=−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7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en-US" sz="27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−4</m:t>
                                </m:r>
                              </m:e>
                              <m:e>
                                <m:r>
                                  <a:rPr lang="en-US" altLang="en-US" sz="27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=−</m:t>
                      </m:r>
                      <m:d>
                        <m:d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e>
                      </m:d>
                      <m:d>
                        <m:d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</m:d>
                      <m:d>
                        <m:d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−5</m:t>
                          </m:r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=15</m:t>
                      </m:r>
                    </m:oMath>
                  </m:oMathPara>
                </a14:m>
                <a:endParaRPr lang="en-US" altLang="en-US" sz="2700" b="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4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600200"/>
                <a:ext cx="8229600" cy="4495800"/>
              </a:xfrm>
              <a:blipFill rotWithShape="0">
                <a:blip r:embed="rId4"/>
                <a:stretch>
                  <a:fillRect l="-1185" t="-1357" r="-8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35553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3.2-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PROPERTIES OF DETERMINANTS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066800"/>
                <a:ext cx="8458200" cy="4800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4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: A square matrix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invertible if and only if det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 ≠ 0.</a:t>
                </a:r>
              </a:p>
              <a:p>
                <a:pPr eaLnBrk="1" hangingPunct="1"/>
                <a:r>
                  <a:rPr lang="en-US" altLang="en-US" sz="2600" b="1" dirty="0" smtClean="0">
                    <a:cs typeface="Times New Roman" panose="02020603050405020304" pitchFamily="18" charset="0"/>
                  </a:rPr>
                  <a:t>Example 3   </a:t>
                </a:r>
                <a:r>
                  <a:rPr lang="en-US" altLang="en-US" sz="2600" b="0" dirty="0" smtClean="0">
                    <a:cs typeface="Times New Roman" panose="02020603050405020304" pitchFamily="18" charset="0"/>
                  </a:rPr>
                  <a:t>Compute det A, where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2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2   </m:t>
                              </m:r>
                            </m:e>
                          </m:mr>
                          <m:mr>
                            <m:e>
                              <m:eqArr>
                                <m:eqArrPr>
                                  <m:ctrlPr>
                                    <a:rPr lang="en-US" altLang="en-US" sz="22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2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en-US" sz="22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−6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altLang="en-US" sz="22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2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  <m:e>
                                  <m:r>
                                    <a:rPr lang="en-US" altLang="en-US" sz="22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altLang="en-US" sz="22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2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−3</m:t>
                                  </m:r>
                                </m:e>
                                <m:e>
                                  <m:r>
                                    <a:rPr lang="en-US" altLang="en-US" sz="22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−7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−5</m:t>
                              </m:r>
                            </m:e>
                            <m:e>
                              <m: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−8</m:t>
                              </m:r>
                            </m:e>
                            <m:e>
                              <m: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  <m:r>
                          <a:rPr lang="en-US" altLang="en-US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altLang="en-US" sz="22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en-US" sz="22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−5</m:t>
                                  </m:r>
                                </m:e>
                                <m:e>
                                  <m:r>
                                    <a:rPr lang="en-US" altLang="en-US" sz="22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  −6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  4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   9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en-US" sz="24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00" b="1" dirty="0" smtClean="0"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   Add 2 times row 1 to row 3 to obtain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𝑑𝑒𝑡𝐴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𝑑𝑒𝑡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2   </m:t>
                              </m:r>
                            </m:e>
                          </m:mr>
                          <m:mr>
                            <m:e>
                              <m:eqArr>
                                <m:eqArrPr>
                                  <m:ctrlP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−6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  <m:e>
                                  <m: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−3</m:t>
                                  </m:r>
                                </m:e>
                                <m:e>
                                  <m: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−7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−5</m:t>
                              </m:r>
                            </m:e>
                            <m:e>
                              <m: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−8</m:t>
                              </m:r>
                            </m:e>
                            <m:e>
                              <m: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  <m:e>
                                  <m: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  −6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  4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   9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 eaLnBrk="1" hangingPunct="1">
                  <a:buNone/>
                </a:pPr>
                <a:r>
                  <a:rPr lang="en-US" altLang="en-US" sz="2600" dirty="0" smtClean="0">
                    <a:cs typeface="Times New Roman" panose="02020603050405020304" pitchFamily="18" charset="0"/>
                  </a:rPr>
                  <a:t>because the second and third rows of the second matrix are equal.</a:t>
                </a:r>
                <a:endParaRPr lang="en-US" altLang="en-US" sz="26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066800"/>
                <a:ext cx="8458200" cy="4800600"/>
              </a:xfrm>
              <a:blipFill rotWithShape="0">
                <a:blip r:embed="rId3"/>
                <a:stretch>
                  <a:fillRect l="-1297" t="-1269" r="-937" b="-176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84799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3.2-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COLUMN OPERATIONS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458200" cy="4800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6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5: 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If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is a </a:t>
                </a:r>
                <a14:m>
                  <m:oMath xmlns:m="http://schemas.openxmlformats.org/officeDocument/2006/math">
                    <m:r>
                      <a:rPr lang="en-US" altLang="en-US" sz="26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6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× </m:t>
                    </m:r>
                    <m:r>
                      <a:rPr lang="en-US" altLang="en-US" sz="26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6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matrix, then det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baseline="30000" dirty="0" smtClean="0">
                    <a:cs typeface="Times New Roman" panose="02020603050405020304" pitchFamily="18" charset="0"/>
                  </a:rPr>
                  <a:t>T 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= det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6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00" b="1" dirty="0" smtClean="0">
                    <a:cs typeface="Times New Roman" panose="02020603050405020304" pitchFamily="18" charset="0"/>
                  </a:rPr>
                  <a:t>Proof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: The theorem is obvious for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= 1. Suppose the theorem is true for </a:t>
                </a:r>
                <a14:m>
                  <m:oMath xmlns:m="http://schemas.openxmlformats.org/officeDocument/2006/math">
                    <m:r>
                      <a:rPr lang="en-US" altLang="en-US" sz="26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en-US" sz="26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×</m:t>
                    </m:r>
                    <m:r>
                      <a:rPr lang="en-US" altLang="en-US" sz="26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 determinants and let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=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+ 1. </a:t>
                </a:r>
                <a:endParaRPr lang="en-US" altLang="en-US" sz="26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Then the cofactor of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1j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in A equals the cofactor of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j1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in A</a:t>
                </a:r>
                <a:r>
                  <a:rPr lang="en-US" altLang="en-US" sz="2600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, because the cofactors involve </a:t>
                </a:r>
                <a14:m>
                  <m:oMath xmlns:m="http://schemas.openxmlformats.org/officeDocument/2006/math">
                    <m:r>
                      <a:rPr lang="en-US" altLang="en-US" sz="26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en-US" sz="26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×</m:t>
                    </m:r>
                    <m:r>
                      <a:rPr lang="en-US" altLang="en-US" sz="26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r>
                  <a:rPr lang="en-US" altLang="en-US" sz="26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determinants.</a:t>
                </a:r>
              </a:p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Hence the cofactor expansion of det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along the first row equals the cofactor expansion of det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down the first column. That is,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have equal determinants.</a:t>
                </a:r>
              </a:p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Thus the theorem is true for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= 1, and the truth of the theorem for one value of n implies its truth for the next value of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. By the principle of induction, the theorem is true for all </a:t>
                </a: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≥1.</m:t>
                    </m:r>
                  </m:oMath>
                </a14:m>
                <a:endParaRPr lang="en-US" altLang="en-US" sz="26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458200" cy="4800600"/>
              </a:xfrm>
              <a:blipFill rotWithShape="0">
                <a:blip r:embed="rId3"/>
                <a:stretch>
                  <a:fillRect l="-1081" t="-1271" r="-2161" b="-10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954722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3.2-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DETERMINANTS AND MATRIX PRODUCTS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143000"/>
                <a:ext cx="8458200" cy="4800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6: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If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B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are </a:t>
                </a:r>
                <a14:m>
                  <m:oMath xmlns:m="http://schemas.openxmlformats.org/officeDocument/2006/math"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× 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matrices, then det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AB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= (det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)(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det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 eaLnBrk="1" hangingPunct="1">
                  <a:buNone/>
                </a:pPr>
                <a:endParaRPr lang="en-US" altLang="en-US" sz="26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5</a:t>
                </a:r>
                <a:r>
                  <a:rPr lang="en-US" altLang="en-US" sz="26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300" dirty="0" smtClean="0">
                    <a:cs typeface="Times New Roman" panose="02020603050405020304" pitchFamily="18" charset="0"/>
                  </a:rPr>
                  <a:t>Verify Theorem 6 for </a:t>
                </a:r>
                <a14:m>
                  <m:oMath xmlns:m="http://schemas.openxmlformats.org/officeDocument/2006/math">
                    <m:r>
                      <a:rPr lang="en-US" altLang="en-US" sz="23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3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3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3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300" dirty="0" smtClean="0"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altLang="en-US" sz="23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altLang="en-US" sz="23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3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3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3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3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altLang="en-US" sz="23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Solution   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25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20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14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and</a:t>
                </a:r>
              </a:p>
              <a:p>
                <a:pPr marL="0" indent="0" algn="ctr" eaLnBrk="1" hangingPunct="1">
                  <a:buNone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det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𝐴𝐵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=25∙13−20∙1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4=325−280=45</m:t>
                    </m:r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Since det A = 9 and det B = 5,</a:t>
                </a:r>
              </a:p>
              <a:p>
                <a:pPr marL="0" indent="0" algn="ctr" eaLnBrk="1" hangingPunct="1">
                  <a:buNone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(det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)(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𝑑𝑒𝑡𝐵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9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5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45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det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700" i="1" dirty="0">
                        <a:cs typeface="Times New Roman" panose="02020603050405020304" pitchFamily="18" charset="0"/>
                      </a:rPr>
                      <m:t>AB</m:t>
                    </m:r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143000"/>
                <a:ext cx="8458200" cy="4800600"/>
              </a:xfrm>
              <a:blipFill rotWithShape="0">
                <a:blip r:embed="rId3"/>
                <a:stretch>
                  <a:fillRect l="-1369" t="-1271" b="-153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56234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12937</TotalTime>
  <Words>419</Words>
  <Application>Microsoft Office PowerPoint</Application>
  <PresentationFormat>On-screen Show (4:3)</PresentationFormat>
  <Paragraphs>57</Paragraphs>
  <Slides>7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Determinants</vt:lpstr>
      <vt:lpstr>PROPERTIES OF DETERMINANTS</vt:lpstr>
      <vt:lpstr>PROPERTIES OF DETERMINANTS</vt:lpstr>
      <vt:lpstr>PROPERTIES OF DETERMINANTS</vt:lpstr>
      <vt:lpstr>PROPERTIES OF DETERMINANTS</vt:lpstr>
      <vt:lpstr>COLUMN OPERATIONS</vt:lpstr>
      <vt:lpstr>DETERMINANTS AND MATRIX PRODUCTS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997</cp:revision>
  <dcterms:created xsi:type="dcterms:W3CDTF">2005-10-22T18:34:54Z</dcterms:created>
  <dcterms:modified xsi:type="dcterms:W3CDTF">2015-05-27T16:45:01Z</dcterms:modified>
</cp:coreProperties>
</file>