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9" r:id="rId1"/>
  </p:sldMasterIdLst>
  <p:notesMasterIdLst>
    <p:notesMasterId r:id="rId9"/>
  </p:notesMasterIdLst>
  <p:sldIdLst>
    <p:sldId id="424" r:id="rId2"/>
    <p:sldId id="362" r:id="rId3"/>
    <p:sldId id="425" r:id="rId4"/>
    <p:sldId id="426" r:id="rId5"/>
    <p:sldId id="427" r:id="rId6"/>
    <p:sldId id="428" r:id="rId7"/>
    <p:sldId id="429" r:id="rId8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296">
          <p15:clr>
            <a:srgbClr val="A4A3A4"/>
          </p15:clr>
        </p15:guide>
        <p15:guide id="2" orient="horz" pos="3888">
          <p15:clr>
            <a:srgbClr val="A4A3A4"/>
          </p15:clr>
        </p15:guide>
        <p15:guide id="3" pos="288">
          <p15:clr>
            <a:srgbClr val="A4A3A4"/>
          </p15:clr>
        </p15:guide>
        <p15:guide id="4" pos="547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77C97"/>
    <a:srgbClr val="D7791B"/>
    <a:srgbClr val="4C7816"/>
    <a:srgbClr val="528218"/>
    <a:srgbClr val="B6CEAA"/>
    <a:srgbClr val="ADC8A0"/>
    <a:srgbClr val="CD8019"/>
    <a:srgbClr val="00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815" autoAdjust="0"/>
    <p:restoredTop sz="86413" autoAdjust="0"/>
  </p:normalViewPr>
  <p:slideViewPr>
    <p:cSldViewPr>
      <p:cViewPr varScale="1">
        <p:scale>
          <a:sx n="73" d="100"/>
          <a:sy n="73" d="100"/>
        </p:scale>
        <p:origin x="1476" y="78"/>
      </p:cViewPr>
      <p:guideLst>
        <p:guide orient="horz" pos="1296"/>
        <p:guide orient="horz" pos="3888"/>
        <p:guide pos="288"/>
        <p:guide pos="5472"/>
      </p:guideLst>
    </p:cSldViewPr>
  </p:slideViewPr>
  <p:outlineViewPr>
    <p:cViewPr>
      <p:scale>
        <a:sx n="33" d="100"/>
        <a:sy n="33" d="100"/>
      </p:scale>
      <p:origin x="0" y="-953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200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 smtClean="0"/>
              <a:t>Click to edit Master text styles</a:t>
            </a:r>
          </a:p>
          <a:p>
            <a:pPr lvl="1"/>
            <a:r>
              <a:rPr lang="en-US" altLang="en-US" noProof="0" smtClean="0"/>
              <a:t>Second level</a:t>
            </a:r>
          </a:p>
          <a:p>
            <a:pPr lvl="2"/>
            <a:r>
              <a:rPr lang="en-US" altLang="en-US" noProof="0" smtClean="0"/>
              <a:t>Third level</a:t>
            </a:r>
          </a:p>
          <a:p>
            <a:pPr lvl="3"/>
            <a:r>
              <a:rPr lang="en-US" altLang="en-US" noProof="0" smtClean="0"/>
              <a:t>Fourth level</a:t>
            </a:r>
          </a:p>
          <a:p>
            <a:pPr lvl="4"/>
            <a:r>
              <a:rPr lang="en-US" altLang="en-US" noProof="0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sz="1200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3F54F01C-9DAE-4834-B3FA-3D4760BB0170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44047097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fld id="{A9C20A67-9360-415D-8A66-BED502C09899}" type="slidenum">
              <a:rPr lang="en-US" altLang="en-US" sz="1200">
                <a:latin typeface="Arial" panose="020B0604020202020204" pitchFamily="34" charset="0"/>
              </a:rPr>
              <a:pPr algn="r"/>
              <a:t>1</a:t>
            </a:fld>
            <a:endParaRPr lang="en-US" altLang="en-US" sz="1200" dirty="0">
              <a:latin typeface="Arial" panose="020B0604020202020204" pitchFamily="34" charset="0"/>
            </a:endParaRPr>
          </a:p>
        </p:txBody>
      </p:sp>
      <p:sp>
        <p:nvSpPr>
          <p:cNvPr id="51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</p:spPr>
        <p:txBody>
          <a:bodyPr/>
          <a:lstStyle/>
          <a:p>
            <a:pPr eaLnBrk="1" hangingPunct="1"/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367849516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fld id="{195455FB-0CCA-4344-9073-52441C2645F4}" type="slidenum">
              <a:rPr lang="en-US" altLang="en-US" sz="1200">
                <a:latin typeface="Arial" panose="020B0604020202020204" pitchFamily="34" charset="0"/>
              </a:rPr>
              <a:pPr algn="r"/>
              <a:t>2</a:t>
            </a:fld>
            <a:endParaRPr lang="en-US" altLang="en-US" sz="1200" dirty="0">
              <a:latin typeface="Arial" panose="020B0604020202020204" pitchFamily="34" charset="0"/>
            </a:endParaRPr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34233649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fld id="{195455FB-0CCA-4344-9073-52441C2645F4}" type="slidenum">
              <a:rPr lang="en-US" altLang="en-US" sz="1200">
                <a:latin typeface="Arial" panose="020B0604020202020204" pitchFamily="34" charset="0"/>
              </a:rPr>
              <a:pPr algn="r"/>
              <a:t>3</a:t>
            </a:fld>
            <a:endParaRPr lang="en-US" altLang="en-US" sz="1200" dirty="0">
              <a:latin typeface="Arial" panose="020B0604020202020204" pitchFamily="34" charset="0"/>
            </a:endParaRPr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217926957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fld id="{195455FB-0CCA-4344-9073-52441C2645F4}" type="slidenum">
              <a:rPr lang="en-US" altLang="en-US" sz="1200">
                <a:latin typeface="Arial" panose="020B0604020202020204" pitchFamily="34" charset="0"/>
              </a:rPr>
              <a:pPr algn="r"/>
              <a:t>4</a:t>
            </a:fld>
            <a:endParaRPr lang="en-US" altLang="en-US" sz="1200" dirty="0">
              <a:latin typeface="Arial" panose="020B0604020202020204" pitchFamily="34" charset="0"/>
            </a:endParaRPr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292748516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fld id="{195455FB-0CCA-4344-9073-52441C2645F4}" type="slidenum">
              <a:rPr lang="en-US" altLang="en-US" sz="1200">
                <a:latin typeface="Arial" panose="020B0604020202020204" pitchFamily="34" charset="0"/>
              </a:rPr>
              <a:pPr algn="r"/>
              <a:t>5</a:t>
            </a:fld>
            <a:endParaRPr lang="en-US" altLang="en-US" sz="1200" dirty="0">
              <a:latin typeface="Arial" panose="020B0604020202020204" pitchFamily="34" charset="0"/>
            </a:endParaRPr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261997837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fld id="{195455FB-0CCA-4344-9073-52441C2645F4}" type="slidenum">
              <a:rPr lang="en-US" altLang="en-US" sz="1200">
                <a:latin typeface="Arial" panose="020B0604020202020204" pitchFamily="34" charset="0"/>
              </a:rPr>
              <a:pPr algn="r"/>
              <a:t>6</a:t>
            </a:fld>
            <a:endParaRPr lang="en-US" altLang="en-US" sz="1200" dirty="0">
              <a:latin typeface="Arial" panose="020B0604020202020204" pitchFamily="34" charset="0"/>
            </a:endParaRPr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309161770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fld id="{195455FB-0CCA-4344-9073-52441C2645F4}" type="slidenum">
              <a:rPr lang="en-US" altLang="en-US" sz="1200">
                <a:latin typeface="Arial" panose="020B0604020202020204" pitchFamily="34" charset="0"/>
              </a:rPr>
              <a:pPr algn="r"/>
              <a:t>7</a:t>
            </a:fld>
            <a:endParaRPr lang="en-US" altLang="en-US" sz="1200" dirty="0">
              <a:latin typeface="Arial" panose="020B0604020202020204" pitchFamily="34" charset="0"/>
            </a:endParaRPr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10357602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1" descr="pearson_ppt_logo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6292850"/>
            <a:ext cx="1295400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Line 12"/>
          <p:cNvSpPr>
            <a:spLocks noChangeShapeType="1"/>
          </p:cNvSpPr>
          <p:nvPr userDrawn="1"/>
        </p:nvSpPr>
        <p:spPr bwMode="auto">
          <a:xfrm>
            <a:off x="0" y="2667000"/>
            <a:ext cx="4953000" cy="0"/>
          </a:xfrm>
          <a:prstGeom prst="line">
            <a:avLst/>
          </a:prstGeom>
          <a:noFill/>
          <a:ln w="12700">
            <a:solidFill>
              <a:srgbClr val="077C97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6" name="Text Box 14" descr="Pink tissue paper"/>
          <p:cNvSpPr txBox="1">
            <a:spLocks noChangeArrowheads="1"/>
          </p:cNvSpPr>
          <p:nvPr userDrawn="1"/>
        </p:nvSpPr>
        <p:spPr bwMode="auto">
          <a:xfrm>
            <a:off x="533400" y="304800"/>
            <a:ext cx="533400" cy="731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 r:embed="rId3"/>
                  <a:srcRect/>
                  <a:tile tx="0" ty="0" sx="100000" sy="100000" flip="none" algn="tl"/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en-US" sz="4200" b="1" dirty="0" smtClean="0">
                <a:solidFill>
                  <a:srgbClr val="4C7816"/>
                </a:solidFill>
                <a:latin typeface="Arial" panose="020B0604020202020204" pitchFamily="34" charset="0"/>
              </a:rPr>
              <a:t>3</a:t>
            </a:r>
            <a:endParaRPr lang="en-US" altLang="en-US" sz="4200" b="1" dirty="0">
              <a:solidFill>
                <a:srgbClr val="4C7816"/>
              </a:solidFill>
              <a:latin typeface="Arial" panose="020B0604020202020204" pitchFamily="34" charset="0"/>
            </a:endParaRPr>
          </a:p>
        </p:txBody>
      </p:sp>
      <p:sp>
        <p:nvSpPr>
          <p:cNvPr id="7" name="Text Box 15" descr="Pink tissue paper"/>
          <p:cNvSpPr txBox="1">
            <a:spLocks noChangeArrowheads="1"/>
          </p:cNvSpPr>
          <p:nvPr userDrawn="1"/>
        </p:nvSpPr>
        <p:spPr bwMode="auto">
          <a:xfrm>
            <a:off x="304800" y="2057400"/>
            <a:ext cx="8382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 r:embed="rId3"/>
                  <a:srcRect/>
                  <a:tile tx="0" ty="0" sx="100000" sy="100000" flip="none" algn="tl"/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en-US" altLang="en-US" sz="3200" b="1" dirty="0" smtClean="0">
                <a:solidFill>
                  <a:srgbClr val="CD8019"/>
                </a:solidFill>
                <a:latin typeface="Arial" panose="020B0604020202020204" pitchFamily="34" charset="0"/>
              </a:rPr>
              <a:t>3.1</a:t>
            </a:r>
            <a:endParaRPr lang="en-US" altLang="en-US" sz="3200" b="1" dirty="0">
              <a:solidFill>
                <a:srgbClr val="CD8019"/>
              </a:solidFill>
              <a:latin typeface="Arial" panose="020B0604020202020204" pitchFamily="34" charset="0"/>
            </a:endParaRPr>
          </a:p>
        </p:txBody>
      </p:sp>
      <p:sp>
        <p:nvSpPr>
          <p:cNvPr id="8" name="Line 21"/>
          <p:cNvSpPr>
            <a:spLocks noChangeShapeType="1"/>
          </p:cNvSpPr>
          <p:nvPr userDrawn="1"/>
        </p:nvSpPr>
        <p:spPr bwMode="auto">
          <a:xfrm rot="5400000" flipH="1">
            <a:off x="4572000" y="-4343400"/>
            <a:ext cx="0" cy="9144000"/>
          </a:xfrm>
          <a:prstGeom prst="line">
            <a:avLst/>
          </a:prstGeom>
          <a:noFill/>
          <a:ln w="63500">
            <a:solidFill>
              <a:srgbClr val="077C97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9" name="Line 23"/>
          <p:cNvSpPr>
            <a:spLocks noChangeShapeType="1"/>
          </p:cNvSpPr>
          <p:nvPr userDrawn="1"/>
        </p:nvSpPr>
        <p:spPr bwMode="auto">
          <a:xfrm rot="5400000" flipH="1">
            <a:off x="762000" y="701675"/>
            <a:ext cx="0" cy="609600"/>
          </a:xfrm>
          <a:prstGeom prst="line">
            <a:avLst/>
          </a:prstGeom>
          <a:noFill/>
          <a:ln w="38100">
            <a:solidFill>
              <a:srgbClr val="B6CEAA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0" name="Line 24"/>
          <p:cNvSpPr>
            <a:spLocks noChangeShapeType="1"/>
          </p:cNvSpPr>
          <p:nvPr userDrawn="1"/>
        </p:nvSpPr>
        <p:spPr bwMode="auto">
          <a:xfrm rot="16200000" flipH="1" flipV="1">
            <a:off x="-19050" y="495300"/>
            <a:ext cx="990600" cy="0"/>
          </a:xfrm>
          <a:prstGeom prst="line">
            <a:avLst/>
          </a:prstGeom>
          <a:noFill/>
          <a:ln w="38100">
            <a:solidFill>
              <a:srgbClr val="B6CEAA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2" name="Freeform 31"/>
          <p:cNvSpPr>
            <a:spLocks/>
          </p:cNvSpPr>
          <p:nvPr userDrawn="1"/>
        </p:nvSpPr>
        <p:spPr bwMode="auto">
          <a:xfrm>
            <a:off x="0" y="2057400"/>
            <a:ext cx="1143000" cy="609600"/>
          </a:xfrm>
          <a:custGeom>
            <a:avLst/>
            <a:gdLst>
              <a:gd name="T0" fmla="*/ 0 w 96"/>
              <a:gd name="T1" fmla="*/ 0 h 192"/>
              <a:gd name="T2" fmla="*/ 1143000 w 96"/>
              <a:gd name="T3" fmla="*/ 0 h 192"/>
              <a:gd name="T4" fmla="*/ 1143000 w 96"/>
              <a:gd name="T5" fmla="*/ 609600 h 192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96" h="192">
                <a:moveTo>
                  <a:pt x="0" y="0"/>
                </a:moveTo>
                <a:lnTo>
                  <a:pt x="96" y="0"/>
                </a:lnTo>
                <a:lnTo>
                  <a:pt x="96" y="192"/>
                </a:lnTo>
              </a:path>
            </a:pathLst>
          </a:custGeom>
          <a:noFill/>
          <a:ln w="12700" cap="flat" cmpd="sng">
            <a:solidFill>
              <a:srgbClr val="077C97"/>
            </a:solidFill>
            <a:prstDash val="solid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CC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605200" name="Rectangle 16"/>
          <p:cNvSpPr>
            <a:spLocks noGrp="1" noChangeArrowheads="1"/>
          </p:cNvSpPr>
          <p:nvPr>
            <p:ph type="ctrTitle" sz="quarter"/>
          </p:nvPr>
        </p:nvSpPr>
        <p:spPr>
          <a:xfrm>
            <a:off x="1219200" y="609600"/>
            <a:ext cx="5943600" cy="1295400"/>
          </a:xfrm>
        </p:spPr>
        <p:txBody>
          <a:bodyPr anchor="t"/>
          <a:lstStyle>
            <a:lvl1pPr>
              <a:defRPr sz="3600">
                <a:latin typeface="Times New Roman" panose="02020603050405020304" pitchFamily="18" charset="0"/>
              </a:defRPr>
            </a:lvl1pPr>
          </a:lstStyle>
          <a:p>
            <a:pPr lvl="0"/>
            <a:r>
              <a:rPr lang="en-US" altLang="en-US" noProof="0" smtClean="0"/>
              <a:t>Click to edit Master title style</a:t>
            </a:r>
          </a:p>
        </p:txBody>
      </p:sp>
      <p:sp>
        <p:nvSpPr>
          <p:cNvPr id="605201" name="Rectangle 1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457200" y="2819400"/>
            <a:ext cx="4495800" cy="3352800"/>
          </a:xfrm>
        </p:spPr>
        <p:txBody>
          <a:bodyPr/>
          <a:lstStyle>
            <a:lvl1pPr marL="0" indent="0">
              <a:buFont typeface="Wingdings" panose="05000000000000000000" pitchFamily="2" charset="2"/>
              <a:buNone/>
              <a:defRPr sz="2800">
                <a:solidFill>
                  <a:srgbClr val="077C97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altLang="en-US" noProof="0" smtClean="0"/>
              <a:t>Click to edit Master subtitle style</a:t>
            </a:r>
          </a:p>
        </p:txBody>
      </p:sp>
      <p:sp>
        <p:nvSpPr>
          <p:cNvPr id="13" name="Footer Placeholder 9"/>
          <p:cNvSpPr>
            <a:spLocks noGrp="1"/>
          </p:cNvSpPr>
          <p:nvPr>
            <p:ph type="ftr" sz="quarter" idx="10"/>
          </p:nvPr>
        </p:nvSpPr>
        <p:spPr>
          <a:xfrm>
            <a:off x="1752600" y="6305550"/>
            <a:ext cx="6934200" cy="47625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 altLang="en-US" dirty="0"/>
              <a:t> © 2012 Pearson Education, Inc.</a:t>
            </a: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5000" y="2248436"/>
            <a:ext cx="2971800" cy="37535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1487957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Slide 2.2- </a:t>
            </a:r>
            <a:fld id="{666FB77A-CE67-40A9-945B-251200CD2367}" type="slidenum">
              <a:rPr lang="en-US" altLang="en-US"/>
              <a:pPr>
                <a:defRPr/>
              </a:pPr>
              <a:t>‹#›</a:t>
            </a:fld>
            <a:endParaRPr lang="en-CA" altLang="en-US" dirty="0"/>
          </a:p>
        </p:txBody>
      </p:sp>
      <p:sp>
        <p:nvSpPr>
          <p:cNvPr id="5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1077399800"/>
      </p:ext>
    </p:extLst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0"/>
            <a:ext cx="2057400" cy="61722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0"/>
            <a:ext cx="6019800" cy="61722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Slide 2.2- </a:t>
            </a:r>
            <a:fld id="{C40906E5-C24C-4790-AE21-7B84BA83C02F}" type="slidenum">
              <a:rPr lang="en-US" altLang="en-US"/>
              <a:pPr>
                <a:defRPr/>
              </a:pPr>
              <a:t>‹#›</a:t>
            </a:fld>
            <a:endParaRPr lang="en-CA" altLang="en-US" dirty="0"/>
          </a:p>
        </p:txBody>
      </p:sp>
      <p:sp>
        <p:nvSpPr>
          <p:cNvPr id="5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2216291343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Slide 2.2- </a:t>
            </a:r>
            <a:fld id="{CE90E932-D1B3-4534-813D-FD4EBE5E39C2}" type="slidenum">
              <a:rPr lang="en-US" altLang="en-US"/>
              <a:pPr>
                <a:defRPr/>
              </a:pPr>
              <a:t>‹#›</a:t>
            </a:fld>
            <a:endParaRPr lang="en-CA" altLang="en-US" dirty="0"/>
          </a:p>
        </p:txBody>
      </p:sp>
      <p:sp>
        <p:nvSpPr>
          <p:cNvPr id="5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3268376967"/>
      </p:ext>
    </p:extLst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Slide 2.2- </a:t>
            </a:r>
            <a:fld id="{611AF1AB-C2F6-4C2D-A675-8FAD64D2E68D}" type="slidenum">
              <a:rPr lang="en-US" altLang="en-US"/>
              <a:pPr>
                <a:defRPr/>
              </a:pPr>
              <a:t>‹#›</a:t>
            </a:fld>
            <a:endParaRPr lang="en-CA" altLang="en-US" dirty="0"/>
          </a:p>
        </p:txBody>
      </p:sp>
      <p:sp>
        <p:nvSpPr>
          <p:cNvPr id="5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2928262687"/>
      </p:ext>
    </p:extLst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Slide 2.2- </a:t>
            </a:r>
            <a:fld id="{3986BFB6-CA82-4812-BE97-DA0F65491B7A}" type="slidenum">
              <a:rPr lang="en-US" altLang="en-US"/>
              <a:pPr>
                <a:defRPr/>
              </a:pPr>
              <a:t>‹#›</a:t>
            </a:fld>
            <a:endParaRPr lang="en-CA" altLang="en-US" dirty="0"/>
          </a:p>
        </p:txBody>
      </p:sp>
      <p:sp>
        <p:nvSpPr>
          <p:cNvPr id="6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2317108004"/>
      </p:ext>
    </p:extLst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Slide 2.2- </a:t>
            </a:r>
            <a:fld id="{E6DAF540-46D9-4094-8FE8-0834E2370D1A}" type="slidenum">
              <a:rPr lang="en-US" altLang="en-US"/>
              <a:pPr>
                <a:defRPr/>
              </a:pPr>
              <a:t>‹#›</a:t>
            </a:fld>
            <a:endParaRPr lang="en-CA" altLang="en-US" dirty="0"/>
          </a:p>
        </p:txBody>
      </p:sp>
      <p:sp>
        <p:nvSpPr>
          <p:cNvPr id="8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3569669486"/>
      </p:ext>
    </p:extLst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Slide 2.2- </a:t>
            </a:r>
            <a:fld id="{487CA900-6A0F-4284-BBF9-FA441424FECD}" type="slidenum">
              <a:rPr lang="en-US" altLang="en-US"/>
              <a:pPr>
                <a:defRPr/>
              </a:pPr>
              <a:t>‹#›</a:t>
            </a:fld>
            <a:endParaRPr lang="en-CA" altLang="en-US" dirty="0"/>
          </a:p>
        </p:txBody>
      </p:sp>
      <p:sp>
        <p:nvSpPr>
          <p:cNvPr id="4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1567146354"/>
      </p:ext>
    </p:extLst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Slide 2.2- </a:t>
            </a:r>
            <a:fld id="{D08BDEBC-B0EE-4876-A910-04FE4D7A43BC}" type="slidenum">
              <a:rPr lang="en-US" altLang="en-US"/>
              <a:pPr>
                <a:defRPr/>
              </a:pPr>
              <a:t>‹#›</a:t>
            </a:fld>
            <a:endParaRPr lang="en-CA" altLang="en-US" dirty="0"/>
          </a:p>
        </p:txBody>
      </p:sp>
      <p:sp>
        <p:nvSpPr>
          <p:cNvPr id="3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1594439869"/>
      </p:ext>
    </p:extLst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Slide 2.2- </a:t>
            </a:r>
            <a:fld id="{8667CB26-4B9D-4316-91C7-62ACA1D37795}" type="slidenum">
              <a:rPr lang="en-US" altLang="en-US"/>
              <a:pPr>
                <a:defRPr/>
              </a:pPr>
              <a:t>‹#›</a:t>
            </a:fld>
            <a:endParaRPr lang="en-CA" altLang="en-US" dirty="0"/>
          </a:p>
        </p:txBody>
      </p:sp>
      <p:sp>
        <p:nvSpPr>
          <p:cNvPr id="6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1050847700"/>
      </p:ext>
    </p:extLst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Slide 2.2- </a:t>
            </a:r>
            <a:fld id="{C3411FFC-3F1F-41E6-A5CD-496F1593754C}" type="slidenum">
              <a:rPr lang="en-US" altLang="en-US"/>
              <a:pPr>
                <a:defRPr/>
              </a:pPr>
              <a:t>‹#›</a:t>
            </a:fld>
            <a:endParaRPr lang="en-CA" altLang="en-US" dirty="0"/>
          </a:p>
        </p:txBody>
      </p:sp>
      <p:sp>
        <p:nvSpPr>
          <p:cNvPr id="6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1870732600"/>
      </p:ext>
    </p:extLst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1586" name="Rectangle 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81800" y="6307138"/>
            <a:ext cx="1905000" cy="474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b="1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r>
              <a:rPr lang="en-US" altLang="en-US" dirty="0"/>
              <a:t>Slide 2.2- </a:t>
            </a:r>
            <a:fld id="{CE7008AD-6ACD-4396-A6D7-C548241CE52C}" type="slidenum">
              <a:rPr lang="en-US" altLang="en-US"/>
              <a:pPr>
                <a:defRPr/>
              </a:pPr>
              <a:t>‹#›</a:t>
            </a:fld>
            <a:endParaRPr lang="en-CA" altLang="en-US" dirty="0"/>
          </a:p>
        </p:txBody>
      </p:sp>
      <p:sp>
        <p:nvSpPr>
          <p:cNvPr id="1027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0"/>
            <a:ext cx="82296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7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457200" y="6305550"/>
            <a:ext cx="6324600" cy="47625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buFont typeface="Symbol" panose="05050102010706020507" pitchFamily="18" charset="2"/>
              <a:buNone/>
              <a:defRPr sz="1200" smtClean="0">
                <a:latin typeface="Arial" panose="020B0604020202020204" pitchFamily="34" charset="0"/>
                <a:sym typeface="Symbol" panose="05050102010706020507" pitchFamily="18" charset="2"/>
              </a:defRPr>
            </a:lvl1pPr>
          </a:lstStyle>
          <a:p>
            <a:pPr>
              <a:defRPr/>
            </a:pPr>
            <a:r>
              <a:rPr lang="en-US" altLang="en-US" dirty="0"/>
              <a:t> © 2012 Pearson Education, Inc.</a:t>
            </a:r>
          </a:p>
        </p:txBody>
      </p:sp>
      <p:sp>
        <p:nvSpPr>
          <p:cNvPr id="1030" name="Line 13"/>
          <p:cNvSpPr>
            <a:spLocks noChangeShapeType="1"/>
          </p:cNvSpPr>
          <p:nvPr userDrawn="1"/>
        </p:nvSpPr>
        <p:spPr bwMode="auto">
          <a:xfrm rot="5400000" flipH="1">
            <a:off x="4572000" y="-3505200"/>
            <a:ext cx="0" cy="9144000"/>
          </a:xfrm>
          <a:prstGeom prst="line">
            <a:avLst/>
          </a:prstGeom>
          <a:noFill/>
          <a:ln w="63500">
            <a:solidFill>
              <a:srgbClr val="077C97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  <p:sldLayoutId id="2147483726" r:id="rId2"/>
    <p:sldLayoutId id="2147483727" r:id="rId3"/>
    <p:sldLayoutId id="2147483728" r:id="rId4"/>
    <p:sldLayoutId id="2147483729" r:id="rId5"/>
    <p:sldLayoutId id="2147483730" r:id="rId6"/>
    <p:sldLayoutId id="2147483731" r:id="rId7"/>
    <p:sldLayoutId id="2147483732" r:id="rId8"/>
    <p:sldLayoutId id="2147483733" r:id="rId9"/>
    <p:sldLayoutId id="2147483734" r:id="rId10"/>
    <p:sldLayoutId id="2147483735" r:id="rId11"/>
  </p:sldLayoutIdLst>
  <p:transition spd="med"/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kern="1200">
          <a:solidFill>
            <a:srgbClr val="077C97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077C97"/>
        </a:buClr>
        <a:buFont typeface="Wingdings" panose="05000000000000000000" pitchFamily="2" charset="2"/>
        <a:buChar char="§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077C97"/>
        </a:buClr>
        <a:buFont typeface="Wingdings" panose="05000000000000000000" pitchFamily="2" charset="2"/>
        <a:buChar char="§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077C97"/>
        </a:buClr>
        <a:buFont typeface="Wingdings" panose="05000000000000000000" pitchFamily="2" charset="2"/>
        <a:buChar char="§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077C97"/>
        </a:buClr>
        <a:buFont typeface="Wingdings" panose="05000000000000000000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077C97"/>
        </a:buClr>
        <a:buFont typeface="Wingdings" panose="05000000000000000000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4.wmf"/><Relationship Id="rId5" Type="http://schemas.openxmlformats.org/officeDocument/2006/relationships/oleObject" Target="../embeddings/oleObject1.bin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4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4.w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4.wmf"/><Relationship Id="rId5" Type="http://schemas.openxmlformats.org/officeDocument/2006/relationships/oleObject" Target="../embeddings/oleObject4.bin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5" Type="http://schemas.openxmlformats.org/officeDocument/2006/relationships/image" Target="../media/image4.wmf"/><Relationship Id="rId4" Type="http://schemas.openxmlformats.org/officeDocument/2006/relationships/oleObject" Target="../embeddings/oleObject5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Footer Placeholder 9"/>
          <p:cNvSpPr>
            <a:spLocks noGrp="1"/>
          </p:cNvSpPr>
          <p:nvPr>
            <p:ph type="ftr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Determinants</a:t>
            </a:r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INTRODUCTION TO DETERMINANTS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 dirty="0">
                <a:latin typeface="Arial" panose="020B0604020202020204" pitchFamily="34" charset="0"/>
              </a:rPr>
              <a:t>Slide </a:t>
            </a:r>
            <a:r>
              <a:rPr lang="en-US" altLang="en-US" sz="1200" dirty="0" smtClean="0">
                <a:latin typeface="Arial" panose="020B0604020202020204" pitchFamily="34" charset="0"/>
              </a:rPr>
              <a:t>3.1- </a:t>
            </a:r>
            <a:fld id="{13CCF1D0-3A87-4DC6-85CD-0E9CC5054675}" type="slidenum">
              <a:rPr lang="en-US" altLang="en-US" sz="1200">
                <a:latin typeface="Arial" panose="020B0604020202020204" pitchFamily="34" charset="0"/>
              </a:rPr>
              <a:pPr algn="r"/>
              <a:t>2</a:t>
            </a:fld>
            <a:endParaRPr lang="en-CA" altLang="en-US" sz="1200" dirty="0">
              <a:latin typeface="Arial" panose="020B0604020202020204" pitchFamily="34" charset="0"/>
            </a:endParaRPr>
          </a:p>
        </p:txBody>
      </p:sp>
      <p:sp>
        <p:nvSpPr>
          <p:cNvPr id="6147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p:sp>
        <p:nvSpPr>
          <p:cNvPr id="614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INTRODUCTION TO DETERMINANTS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16424" name="Rectangle 8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457200" y="1295400"/>
                <a:ext cx="8229600" cy="5181600"/>
              </a:xfrm>
            </p:spPr>
            <p:txBody>
              <a:bodyPr/>
              <a:lstStyle/>
              <a:p>
                <a:pPr eaLnBrk="1" hangingPunct="1"/>
                <a:r>
                  <a:rPr lang="en-US" altLang="en-US" sz="2700" b="1" dirty="0" smtClean="0">
                    <a:cs typeface="Times New Roman" panose="02020603050405020304" pitchFamily="18" charset="0"/>
                  </a:rPr>
                  <a:t>Definition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: For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n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≥ 2, the </a:t>
                </a:r>
                <a:r>
                  <a:rPr lang="en-US" altLang="en-US" sz="2700" b="1" dirty="0" smtClean="0">
                    <a:cs typeface="Times New Roman" panose="02020603050405020304" pitchFamily="18" charset="0"/>
                  </a:rPr>
                  <a:t>determinant 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of an </a:t>
                </a:r>
                <a14:m>
                  <m:oMath xmlns:m="http://schemas.openxmlformats.org/officeDocument/2006/math">
                    <m:r>
                      <a:rPr lang="en-US" altLang="en-US" sz="27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𝑛</m:t>
                    </m:r>
                    <m:r>
                      <a:rPr lang="en-US" altLang="en-US" sz="27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×</m:t>
                    </m:r>
                    <m:r>
                      <a:rPr lang="en-US" altLang="en-US" sz="27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𝑛</m:t>
                    </m:r>
                  </m:oMath>
                </a14:m>
                <a:r>
                  <a:rPr lang="en-US" altLang="en-US" sz="2700" dirty="0" smtClean="0">
                    <a:cs typeface="Times New Roman" panose="02020603050405020304" pitchFamily="18" charset="0"/>
                  </a:rPr>
                  <a:t> matrix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A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= [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a</a:t>
                </a:r>
                <a:r>
                  <a:rPr lang="en-US" altLang="en-US" sz="2700" baseline="-25000" dirty="0" smtClean="0">
                    <a:cs typeface="Times New Roman" panose="02020603050405020304" pitchFamily="18" charset="0"/>
                  </a:rPr>
                  <a:t>ij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] is the sum of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n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terms of the form </a:t>
                </a:r>
                <a14:m>
                  <m:oMath xmlns:m="http://schemas.openxmlformats.org/officeDocument/2006/math">
                    <m:r>
                      <a:rPr lang="en-US" altLang="en-US" sz="270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±</m:t>
                    </m:r>
                    <m:r>
                      <a:rPr lang="en-US" altLang="en-US" sz="27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𝑎</m:t>
                    </m:r>
                    <m:r>
                      <a:rPr lang="en-US" altLang="en-US" sz="2700" b="0" i="1" baseline="-25000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1</m:t>
                    </m:r>
                    <m:r>
                      <a:rPr lang="en-US" altLang="en-US" sz="2700" b="0" i="1" baseline="-25000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𝑗</m:t>
                    </m:r>
                    <m:func>
                      <m:funcPr>
                        <m:ctrlPr>
                          <a:rPr lang="en-US" altLang="en-US" sz="27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altLang="en-US" sz="2700" b="0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det</m:t>
                        </m:r>
                      </m:fName>
                      <m:e>
                        <m:r>
                          <a:rPr lang="en-US" altLang="en-US" sz="27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𝐴</m:t>
                        </m:r>
                        <m:r>
                          <a:rPr lang="en-US" altLang="en-US" sz="2700" b="0" i="1" baseline="-2500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  <m:r>
                          <a:rPr lang="en-US" altLang="en-US" sz="2700" b="0" i="1" baseline="-2500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𝑗</m:t>
                        </m:r>
                      </m:e>
                    </m:func>
                  </m:oMath>
                </a14:m>
                <a:r>
                  <a:rPr lang="en-US" altLang="en-US" sz="2700" dirty="0" smtClean="0">
                    <a:cs typeface="Times New Roman" panose="02020603050405020304" pitchFamily="18" charset="0"/>
                  </a:rPr>
                  <a:t>, with plus and minus signs alternating, where the entries a</a:t>
                </a:r>
                <a:r>
                  <a:rPr lang="en-US" altLang="en-US" sz="2700" baseline="-25000" dirty="0" smtClean="0">
                    <a:cs typeface="Times New Roman" panose="02020603050405020304" pitchFamily="18" charset="0"/>
                  </a:rPr>
                  <a:t>11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, a</a:t>
                </a:r>
                <a:r>
                  <a:rPr lang="en-US" altLang="en-US" sz="2700" baseline="-25000" dirty="0" smtClean="0">
                    <a:cs typeface="Times New Roman" panose="02020603050405020304" pitchFamily="18" charset="0"/>
                  </a:rPr>
                  <a:t>12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, . . . , a</a:t>
                </a:r>
                <a:r>
                  <a:rPr lang="en-US" altLang="en-US" sz="2700" baseline="-25000" dirty="0" smtClean="0">
                    <a:cs typeface="Times New Roman" panose="02020603050405020304" pitchFamily="18" charset="0"/>
                  </a:rPr>
                  <a:t>1n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are from the first row of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A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. In symbols,</a:t>
                </a:r>
              </a:p>
              <a:p>
                <a:pPr eaLnBrk="1" hangingPunct="1"/>
                <a:endParaRPr lang="en-US" altLang="en-US" sz="2800" dirty="0" smtClean="0">
                  <a:cs typeface="Times New Roman" panose="02020603050405020304" pitchFamily="18" charset="0"/>
                </a:endParaRPr>
              </a:p>
              <a:p>
                <a:pPr marL="0" indent="0" eaLnBrk="1" hangingPunct="1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US" altLang="en-US" sz="250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 altLang="en-US" sz="2500" b="0" i="0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det</m:t>
                          </m:r>
                        </m:fName>
                        <m:e>
                          <m:r>
                            <a:rPr lang="en-US" altLang="en-US" sz="250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𝐴</m:t>
                          </m:r>
                          <m:r>
                            <a:rPr lang="en-US" altLang="en-US" sz="250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=</m:t>
                          </m:r>
                          <m:r>
                            <a:rPr lang="en-US" altLang="en-US" sz="250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𝑎</m:t>
                          </m:r>
                          <m:r>
                            <a:rPr lang="en-US" altLang="en-US" sz="2500" b="0" i="1" baseline="-25000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11</m:t>
                          </m:r>
                          <m:func>
                            <m:funcPr>
                              <m:ctrlPr>
                                <a:rPr lang="en-US" altLang="en-US" sz="25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US" altLang="en-US" sz="2500" b="0" i="0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det</m:t>
                              </m:r>
                            </m:fName>
                            <m:e>
                              <m:r>
                                <a:rPr lang="en-US" altLang="en-US" sz="25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𝐴</m:t>
                              </m:r>
                              <m:r>
                                <a:rPr lang="en-US" altLang="en-US" sz="2500" b="0" i="1" baseline="-25000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11</m:t>
                              </m:r>
                              <m:r>
                                <a:rPr lang="en-US" altLang="en-US" sz="25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−</m:t>
                              </m:r>
                              <m:r>
                                <a:rPr lang="en-US" altLang="en-US" sz="25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𝑎</m:t>
                              </m:r>
                              <m:r>
                                <a:rPr lang="en-US" altLang="en-US" sz="2500" b="0" i="1" baseline="-25000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12</m:t>
                              </m:r>
                              <m:r>
                                <a:rPr lang="en-US" altLang="en-US" sz="25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𝑑𝑒𝑡𝐴</m:t>
                              </m:r>
                              <m:r>
                                <a:rPr lang="en-US" altLang="en-US" sz="2500" b="0" i="1" baseline="-25000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12</m:t>
                              </m:r>
                              <m:r>
                                <a:rPr lang="en-US" altLang="en-US" sz="25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+…+</m:t>
                              </m:r>
                              <m:d>
                                <m:dPr>
                                  <m:ctrlPr>
                                    <a:rPr lang="en-US" altLang="en-US" sz="2500" b="0" i="1" smtClean="0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altLang="en-US" sz="2500" b="0" i="1" smtClean="0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−1</m:t>
                                  </m:r>
                                </m:e>
                              </m:d>
                              <m:r>
                                <a:rPr lang="en-US" altLang="en-US" sz="2500" b="0" i="1" baseline="30000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1</m:t>
                              </m:r>
                              <m:r>
                                <a:rPr lang="en-US" altLang="en-US" sz="2500" b="0" i="1" baseline="15000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+</m:t>
                              </m:r>
                              <m:r>
                                <a:rPr lang="en-US" altLang="en-US" sz="2500" b="0" i="1" baseline="30000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𝑛</m:t>
                              </m:r>
                              <m:r>
                                <a:rPr lang="en-US" altLang="en-US" sz="2500" b="0" i="1" baseline="30000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 </m:t>
                              </m:r>
                              <m:r>
                                <a:rPr lang="en-US" altLang="en-US" sz="25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𝑎</m:t>
                              </m:r>
                              <m:r>
                                <a:rPr lang="en-US" altLang="en-US" sz="2500" b="0" i="1" baseline="30000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1</m:t>
                              </m:r>
                              <m:r>
                                <a:rPr lang="en-US" altLang="en-US" sz="2500" b="0" i="1" baseline="30000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𝑛</m:t>
                              </m:r>
                              <m:r>
                                <a:rPr lang="en-US" altLang="en-US" sz="2500" b="0" i="1" baseline="30000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 </m:t>
                              </m:r>
                              <m:r>
                                <a:rPr lang="en-US" altLang="en-US" sz="25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𝑑𝑒𝑡𝐴</m:t>
                              </m:r>
                              <m:r>
                                <a:rPr lang="en-US" altLang="en-US" sz="2500" b="0" i="1" baseline="-25000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1</m:t>
                              </m:r>
                              <m:r>
                                <a:rPr lang="en-US" altLang="en-US" sz="2500" b="0" i="1" baseline="-25000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𝑛</m:t>
                              </m:r>
                            </m:e>
                          </m:func>
                        </m:e>
                      </m:func>
                    </m:oMath>
                  </m:oMathPara>
                </a14:m>
                <a:endParaRPr lang="en-US" altLang="en-US" sz="2500" dirty="0" smtClean="0">
                  <a:cs typeface="Times New Roman" panose="02020603050405020304" pitchFamily="18" charset="0"/>
                </a:endParaRPr>
              </a:p>
              <a:p>
                <a:pPr marL="0" indent="0" eaLnBrk="1" hangingPunct="1">
                  <a:buNone/>
                </a:pPr>
                <a:r>
                  <a:rPr lang="en-US" altLang="en-US" sz="2500" b="0" dirty="0" smtClean="0">
                    <a:cs typeface="Times New Roman" panose="02020603050405020304" pitchFamily="18" charset="0"/>
                  </a:rPr>
                  <a:t>           </a:t>
                </a:r>
                <a14:m>
                  <m:oMath xmlns:m="http://schemas.openxmlformats.org/officeDocument/2006/math">
                    <m:r>
                      <a:rPr lang="en-US" altLang="en-US" sz="25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nary>
                      <m:naryPr>
                        <m:chr m:val="∑"/>
                        <m:ctrlPr>
                          <a:rPr lang="en-US" altLang="en-US" sz="25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naryPr>
                      <m:sub>
                        <m:r>
                          <m:rPr>
                            <m:brk m:alnAt="23"/>
                          </m:rPr>
                          <a:rPr lang="en-US" altLang="en-US" sz="25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𝑗</m:t>
                        </m:r>
                        <m:r>
                          <a:rPr lang="en-US" altLang="en-US" sz="25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=1</m:t>
                        </m:r>
                      </m:sub>
                      <m:sup>
                        <m:r>
                          <a:rPr lang="en-US" altLang="en-US" sz="25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𝑛</m:t>
                        </m:r>
                      </m:sup>
                      <m:e>
                        <m:d>
                          <m:dPr>
                            <m:ctrlPr>
                              <a:rPr lang="en-US" altLang="en-US" sz="25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r>
                              <a:rPr lang="en-US" altLang="en-US" sz="25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−1</m:t>
                            </m:r>
                          </m:e>
                        </m:d>
                        <m:r>
                          <a:rPr lang="en-US" altLang="en-US" sz="2500" b="0" i="1" baseline="3000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  <m:r>
                          <a:rPr lang="en-US" altLang="en-US" sz="2500" b="0" i="1" baseline="1400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en-US" sz="2500" b="0" i="1" baseline="3000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𝑗</m:t>
                        </m:r>
                        <m:r>
                          <a:rPr lang="en-US" altLang="en-US" sz="25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a:rPr lang="en-US" altLang="en-US" sz="25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𝑎</m:t>
                        </m:r>
                        <m:r>
                          <a:rPr lang="en-US" altLang="en-US" sz="2500" b="0" i="1" baseline="-2500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  <m:r>
                          <a:rPr lang="en-US" altLang="en-US" sz="2500" b="0" i="1" baseline="-2500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𝑗𝑑𝑒</m:t>
                        </m:r>
                        <m:r>
                          <a:rPr lang="en-US" altLang="en-US" sz="25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𝑡𝐴</m:t>
                        </m:r>
                        <m:r>
                          <a:rPr lang="en-US" altLang="en-US" sz="2500" b="0" i="1" baseline="-2500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  <m:r>
                          <a:rPr lang="en-US" altLang="en-US" sz="2500" b="0" i="1" baseline="-2500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𝑗</m:t>
                        </m:r>
                      </m:e>
                    </m:nary>
                  </m:oMath>
                </a14:m>
                <a:endParaRPr lang="en-US" altLang="en-US" sz="2500" dirty="0" smtClean="0"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16424" name="Rectangle 8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457200" y="1295400"/>
                <a:ext cx="8229600" cy="5181600"/>
              </a:xfrm>
              <a:blipFill rotWithShape="0">
                <a:blip r:embed="rId4"/>
                <a:stretch>
                  <a:fillRect l="-1185" t="-1176" r="-237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6159" name="Object 30"/>
          <p:cNvGraphicFramePr>
            <a:graphicFrameLocks noChangeAspect="1"/>
          </p:cNvGraphicFramePr>
          <p:nvPr/>
        </p:nvGraphicFramePr>
        <p:xfrm>
          <a:off x="2959100" y="2032000"/>
          <a:ext cx="914400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70" name="Equation" r:id="rId5" imgW="475104" imgH="810471" progId="Equation.DSMT4">
                  <p:embed/>
                </p:oleObj>
              </mc:Choice>
              <mc:Fallback>
                <p:oleObj name="Equation" r:id="rId5" imgW="475104" imgH="810471" progId="Equation.DSMT4">
                  <p:embed/>
                  <p:pic>
                    <p:nvPicPr>
                      <p:cNvPr id="0" name="Object 3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59100" y="2032000"/>
                        <a:ext cx="914400" cy="371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 dirty="0">
                <a:latin typeface="Arial" panose="020B0604020202020204" pitchFamily="34" charset="0"/>
              </a:rPr>
              <a:t>Slide </a:t>
            </a:r>
            <a:r>
              <a:rPr lang="en-US" altLang="en-US" sz="1200" dirty="0" smtClean="0">
                <a:latin typeface="Arial" panose="020B0604020202020204" pitchFamily="34" charset="0"/>
              </a:rPr>
              <a:t>3.1- </a:t>
            </a:r>
            <a:fld id="{13CCF1D0-3A87-4DC6-85CD-0E9CC5054675}" type="slidenum">
              <a:rPr lang="en-US" altLang="en-US" sz="1200">
                <a:latin typeface="Arial" panose="020B0604020202020204" pitchFamily="34" charset="0"/>
              </a:rPr>
              <a:pPr algn="r"/>
              <a:t>3</a:t>
            </a:fld>
            <a:endParaRPr lang="en-CA" altLang="en-US" sz="1200" dirty="0">
              <a:latin typeface="Arial" panose="020B0604020202020204" pitchFamily="34" charset="0"/>
            </a:endParaRPr>
          </a:p>
        </p:txBody>
      </p:sp>
      <p:sp>
        <p:nvSpPr>
          <p:cNvPr id="6147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p:sp>
        <p:nvSpPr>
          <p:cNvPr id="614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INTRODUCTION TO DETERMINANTS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16424" name="Rectangle 8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457200" y="1295400"/>
                <a:ext cx="8229600" cy="5181600"/>
              </a:xfrm>
            </p:spPr>
            <p:txBody>
              <a:bodyPr/>
              <a:lstStyle/>
              <a:p>
                <a:pPr eaLnBrk="1" hangingPunct="1"/>
                <a:r>
                  <a:rPr lang="en-US" altLang="en-US" sz="2700" b="1" dirty="0" smtClean="0">
                    <a:cs typeface="Times New Roman" panose="02020603050405020304" pitchFamily="18" charset="0"/>
                  </a:rPr>
                  <a:t>Example 1   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Compute the determinant of</a:t>
                </a:r>
              </a:p>
              <a:p>
                <a:pPr marL="0" indent="0" eaLnBrk="1" hangingPunct="1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en-US" sz="27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𝐴</m:t>
                      </m:r>
                      <m:r>
                        <a:rPr lang="en-US" altLang="en-US" sz="27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US" altLang="en-US" sz="270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3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altLang="en-US" sz="27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US" altLang="en-US" sz="2700" b="0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1</m:t>
                                </m:r>
                              </m:e>
                              <m:e>
                                <m:r>
                                  <a:rPr lang="en-US" altLang="en-US" sz="2700" b="0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5</m:t>
                                </m:r>
                              </m:e>
                              <m:e>
                                <m:r>
                                  <a:rPr lang="en-US" altLang="en-US" sz="2700" b="0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0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altLang="en-US" sz="2700" b="0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2</m:t>
                                </m:r>
                              </m:e>
                              <m:e>
                                <m:r>
                                  <a:rPr lang="en-US" altLang="en-US" sz="2700" b="0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4</m:t>
                                </m:r>
                              </m:e>
                              <m:e>
                                <m:r>
                                  <a:rPr lang="en-US" altLang="en-US" sz="2700" b="0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−1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altLang="en-US" sz="2700" b="0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altLang="en-US" sz="2700" b="0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−2</m:t>
                                </m:r>
                              </m:e>
                              <m:e>
                                <m:r>
                                  <a:rPr lang="en-US" altLang="en-US" sz="2700" b="0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0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US" altLang="en-US" sz="2700" dirty="0" smtClean="0">
                  <a:cs typeface="Times New Roman" panose="02020603050405020304" pitchFamily="18" charset="0"/>
                </a:endParaRPr>
              </a:p>
              <a:p>
                <a:pPr marL="0" indent="0" eaLnBrk="1" hangingPunct="1">
                  <a:buNone/>
                </a:pPr>
                <a:endParaRPr lang="en-US" altLang="en-US" sz="2700" dirty="0" smtClean="0">
                  <a:cs typeface="Times New Roman" panose="02020603050405020304" pitchFamily="18" charset="0"/>
                </a:endParaRPr>
              </a:p>
              <a:p>
                <a:pPr eaLnBrk="1" hangingPunct="1"/>
                <a:r>
                  <a:rPr lang="en-US" altLang="en-US" sz="2700" b="1" dirty="0" smtClean="0">
                    <a:cs typeface="Times New Roman" panose="02020603050405020304" pitchFamily="18" charset="0"/>
                  </a:rPr>
                  <a:t>Solution 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Compute </a:t>
                </a:r>
                <a:r>
                  <a:rPr lang="en-US" altLang="en-US" sz="2400" dirty="0" smtClean="0">
                    <a:cs typeface="Times New Roman" panose="02020603050405020304" pitchFamily="18" charset="0"/>
                  </a:rPr>
                  <a:t>det</a:t>
                </a:r>
                <a:r>
                  <a:rPr lang="en-US" altLang="en-US" sz="2400" i="1" dirty="0" smtClean="0">
                    <a:cs typeface="Times New Roman" panose="02020603050405020304" pitchFamily="18" charset="0"/>
                  </a:rPr>
                  <a:t>A</a:t>
                </a:r>
                <a:r>
                  <a:rPr lang="en-US" altLang="en-US" sz="2400" dirty="0" smtClean="0">
                    <a:cs typeface="Times New Roman" panose="02020603050405020304" pitchFamily="18" charset="0"/>
                  </a:rPr>
                  <a:t> = </a:t>
                </a:r>
                <a:r>
                  <a:rPr lang="en-US" altLang="en-US" sz="2400" i="1" dirty="0" smtClean="0">
                    <a:cs typeface="Times New Roman" panose="02020603050405020304" pitchFamily="18" charset="0"/>
                  </a:rPr>
                  <a:t>a</a:t>
                </a:r>
                <a:r>
                  <a:rPr lang="en-US" altLang="en-US" sz="2400" baseline="-25000" dirty="0" smtClean="0">
                    <a:cs typeface="Times New Roman" panose="02020603050405020304" pitchFamily="18" charset="0"/>
                  </a:rPr>
                  <a:t>11</a:t>
                </a:r>
                <a:r>
                  <a:rPr lang="en-US" altLang="en-US" sz="2400" dirty="0" smtClean="0">
                    <a:cs typeface="Times New Roman" panose="02020603050405020304" pitchFamily="18" charset="0"/>
                  </a:rPr>
                  <a:t>det</a:t>
                </a:r>
                <a:r>
                  <a:rPr lang="en-US" altLang="en-US" sz="2400" i="1" dirty="0" smtClean="0">
                    <a:cs typeface="Times New Roman" panose="02020603050405020304" pitchFamily="18" charset="0"/>
                  </a:rPr>
                  <a:t>A</a:t>
                </a:r>
                <a:r>
                  <a:rPr lang="en-US" altLang="en-US" sz="2400" baseline="-25000" dirty="0" smtClean="0">
                    <a:cs typeface="Times New Roman" panose="02020603050405020304" pitchFamily="18" charset="0"/>
                  </a:rPr>
                  <a:t>11 </a:t>
                </a:r>
                <a:r>
                  <a:rPr lang="en-US" altLang="en-US" sz="2400" dirty="0" smtClean="0">
                    <a:cs typeface="Times New Roman" panose="02020603050405020304" pitchFamily="18" charset="0"/>
                  </a:rPr>
                  <a:t>- </a:t>
                </a:r>
                <a:r>
                  <a:rPr lang="en-US" altLang="en-US" sz="2400" i="1" dirty="0" smtClean="0">
                    <a:cs typeface="Times New Roman" panose="02020603050405020304" pitchFamily="18" charset="0"/>
                  </a:rPr>
                  <a:t>a</a:t>
                </a:r>
                <a:r>
                  <a:rPr lang="en-US" altLang="en-US" sz="2400" baseline="-25000" dirty="0" smtClean="0">
                    <a:cs typeface="Times New Roman" panose="02020603050405020304" pitchFamily="18" charset="0"/>
                  </a:rPr>
                  <a:t>12</a:t>
                </a:r>
                <a:r>
                  <a:rPr lang="en-US" altLang="en-US" sz="2400" dirty="0" smtClean="0">
                    <a:cs typeface="Times New Roman" panose="02020603050405020304" pitchFamily="18" charset="0"/>
                  </a:rPr>
                  <a:t>det</a:t>
                </a:r>
                <a:r>
                  <a:rPr lang="en-US" altLang="en-US" sz="2400" i="1" dirty="0" smtClean="0">
                    <a:cs typeface="Times New Roman" panose="02020603050405020304" pitchFamily="18" charset="0"/>
                  </a:rPr>
                  <a:t>A</a:t>
                </a:r>
                <a:r>
                  <a:rPr lang="en-US" altLang="en-US" sz="2400" baseline="-25000" dirty="0" smtClean="0">
                    <a:cs typeface="Times New Roman" panose="02020603050405020304" pitchFamily="18" charset="0"/>
                  </a:rPr>
                  <a:t>12 </a:t>
                </a:r>
                <a:r>
                  <a:rPr lang="en-US" altLang="en-US" sz="2400" dirty="0" smtClean="0">
                    <a:cs typeface="Times New Roman" panose="02020603050405020304" pitchFamily="18" charset="0"/>
                  </a:rPr>
                  <a:t>+ </a:t>
                </a:r>
                <a:r>
                  <a:rPr lang="en-US" altLang="en-US" sz="2400" i="1" dirty="0" smtClean="0">
                    <a:cs typeface="Times New Roman" panose="02020603050405020304" pitchFamily="18" charset="0"/>
                  </a:rPr>
                  <a:t>a</a:t>
                </a:r>
                <a:r>
                  <a:rPr lang="en-US" altLang="en-US" sz="2400" baseline="-25000" dirty="0" smtClean="0">
                    <a:cs typeface="Times New Roman" panose="02020603050405020304" pitchFamily="18" charset="0"/>
                  </a:rPr>
                  <a:t>13</a:t>
                </a:r>
                <a:r>
                  <a:rPr lang="en-US" altLang="en-US" sz="2400" dirty="0" smtClean="0">
                    <a:cs typeface="Times New Roman" panose="02020603050405020304" pitchFamily="18" charset="0"/>
                  </a:rPr>
                  <a:t>det</a:t>
                </a:r>
                <a:r>
                  <a:rPr lang="en-US" altLang="en-US" sz="2400" i="1" dirty="0" smtClean="0">
                    <a:cs typeface="Times New Roman" panose="02020603050405020304" pitchFamily="18" charset="0"/>
                  </a:rPr>
                  <a:t>A</a:t>
                </a:r>
                <a:r>
                  <a:rPr lang="en-US" altLang="en-US" sz="2400" baseline="-25000" dirty="0" smtClean="0">
                    <a:cs typeface="Times New Roman" panose="02020603050405020304" pitchFamily="18" charset="0"/>
                  </a:rPr>
                  <a:t>13</a:t>
                </a:r>
                <a:r>
                  <a:rPr lang="en-US" altLang="en-US" sz="2400" dirty="0" smtClean="0">
                    <a:cs typeface="Times New Roman" panose="02020603050405020304" pitchFamily="18" charset="0"/>
                  </a:rPr>
                  <a:t>:</a:t>
                </a:r>
              </a:p>
              <a:p>
                <a:pPr eaLnBrk="1" hangingPunct="1"/>
                <a:endParaRPr lang="en-US" altLang="en-US" sz="2700" dirty="0" smtClean="0">
                  <a:cs typeface="Times New Roman" panose="02020603050405020304" pitchFamily="18" charset="0"/>
                </a:endParaRPr>
              </a:p>
              <a:p>
                <a:pPr marL="0" indent="0" eaLnBrk="1" hangingPunct="1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en-US" sz="24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𝑑𝑒𝑡𝐴</m:t>
                      </m:r>
                      <m:r>
                        <a:rPr lang="en-US" altLang="en-US" sz="24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=1·</m:t>
                      </m:r>
                      <m:r>
                        <a:rPr lang="en-US" altLang="en-US" sz="24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𝑑𝑒𝑡</m:t>
                      </m:r>
                      <m:d>
                        <m:dPr>
                          <m:begChr m:val="["/>
                          <m:endChr m:val="]"/>
                          <m:ctrlPr>
                            <a:rPr lang="en-US" altLang="en-US" sz="240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altLang="en-US" sz="24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US" altLang="en-US" sz="2400" b="0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4</m:t>
                                </m:r>
                              </m:e>
                              <m:e>
                                <m:r>
                                  <a:rPr lang="en-US" altLang="en-US" sz="2400" b="0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−1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altLang="en-US" sz="2400" b="0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−2</m:t>
                                </m:r>
                              </m:e>
                              <m:e>
                                <m:r>
                                  <a:rPr lang="en-US" altLang="en-US" sz="2400" b="0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0</m:t>
                                </m:r>
                              </m:e>
                            </m:mr>
                          </m:m>
                        </m:e>
                      </m:d>
                      <m:r>
                        <a:rPr lang="en-US" altLang="en-US" sz="2400" b="0" i="0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−5</m:t>
                      </m:r>
                      <m:r>
                        <a:rPr lang="en-US" altLang="en-US" sz="2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∙</m:t>
                      </m:r>
                      <m:r>
                        <a:rPr lang="en-US" altLang="en-US" sz="2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𝑑𝑒𝑡</m:t>
                      </m:r>
                      <m:d>
                        <m:dPr>
                          <m:begChr m:val="["/>
                          <m:endChr m:val="]"/>
                          <m:ctrlPr>
                            <a:rPr lang="en-US" alt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altLang="en-US" sz="24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US" altLang="en-US" sz="24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2</m:t>
                                </m:r>
                              </m:e>
                              <m:e>
                                <m:r>
                                  <a:rPr lang="en-US" altLang="en-US" sz="24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−1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altLang="en-US" sz="24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altLang="en-US" sz="24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0</m:t>
                                </m:r>
                              </m:e>
                            </m:mr>
                          </m:m>
                        </m:e>
                      </m:d>
                      <m:r>
                        <a:rPr lang="en-US" altLang="en-US" sz="2400" b="0" i="0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+0</m:t>
                      </m:r>
                      <m:r>
                        <a:rPr lang="en-US" altLang="en-US" sz="2400" i="1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∙</m:t>
                      </m:r>
                      <m:r>
                        <a:rPr lang="en-US" altLang="en-US" sz="2400" i="1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𝑑𝑒𝑡</m:t>
                      </m:r>
                      <m:d>
                        <m:dPr>
                          <m:begChr m:val="["/>
                          <m:endChr m:val="]"/>
                          <m:ctrlPr>
                            <a:rPr lang="en-US" altLang="en-US" sz="240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altLang="en-US" sz="240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US" altLang="en-US" sz="24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2</m:t>
                                </m:r>
                              </m:e>
                              <m:e>
                                <m:r>
                                  <a:rPr lang="en-US" altLang="en-US" sz="24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4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altLang="en-US" sz="24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altLang="en-US" sz="24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−2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US" altLang="en-US" sz="2400" dirty="0" smtClean="0">
                  <a:cs typeface="Times New Roman" panose="02020603050405020304" pitchFamily="18" charset="0"/>
                </a:endParaRPr>
              </a:p>
              <a:p>
                <a:pPr marL="0" indent="0" eaLnBrk="1" hangingPunct="1">
                  <a:buNone/>
                </a:pPr>
                <a:endParaRPr lang="en-US" altLang="en-US" sz="2400" dirty="0" smtClean="0">
                  <a:cs typeface="Times New Roman" panose="02020603050405020304" pitchFamily="18" charset="0"/>
                </a:endParaRPr>
              </a:p>
              <a:p>
                <a:pPr marL="0" indent="0" eaLnBrk="1" hangingPunct="1">
                  <a:buNone/>
                </a:pPr>
                <a:r>
                  <a:rPr lang="en-US" altLang="en-US" sz="2600" dirty="0" smtClean="0">
                    <a:cs typeface="Times New Roman" panose="02020603050405020304" pitchFamily="18" charset="0"/>
                  </a:rPr>
                  <a:t>          = 1(0 – 2) – 5(0 – 0) + 0(-4 – 0) = -2 </a:t>
                </a:r>
              </a:p>
            </p:txBody>
          </p:sp>
        </mc:Choice>
        <mc:Fallback xmlns="">
          <p:sp>
            <p:nvSpPr>
              <p:cNvPr id="316424" name="Rectangle 8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457200" y="1295400"/>
                <a:ext cx="8229600" cy="5181600"/>
              </a:xfrm>
              <a:blipFill rotWithShape="0">
                <a:blip r:embed="rId4"/>
                <a:stretch>
                  <a:fillRect l="-1185" t="-117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6159" name="Object 30"/>
          <p:cNvGraphicFramePr>
            <a:graphicFrameLocks noChangeAspect="1"/>
          </p:cNvGraphicFramePr>
          <p:nvPr/>
        </p:nvGraphicFramePr>
        <p:xfrm>
          <a:off x="2959100" y="2032000"/>
          <a:ext cx="914400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8" name="Equation" r:id="rId5" imgW="475104" imgH="810471" progId="Equation.DSMT4">
                  <p:embed/>
                </p:oleObj>
              </mc:Choice>
              <mc:Fallback>
                <p:oleObj name="Equation" r:id="rId5" imgW="475104" imgH="810471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59100" y="2032000"/>
                        <a:ext cx="914400" cy="371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85243482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 dirty="0">
                <a:latin typeface="Arial" panose="020B0604020202020204" pitchFamily="34" charset="0"/>
              </a:rPr>
              <a:t>Slide </a:t>
            </a:r>
            <a:r>
              <a:rPr lang="en-US" altLang="en-US" sz="1200" dirty="0" smtClean="0">
                <a:latin typeface="Arial" panose="020B0604020202020204" pitchFamily="34" charset="0"/>
              </a:rPr>
              <a:t>3.1- </a:t>
            </a:r>
            <a:fld id="{13CCF1D0-3A87-4DC6-85CD-0E9CC5054675}" type="slidenum">
              <a:rPr lang="en-US" altLang="en-US" sz="1200">
                <a:latin typeface="Arial" panose="020B0604020202020204" pitchFamily="34" charset="0"/>
              </a:rPr>
              <a:pPr algn="r"/>
              <a:t>4</a:t>
            </a:fld>
            <a:endParaRPr lang="en-CA" altLang="en-US" sz="1200" dirty="0">
              <a:latin typeface="Arial" panose="020B0604020202020204" pitchFamily="34" charset="0"/>
            </a:endParaRPr>
          </a:p>
        </p:txBody>
      </p:sp>
      <p:sp>
        <p:nvSpPr>
          <p:cNvPr id="6147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p:sp>
        <p:nvSpPr>
          <p:cNvPr id="614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INTRODUCTION TO DETERMINANTS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16424" name="Rectangle 8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457200" y="1295400"/>
                <a:ext cx="8229600" cy="5181600"/>
              </a:xfrm>
            </p:spPr>
            <p:txBody>
              <a:bodyPr/>
              <a:lstStyle/>
              <a:p>
                <a:pPr eaLnBrk="1" hangingPunct="1"/>
                <a:r>
                  <a:rPr lang="en-US" altLang="en-US" sz="2700" dirty="0" smtClean="0">
                    <a:cs typeface="Times New Roman" panose="02020603050405020304" pitchFamily="18" charset="0"/>
                  </a:rPr>
                  <a:t>Another common notation for the determinant of a matrix uses a pair of vertical lines in place of brackets. </a:t>
                </a:r>
              </a:p>
              <a:p>
                <a:pPr eaLnBrk="1" hangingPunct="1"/>
                <a:r>
                  <a:rPr lang="en-US" altLang="en-US" sz="2700" dirty="0" smtClean="0">
                    <a:cs typeface="Times New Roman" panose="02020603050405020304" pitchFamily="18" charset="0"/>
                  </a:rPr>
                  <a:t>Thus the calculation in Example 1 can be written as</a:t>
                </a:r>
              </a:p>
              <a:p>
                <a:pPr marL="0" indent="0" eaLnBrk="1" hangingPunct="1">
                  <a:buNone/>
                </a:pPr>
                <a:endParaRPr lang="en-US" altLang="en-US" sz="2700" dirty="0" smtClean="0">
                  <a:cs typeface="Times New Roman" panose="02020603050405020304" pitchFamily="18" charset="0"/>
                </a:endParaRPr>
              </a:p>
              <a:p>
                <a:pPr marL="0" indent="0" eaLnBrk="1" hangingPunct="1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en-US" sz="2500" i="1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𝑑𝑒𝑡𝐴</m:t>
                      </m:r>
                      <m:r>
                        <a:rPr lang="en-US" altLang="en-US" sz="2500" i="1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=1·</m:t>
                      </m:r>
                      <m:d>
                        <m:dPr>
                          <m:begChr m:val="|"/>
                          <m:endChr m:val="|"/>
                          <m:ctrlPr>
                            <a:rPr lang="en-US" altLang="en-US" sz="2500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altLang="en-US" sz="2500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US" altLang="en-US" sz="2500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4</m:t>
                                </m:r>
                              </m:e>
                              <m:e>
                                <m:r>
                                  <a:rPr lang="en-US" altLang="en-US" sz="2500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−1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altLang="en-US" sz="2500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−2</m:t>
                                </m:r>
                              </m:e>
                              <m:e>
                                <m:r>
                                  <a:rPr lang="en-US" altLang="en-US" sz="2500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0</m:t>
                                </m:r>
                              </m:e>
                            </m:mr>
                          </m:m>
                        </m:e>
                      </m:d>
                      <m:r>
                        <a:rPr lang="en-US" altLang="en-US" sz="250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−5</m:t>
                      </m:r>
                      <m:d>
                        <m:dPr>
                          <m:begChr m:val="|"/>
                          <m:endChr m:val="|"/>
                          <m:ctrlPr>
                            <a:rPr lang="en-US" altLang="en-US" sz="2500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altLang="en-US" sz="2500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n-US" altLang="en-US" sz="2500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2</m:t>
                                </m:r>
                              </m:e>
                              <m:e>
                                <m:r>
                                  <a:rPr lang="en-US" altLang="en-US" sz="2500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−1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altLang="en-US" sz="2500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altLang="en-US" sz="2500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0</m:t>
                                </m:r>
                              </m:e>
                            </m:mr>
                          </m:m>
                        </m:e>
                      </m:d>
                      <m:r>
                        <a:rPr lang="en-US" altLang="en-US" sz="250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+0</m:t>
                      </m:r>
                      <m:d>
                        <m:dPr>
                          <m:begChr m:val="|"/>
                          <m:endChr m:val="|"/>
                          <m:ctrlPr>
                            <a:rPr lang="en-US" altLang="en-US" sz="2500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altLang="en-US" sz="2500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n-US" altLang="en-US" sz="2500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2</m:t>
                                </m:r>
                              </m:e>
                              <m:e>
                                <m:r>
                                  <a:rPr lang="en-US" altLang="en-US" sz="2500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4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altLang="en-US" sz="2500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altLang="en-US" sz="2500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−2</m:t>
                                </m:r>
                              </m:e>
                            </m:mr>
                          </m:m>
                        </m:e>
                      </m:d>
                      <m:r>
                        <a:rPr lang="en-US" altLang="en-US" sz="250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=…=−2</m:t>
                      </m:r>
                    </m:oMath>
                  </m:oMathPara>
                </a14:m>
                <a:endParaRPr lang="en-US" altLang="en-US" sz="2500" dirty="0" smtClean="0">
                  <a:cs typeface="Times New Roman" panose="02020603050405020304" pitchFamily="18" charset="0"/>
                </a:endParaRPr>
              </a:p>
              <a:p>
                <a:pPr marL="0" indent="0" eaLnBrk="1" hangingPunct="1">
                  <a:buNone/>
                </a:pPr>
                <a:endParaRPr lang="en-US" altLang="en-US" sz="2500" dirty="0">
                  <a:cs typeface="Times New Roman" panose="02020603050405020304" pitchFamily="18" charset="0"/>
                </a:endParaRPr>
              </a:p>
              <a:p>
                <a:pPr eaLnBrk="1" hangingPunct="1"/>
                <a:r>
                  <a:rPr lang="en-US" altLang="en-US" sz="2700" dirty="0" smtClean="0">
                    <a:cs typeface="Times New Roman" panose="02020603050405020304" pitchFamily="18" charset="0"/>
                  </a:rPr>
                  <a:t>To state the next theorem, it is convenient to write the definition of det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A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in a slightly different form. Given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A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= [a</a:t>
                </a:r>
                <a:r>
                  <a:rPr lang="en-US" altLang="en-US" sz="2700" baseline="-25000" dirty="0" smtClean="0">
                    <a:cs typeface="Times New Roman" panose="02020603050405020304" pitchFamily="18" charset="0"/>
                  </a:rPr>
                  <a:t>ij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], the </a:t>
                </a:r>
                <a:r>
                  <a:rPr lang="en-US" altLang="en-US" sz="2700" b="1" dirty="0" smtClean="0">
                    <a:cs typeface="Times New Roman" panose="02020603050405020304" pitchFamily="18" charset="0"/>
                  </a:rPr>
                  <a:t>(</a:t>
                </a:r>
                <a:r>
                  <a:rPr lang="en-US" altLang="en-US" sz="2700" b="1" i="1" dirty="0" smtClean="0">
                    <a:cs typeface="Times New Roman" panose="02020603050405020304" pitchFamily="18" charset="0"/>
                  </a:rPr>
                  <a:t>i, j</a:t>
                </a:r>
                <a:r>
                  <a:rPr lang="en-US" altLang="en-US" sz="2700" b="1" dirty="0" smtClean="0">
                    <a:cs typeface="Times New Roman" panose="02020603050405020304" pitchFamily="18" charset="0"/>
                  </a:rPr>
                  <a:t>)-cofactor 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of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A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is the number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C</a:t>
                </a:r>
                <a:r>
                  <a:rPr lang="en-US" altLang="en-US" sz="2700" baseline="-25000" dirty="0" smtClean="0">
                    <a:cs typeface="Times New Roman" panose="02020603050405020304" pitchFamily="18" charset="0"/>
                  </a:rPr>
                  <a:t>ij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given by</a:t>
                </a:r>
                <a:endParaRPr lang="en-US" altLang="en-US" sz="2700" dirty="0">
                  <a:cs typeface="Times New Roman" panose="02020603050405020304" pitchFamily="18" charset="0"/>
                </a:endParaRPr>
              </a:p>
              <a:p>
                <a:pPr marL="0" indent="0" eaLnBrk="1" hangingPunct="1">
                  <a:buNone/>
                </a:pPr>
                <a14:m>
                  <m:oMath xmlns:m="http://schemas.openxmlformats.org/officeDocument/2006/math">
                    <m:r>
                      <a:rPr lang="en-US" altLang="en-US" sz="26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                                      </m:t>
                    </m:r>
                    <m:r>
                      <a:rPr lang="en-US" altLang="en-US" sz="26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𝐶𝑖𝑗</m:t>
                    </m:r>
                    <m:r>
                      <a:rPr lang="en-US" altLang="en-US" sz="26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ctrlPr>
                          <a:rPr lang="en-US" altLang="en-US" sz="26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altLang="en-US" sz="26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−1</m:t>
                        </m:r>
                      </m:e>
                    </m:d>
                    <m:r>
                      <a:rPr lang="en-US" altLang="en-US" sz="2600" b="0" i="1" baseline="3000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𝑖</m:t>
                    </m:r>
                    <m:r>
                      <a:rPr lang="en-US" altLang="en-US" sz="2600" b="0" i="1" baseline="1400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+</m:t>
                    </m:r>
                    <m:r>
                      <a:rPr lang="en-US" altLang="en-US" sz="2600" b="0" i="1" baseline="3000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𝑗</m:t>
                    </m:r>
                    <m:r>
                      <a:rPr lang="en-US" altLang="en-US" sz="2600" b="0" i="1" baseline="3000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  <m:r>
                      <a:rPr lang="en-US" altLang="en-US" sz="26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𝑑𝑒𝑡𝐴</m:t>
                    </m:r>
                    <m:r>
                      <a:rPr lang="en-US" altLang="en-US" sz="2600" b="0" i="1" baseline="-2500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𝑖𝑗</m:t>
                    </m:r>
                  </m:oMath>
                </a14:m>
                <a:r>
                  <a:rPr lang="en-US" altLang="en-US" sz="2600" baseline="-25000" dirty="0" smtClean="0">
                    <a:cs typeface="Times New Roman" panose="02020603050405020304" pitchFamily="18" charset="0"/>
                  </a:rPr>
                  <a:t>    	               </a:t>
                </a:r>
                <a:r>
                  <a:rPr lang="en-US" altLang="en-US" sz="2600" dirty="0" smtClean="0">
                    <a:cs typeface="Times New Roman" panose="02020603050405020304" pitchFamily="18" charset="0"/>
                  </a:rPr>
                  <a:t> (4)</a:t>
                </a:r>
              </a:p>
            </p:txBody>
          </p:sp>
        </mc:Choice>
        <mc:Fallback xmlns="">
          <p:sp>
            <p:nvSpPr>
              <p:cNvPr id="316424" name="Rectangle 8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457200" y="1295400"/>
                <a:ext cx="8229600" cy="5181600"/>
              </a:xfrm>
              <a:blipFill rotWithShape="0">
                <a:blip r:embed="rId4"/>
                <a:stretch>
                  <a:fillRect l="-1185" t="-1176" r="-125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6159" name="Object 30"/>
          <p:cNvGraphicFramePr>
            <a:graphicFrameLocks noChangeAspect="1"/>
          </p:cNvGraphicFramePr>
          <p:nvPr/>
        </p:nvGraphicFramePr>
        <p:xfrm>
          <a:off x="2959100" y="2032000"/>
          <a:ext cx="914400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0" name="Equation" r:id="rId5" imgW="475104" imgH="810471" progId="Equation.DSMT4">
                  <p:embed/>
                </p:oleObj>
              </mc:Choice>
              <mc:Fallback>
                <p:oleObj name="Equation" r:id="rId5" imgW="475104" imgH="810471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59100" y="2032000"/>
                        <a:ext cx="914400" cy="371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60862369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 dirty="0">
                <a:latin typeface="Arial" panose="020B0604020202020204" pitchFamily="34" charset="0"/>
              </a:rPr>
              <a:t>Slide </a:t>
            </a:r>
            <a:r>
              <a:rPr lang="en-US" altLang="en-US" sz="1200" dirty="0" smtClean="0">
                <a:latin typeface="Arial" panose="020B0604020202020204" pitchFamily="34" charset="0"/>
              </a:rPr>
              <a:t>3.1- </a:t>
            </a:r>
            <a:fld id="{13CCF1D0-3A87-4DC6-85CD-0E9CC5054675}" type="slidenum">
              <a:rPr lang="en-US" altLang="en-US" sz="1200">
                <a:latin typeface="Arial" panose="020B0604020202020204" pitchFamily="34" charset="0"/>
              </a:rPr>
              <a:pPr algn="r"/>
              <a:t>5</a:t>
            </a:fld>
            <a:endParaRPr lang="en-CA" altLang="en-US" sz="1200" dirty="0">
              <a:latin typeface="Arial" panose="020B0604020202020204" pitchFamily="34" charset="0"/>
            </a:endParaRPr>
          </a:p>
        </p:txBody>
      </p:sp>
      <p:sp>
        <p:nvSpPr>
          <p:cNvPr id="6147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p:sp>
        <p:nvSpPr>
          <p:cNvPr id="614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INTRODUCTION TO DETERMINANTS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16424" name="Rectangle 8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457200" y="1143000"/>
                <a:ext cx="8229600" cy="5410200"/>
              </a:xfrm>
            </p:spPr>
            <p:txBody>
              <a:bodyPr/>
              <a:lstStyle/>
              <a:p>
                <a:pPr eaLnBrk="1" hangingPunct="1"/>
                <a:r>
                  <a:rPr lang="en-US" altLang="en-US" sz="2700" dirty="0" smtClean="0">
                    <a:cs typeface="Times New Roman" panose="02020603050405020304" pitchFamily="18" charset="0"/>
                  </a:rPr>
                  <a:t>Then</a:t>
                </a:r>
              </a:p>
              <a:p>
                <a:pPr marL="0" indent="0" eaLnBrk="1" hangingPunct="1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en-US" sz="2700" i="1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𝑑𝑒𝑡𝐴</m:t>
                      </m:r>
                      <m:r>
                        <a:rPr lang="en-US" altLang="en-US" sz="2700" i="1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en-US" altLang="en-US" sz="2700" i="1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𝑎</m:t>
                      </m:r>
                      <m:r>
                        <a:rPr lang="en-US" altLang="en-US" sz="2700" i="1" baseline="-2500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11</m:t>
                      </m:r>
                      <m:r>
                        <a:rPr lang="en-US" altLang="en-US" sz="2700" i="1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𝐶</m:t>
                      </m:r>
                      <m:r>
                        <a:rPr lang="en-US" altLang="en-US" sz="2700" i="1" baseline="-2500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11</m:t>
                      </m:r>
                      <m:r>
                        <a:rPr lang="en-US" altLang="en-US" sz="2700" i="1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+</m:t>
                      </m:r>
                      <m:r>
                        <a:rPr lang="en-US" altLang="en-US" sz="2700" i="1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𝑎</m:t>
                      </m:r>
                      <m:r>
                        <a:rPr lang="en-US" altLang="en-US" sz="2700" i="1" baseline="-2500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12</m:t>
                      </m:r>
                      <m:r>
                        <a:rPr lang="en-US" altLang="en-US" sz="2700" i="1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𝐶</m:t>
                      </m:r>
                      <m:r>
                        <a:rPr lang="en-US" altLang="en-US" sz="2700" i="1" baseline="-2500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12</m:t>
                      </m:r>
                      <m:r>
                        <a:rPr lang="en-US" altLang="en-US" sz="2700" i="1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+…+</m:t>
                      </m:r>
                      <m:r>
                        <a:rPr lang="en-US" altLang="en-US" sz="2700" i="1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𝑎</m:t>
                      </m:r>
                      <m:r>
                        <a:rPr lang="en-US" altLang="en-US" sz="2700" i="1" baseline="-2500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1</m:t>
                      </m:r>
                      <m:r>
                        <a:rPr lang="en-US" altLang="en-US" sz="2700" i="1" baseline="-2500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𝑛𝐶</m:t>
                      </m:r>
                      <m:r>
                        <a:rPr lang="en-US" altLang="en-US" sz="2700" i="1" baseline="-2500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1</m:t>
                      </m:r>
                      <m:r>
                        <a:rPr lang="en-US" altLang="en-US" sz="2700" i="1" baseline="-2500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𝑛</m:t>
                      </m:r>
                    </m:oMath>
                  </m:oMathPara>
                </a14:m>
                <a:endParaRPr lang="en-US" altLang="en-US" sz="2700" baseline="-25000" dirty="0" smtClean="0">
                  <a:cs typeface="Times New Roman" panose="02020603050405020304" pitchFamily="18" charset="0"/>
                </a:endParaRPr>
              </a:p>
              <a:p>
                <a:pPr eaLnBrk="1" hangingPunct="1"/>
                <a:r>
                  <a:rPr lang="en-US" altLang="en-US" sz="2700" dirty="0" smtClean="0">
                    <a:cs typeface="Times New Roman" panose="02020603050405020304" pitchFamily="18" charset="0"/>
                  </a:rPr>
                  <a:t>This formula is called a </a:t>
                </a:r>
                <a:r>
                  <a:rPr lang="en-US" altLang="en-US" sz="2700" b="1" dirty="0" smtClean="0">
                    <a:cs typeface="Times New Roman" panose="02020603050405020304" pitchFamily="18" charset="0"/>
                  </a:rPr>
                  <a:t>cofactor expansion across the first row 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of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A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. </a:t>
                </a:r>
                <a:endParaRPr lang="en-US" altLang="en-US" sz="2700" dirty="0">
                  <a:cs typeface="Times New Roman" panose="02020603050405020304" pitchFamily="18" charset="0"/>
                </a:endParaRPr>
              </a:p>
              <a:p>
                <a:pPr eaLnBrk="1" hangingPunct="1"/>
                <a:endParaRPr lang="en-US" altLang="en-US" sz="2700" dirty="0" smtClean="0">
                  <a:cs typeface="Times New Roman" panose="02020603050405020304" pitchFamily="18" charset="0"/>
                </a:endParaRPr>
              </a:p>
              <a:p>
                <a:pPr eaLnBrk="1" hangingPunct="1"/>
                <a:r>
                  <a:rPr lang="en-US" altLang="en-US" sz="2700" b="1" dirty="0" smtClean="0">
                    <a:solidFill>
                      <a:srgbClr val="077C97"/>
                    </a:solidFill>
                    <a:cs typeface="Times New Roman" panose="02020603050405020304" pitchFamily="18" charset="0"/>
                  </a:rPr>
                  <a:t>Theorem 1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:  The determinant of an </a:t>
                </a:r>
                <a14:m>
                  <m:oMath xmlns:m="http://schemas.openxmlformats.org/officeDocument/2006/math">
                    <m:r>
                      <a:rPr lang="en-US" altLang="en-US" sz="27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𝑛</m:t>
                    </m:r>
                    <m:r>
                      <a:rPr lang="en-US" altLang="en-US" sz="2700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×</m:t>
                    </m:r>
                    <m:r>
                      <a:rPr lang="en-US" altLang="en-US" sz="2700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𝑛</m:t>
                    </m:r>
                  </m:oMath>
                </a14:m>
                <a:r>
                  <a:rPr lang="en-US" altLang="en-US" sz="2700" dirty="0">
                    <a:cs typeface="Times New Roman" panose="02020603050405020304" pitchFamily="18" charset="0"/>
                  </a:rPr>
                  <a:t> 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matrix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A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can be computed by a cofactor across any row or down any column. The expansion across the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i 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th row using the cofactors in (4) is</a:t>
                </a:r>
              </a:p>
              <a:p>
                <a:pPr marL="0" indent="0" eaLnBrk="1" hangingPunct="1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en-US" sz="2700" i="1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𝑑𝑒𝑡𝐴</m:t>
                      </m:r>
                      <m:r>
                        <a:rPr lang="en-US" altLang="en-US" sz="2700" i="1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en-US" altLang="en-US" sz="2700" i="1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𝑎𝑖</m:t>
                      </m:r>
                      <m:r>
                        <a:rPr lang="en-US" altLang="en-US" sz="2700" i="1" baseline="-2500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1</m:t>
                      </m:r>
                      <m:r>
                        <a:rPr lang="en-US" altLang="en-US" sz="2700" i="1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𝐶</m:t>
                      </m:r>
                      <m:r>
                        <a:rPr lang="en-US" altLang="en-US" sz="2700" b="0" i="1" baseline="-25000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𝑖</m:t>
                      </m:r>
                      <m:r>
                        <a:rPr lang="en-US" altLang="en-US" sz="2700" i="1" baseline="-2500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1</m:t>
                      </m:r>
                      <m:r>
                        <a:rPr lang="en-US" altLang="en-US" sz="2700" i="1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+</m:t>
                      </m:r>
                      <m:r>
                        <a:rPr lang="en-US" altLang="en-US" sz="2700" i="1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𝑎𝑖</m:t>
                      </m:r>
                      <m:r>
                        <a:rPr lang="en-US" altLang="en-US" sz="2700" i="1" baseline="-2500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2</m:t>
                      </m:r>
                      <m:r>
                        <a:rPr lang="en-US" altLang="en-US" sz="2700" i="1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𝐶</m:t>
                      </m:r>
                      <m:r>
                        <a:rPr lang="en-US" altLang="en-US" sz="2700" b="0" i="1" baseline="-25000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𝑖</m:t>
                      </m:r>
                      <m:r>
                        <a:rPr lang="en-US" altLang="en-US" sz="2700" i="1" baseline="-2500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2</m:t>
                      </m:r>
                      <m:r>
                        <a:rPr lang="en-US" altLang="en-US" sz="2700" i="1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+…+</m:t>
                      </m:r>
                      <m:r>
                        <a:rPr lang="en-US" altLang="en-US" sz="2700" i="1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𝑎𝑖𝑛𝐶𝑖𝑛</m:t>
                      </m:r>
                    </m:oMath>
                  </m:oMathPara>
                </a14:m>
                <a:endParaRPr lang="en-US" altLang="en-US" sz="2700" baseline="-25000" dirty="0" smtClean="0">
                  <a:cs typeface="Times New Roman" panose="02020603050405020304" pitchFamily="18" charset="0"/>
                </a:endParaRPr>
              </a:p>
              <a:p>
                <a:pPr eaLnBrk="1" hangingPunct="1"/>
                <a:r>
                  <a:rPr lang="en-US" altLang="en-US" sz="2700" dirty="0" smtClean="0">
                    <a:cs typeface="Times New Roman" panose="02020603050405020304" pitchFamily="18" charset="0"/>
                  </a:rPr>
                  <a:t>The cofactor expansion down the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j 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th column is</a:t>
                </a:r>
              </a:p>
              <a:p>
                <a:pPr marL="0" indent="0" eaLnBrk="1" hangingPunct="1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en-US" sz="2700" i="1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𝑑𝑒𝑡𝐴</m:t>
                      </m:r>
                      <m:r>
                        <a:rPr lang="en-US" altLang="en-US" sz="2700" i="1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en-US" altLang="en-US" sz="2700" i="1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𝑎</m:t>
                      </m:r>
                      <m:r>
                        <a:rPr lang="en-US" altLang="en-US" sz="2700" b="0" i="1" baseline="-25000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1</m:t>
                      </m:r>
                      <m:r>
                        <a:rPr lang="en-US" altLang="en-US" sz="2700" b="0" i="1" baseline="-25000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𝑗𝐶</m:t>
                      </m:r>
                      <m:r>
                        <a:rPr lang="en-US" altLang="en-US" sz="2700" b="0" i="1" baseline="-25000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1</m:t>
                      </m:r>
                      <m:r>
                        <a:rPr lang="en-US" altLang="en-US" sz="2700" b="0" i="1" baseline="-25000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𝑗</m:t>
                      </m:r>
                      <m:r>
                        <a:rPr lang="en-US" altLang="en-US" sz="2700" i="1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+</m:t>
                      </m:r>
                      <m:r>
                        <a:rPr lang="en-US" altLang="en-US" sz="2700" i="1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𝑎</m:t>
                      </m:r>
                      <m:r>
                        <a:rPr lang="en-US" altLang="en-US" sz="2700" b="0" i="1" baseline="-25000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2</m:t>
                      </m:r>
                      <m:r>
                        <a:rPr lang="en-US" altLang="en-US" sz="2700" b="0" i="1" baseline="-25000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𝑗𝐶</m:t>
                      </m:r>
                      <m:r>
                        <a:rPr lang="en-US" altLang="en-US" sz="2700" b="0" i="1" baseline="-25000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2</m:t>
                      </m:r>
                      <m:r>
                        <a:rPr lang="en-US" altLang="en-US" sz="2700" b="0" i="1" baseline="-25000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𝑗</m:t>
                      </m:r>
                      <m:r>
                        <a:rPr lang="en-US" altLang="en-US" sz="2700" i="1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+…+</m:t>
                      </m:r>
                      <m:r>
                        <a:rPr lang="en-US" altLang="en-US" sz="2700" i="1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𝑎𝑛𝑗𝐶𝑛𝑗</m:t>
                      </m:r>
                    </m:oMath>
                  </m:oMathPara>
                </a14:m>
                <a:endParaRPr lang="en-US" altLang="en-US" sz="2700" dirty="0">
                  <a:cs typeface="Times New Roman" panose="02020603050405020304" pitchFamily="18" charset="0"/>
                </a:endParaRPr>
              </a:p>
              <a:p>
                <a:pPr eaLnBrk="1" hangingPunct="1"/>
                <a:endParaRPr lang="en-US" altLang="en-US" sz="2700" dirty="0"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16424" name="Rectangle 8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457200" y="1143000"/>
                <a:ext cx="8229600" cy="5410200"/>
              </a:xfrm>
              <a:blipFill rotWithShape="0">
                <a:blip r:embed="rId4"/>
                <a:stretch>
                  <a:fillRect l="-1185" t="-1127" r="-1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6159" name="Object 30"/>
          <p:cNvGraphicFramePr>
            <a:graphicFrameLocks noChangeAspect="1"/>
          </p:cNvGraphicFramePr>
          <p:nvPr/>
        </p:nvGraphicFramePr>
        <p:xfrm>
          <a:off x="2959100" y="2032000"/>
          <a:ext cx="914400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4" name="Equation" r:id="rId5" imgW="475104" imgH="810471" progId="Equation.DSMT4">
                  <p:embed/>
                </p:oleObj>
              </mc:Choice>
              <mc:Fallback>
                <p:oleObj name="Equation" r:id="rId5" imgW="475104" imgH="810471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59100" y="2032000"/>
                        <a:ext cx="914400" cy="371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92784986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 dirty="0">
                <a:latin typeface="Arial" panose="020B0604020202020204" pitchFamily="34" charset="0"/>
              </a:rPr>
              <a:t>Slide </a:t>
            </a:r>
            <a:r>
              <a:rPr lang="en-US" altLang="en-US" sz="1200" dirty="0" smtClean="0">
                <a:latin typeface="Arial" panose="020B0604020202020204" pitchFamily="34" charset="0"/>
              </a:rPr>
              <a:t>3.1- </a:t>
            </a:r>
            <a:fld id="{13CCF1D0-3A87-4DC6-85CD-0E9CC5054675}" type="slidenum">
              <a:rPr lang="en-US" altLang="en-US" sz="1200">
                <a:latin typeface="Arial" panose="020B0604020202020204" pitchFamily="34" charset="0"/>
              </a:rPr>
              <a:pPr algn="r"/>
              <a:t>6</a:t>
            </a:fld>
            <a:endParaRPr lang="en-CA" altLang="en-US" sz="1200" dirty="0">
              <a:latin typeface="Arial" panose="020B0604020202020204" pitchFamily="34" charset="0"/>
            </a:endParaRPr>
          </a:p>
        </p:txBody>
      </p:sp>
      <p:sp>
        <p:nvSpPr>
          <p:cNvPr id="6147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p:sp>
        <p:nvSpPr>
          <p:cNvPr id="614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INTRODUCTION TO DETERMINANTS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16424" name="Rectangle 8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457200" y="1143000"/>
                <a:ext cx="8534400" cy="5410200"/>
              </a:xfrm>
            </p:spPr>
            <p:txBody>
              <a:bodyPr/>
              <a:lstStyle/>
              <a:p>
                <a:pPr eaLnBrk="1" hangingPunct="1"/>
                <a:r>
                  <a:rPr lang="en-US" altLang="en-US" sz="2700" b="1" dirty="0" smtClean="0">
                    <a:cs typeface="Times New Roman" panose="02020603050405020304" pitchFamily="18" charset="0"/>
                  </a:rPr>
                  <a:t>Example 2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 Use a cofactor expansion across the third row to compute det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A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, where</a:t>
                </a:r>
              </a:p>
              <a:p>
                <a:pPr marL="0" indent="0" eaLnBrk="1" hangingPunct="1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en-US" sz="27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𝐴</m:t>
                      </m:r>
                      <m:r>
                        <a:rPr lang="en-US" altLang="en-US" sz="27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US" altLang="en-US" sz="270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3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altLang="en-US" sz="27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US" altLang="en-US" sz="2700" b="0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1</m:t>
                                </m:r>
                              </m:e>
                              <m:e>
                                <m:r>
                                  <a:rPr lang="en-US" altLang="en-US" sz="2700" b="0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5</m:t>
                                </m:r>
                              </m:e>
                              <m:e>
                                <m:r>
                                  <a:rPr lang="en-US" altLang="en-US" sz="2700" b="0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0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altLang="en-US" sz="2700" b="0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2</m:t>
                                </m:r>
                              </m:e>
                              <m:e>
                                <m:r>
                                  <a:rPr lang="en-US" altLang="en-US" sz="2700" b="0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4</m:t>
                                </m:r>
                              </m:e>
                              <m:e>
                                <m:r>
                                  <a:rPr lang="en-US" altLang="en-US" sz="2700" b="0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−1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altLang="en-US" sz="2700" b="0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altLang="en-US" sz="2700" b="0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−2</m:t>
                                </m:r>
                              </m:e>
                              <m:e>
                                <m:r>
                                  <a:rPr lang="en-US" altLang="en-US" sz="2700" b="0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0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US" altLang="en-US" sz="2700" dirty="0" smtClean="0">
                  <a:cs typeface="Times New Roman" panose="02020603050405020304" pitchFamily="18" charset="0"/>
                </a:endParaRPr>
              </a:p>
              <a:p>
                <a:pPr eaLnBrk="1" hangingPunct="1"/>
                <a:r>
                  <a:rPr lang="en-US" altLang="en-US" sz="2700" b="1" dirty="0" smtClean="0">
                    <a:cs typeface="Times New Roman" panose="02020603050405020304" pitchFamily="18" charset="0"/>
                  </a:rPr>
                  <a:t>Solution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 Compute</a:t>
                </a:r>
              </a:p>
              <a:p>
                <a:pPr marL="0" indent="0" eaLnBrk="1" hangingPunct="1">
                  <a:buNone/>
                </a:pPr>
                <a:endParaRPr lang="en-US" altLang="en-US" sz="2400" i="1" dirty="0" smtClean="0">
                  <a:latin typeface="Cambria Math" panose="02040503050406030204" pitchFamily="18" charset="0"/>
                  <a:cs typeface="Times New Roman" panose="02020603050405020304" pitchFamily="18" charset="0"/>
                </a:endParaRPr>
              </a:p>
              <a:p>
                <a:pPr marL="0" indent="0" eaLnBrk="1" hangingPunct="1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altLang="en-US" sz="2400" i="1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𝑑𝑒𝑡𝐴</m:t>
                      </m:r>
                      <m:r>
                        <a:rPr lang="en-US" altLang="en-US" sz="2400" i="1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en-US" altLang="en-US" sz="2400" i="1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𝑎</m:t>
                      </m:r>
                      <m:r>
                        <a:rPr lang="en-US" altLang="en-US" sz="2400" b="0" i="1" baseline="-25000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3</m:t>
                      </m:r>
                      <m:r>
                        <a:rPr lang="en-US" altLang="en-US" sz="2400" i="1" baseline="-2500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1</m:t>
                      </m:r>
                      <m:r>
                        <a:rPr lang="en-US" altLang="en-US" sz="2400" i="1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𝐶</m:t>
                      </m:r>
                      <m:r>
                        <a:rPr lang="en-US" altLang="en-US" sz="2400" b="0" i="1" baseline="-25000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3</m:t>
                      </m:r>
                      <m:r>
                        <a:rPr lang="en-US" altLang="en-US" sz="2400" i="1" baseline="-2500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1</m:t>
                      </m:r>
                      <m:r>
                        <a:rPr lang="en-US" altLang="en-US" sz="2400" i="1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+</m:t>
                      </m:r>
                      <m:r>
                        <a:rPr lang="en-US" altLang="en-US" sz="2400" i="1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𝑎</m:t>
                      </m:r>
                      <m:r>
                        <a:rPr lang="en-US" altLang="en-US" sz="2400" b="0" i="1" baseline="-25000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3</m:t>
                      </m:r>
                      <m:r>
                        <a:rPr lang="en-US" altLang="en-US" sz="2400" i="1" baseline="-2500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2</m:t>
                      </m:r>
                      <m:r>
                        <a:rPr lang="en-US" altLang="en-US" sz="2400" i="1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𝐶</m:t>
                      </m:r>
                      <m:r>
                        <a:rPr lang="en-US" altLang="en-US" sz="2400" b="0" i="1" baseline="-25000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3</m:t>
                      </m:r>
                      <m:r>
                        <a:rPr lang="en-US" altLang="en-US" sz="2400" i="1" baseline="-2500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2</m:t>
                      </m:r>
                      <m:r>
                        <a:rPr lang="en-US" altLang="en-US" sz="2400" i="1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+</m:t>
                      </m:r>
                      <m:r>
                        <a:rPr lang="en-US" altLang="en-US" sz="2400" i="1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𝑎</m:t>
                      </m:r>
                      <m:r>
                        <a:rPr lang="en-US" altLang="en-US" sz="2400" b="0" i="1" baseline="-25000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33</m:t>
                      </m:r>
                      <m:r>
                        <a:rPr lang="en-US" altLang="en-US" sz="2400" i="1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𝐶</m:t>
                      </m:r>
                      <m:r>
                        <a:rPr lang="en-US" altLang="en-US" sz="2400" b="0" i="1" baseline="-25000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33</m:t>
                      </m:r>
                    </m:oMath>
                  </m:oMathPara>
                </a14:m>
                <a:endParaRPr lang="en-US" altLang="en-US" sz="2400" b="0" baseline="-25000" dirty="0" smtClean="0">
                  <a:cs typeface="Times New Roman" panose="02020603050405020304" pitchFamily="18" charset="0"/>
                </a:endParaRPr>
              </a:p>
              <a:p>
                <a:pPr marL="0" indent="0" eaLnBrk="1" hangingPunct="1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altLang="en-US" sz="22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        =</m:t>
                      </m:r>
                      <m:d>
                        <m:dPr>
                          <m:ctrlPr>
                            <a:rPr lang="en-US" altLang="en-US" sz="220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altLang="en-US" sz="220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−1</m:t>
                          </m:r>
                        </m:e>
                      </m:d>
                      <m:r>
                        <a:rPr lang="en-US" altLang="en-US" sz="2200" b="0" i="1" baseline="30000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3</m:t>
                      </m:r>
                      <m:r>
                        <a:rPr lang="en-US" altLang="en-US" sz="2200" b="0" i="1" baseline="14000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+</m:t>
                      </m:r>
                      <m:r>
                        <a:rPr lang="en-US" altLang="en-US" sz="2200" b="0" i="1" baseline="30000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1</m:t>
                      </m:r>
                      <m:r>
                        <a:rPr lang="en-US" altLang="en-US" sz="22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𝑎</m:t>
                      </m:r>
                      <m:r>
                        <a:rPr lang="en-US" altLang="en-US" sz="2200" b="0" i="1" baseline="-25000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31</m:t>
                      </m:r>
                      <m:r>
                        <a:rPr lang="en-US" altLang="en-US" sz="22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𝑑𝑒𝑡𝐴</m:t>
                      </m:r>
                      <m:r>
                        <a:rPr lang="en-US" altLang="en-US" sz="2200" b="0" i="1" baseline="-25000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31</m:t>
                      </m:r>
                      <m:r>
                        <a:rPr lang="en-US" altLang="en-US" sz="22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+</m:t>
                      </m:r>
                      <m:d>
                        <m:dPr>
                          <m:ctrlPr>
                            <a:rPr lang="en-US" altLang="en-US" sz="220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altLang="en-US" sz="220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−1</m:t>
                          </m:r>
                        </m:e>
                      </m:d>
                      <m:r>
                        <a:rPr lang="en-US" altLang="en-US" sz="2200" b="0" i="1" baseline="30000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3</m:t>
                      </m:r>
                      <m:r>
                        <a:rPr lang="en-US" altLang="en-US" sz="2200" b="0" i="1" baseline="16000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+</m:t>
                      </m:r>
                      <m:r>
                        <a:rPr lang="en-US" altLang="en-US" sz="2200" b="0" i="1" baseline="30000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2</m:t>
                      </m:r>
                      <m:r>
                        <a:rPr lang="en-US" altLang="en-US" sz="22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𝑎</m:t>
                      </m:r>
                      <m:r>
                        <a:rPr lang="en-US" altLang="en-US" sz="2200" b="0" i="1" baseline="-25000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32</m:t>
                      </m:r>
                      <m:func>
                        <m:funcPr>
                          <m:ctrlPr>
                            <a:rPr lang="en-US" altLang="en-US" sz="220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 altLang="en-US" sz="2200" b="0" i="0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det</m:t>
                          </m:r>
                        </m:fName>
                        <m:e>
                          <m:r>
                            <a:rPr lang="en-US" altLang="en-US" sz="220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𝐴</m:t>
                          </m:r>
                          <m:r>
                            <a:rPr lang="en-US" altLang="en-US" sz="2200" b="0" i="1" baseline="-25000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32</m:t>
                          </m:r>
                          <m:r>
                            <a:rPr lang="en-US" altLang="en-US" sz="220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+</m:t>
                          </m:r>
                          <m:d>
                            <m:dPr>
                              <m:ctrlPr>
                                <a:rPr lang="en-US" altLang="en-US" sz="22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r>
                                <a:rPr lang="en-US" altLang="en-US" sz="22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−1</m:t>
                              </m:r>
                            </m:e>
                          </m:d>
                          <m:r>
                            <a:rPr lang="en-US" altLang="en-US" sz="2200" b="0" i="1" baseline="30000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3+3</m:t>
                          </m:r>
                          <m:r>
                            <a:rPr lang="en-US" altLang="en-US" sz="220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 </m:t>
                          </m:r>
                          <m:r>
                            <a:rPr lang="en-US" altLang="en-US" sz="220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𝑎</m:t>
                          </m:r>
                          <m:r>
                            <a:rPr lang="en-US" altLang="en-US" sz="2200" b="0" i="1" baseline="-25000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33</m:t>
                          </m:r>
                          <m:func>
                            <m:funcPr>
                              <m:ctrlPr>
                                <a:rPr lang="en-US" altLang="en-US" sz="22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US" altLang="en-US" sz="2200" b="0" i="0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det</m:t>
                              </m:r>
                            </m:fName>
                            <m:e>
                              <m:r>
                                <a:rPr lang="en-US" altLang="en-US" sz="22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𝐴</m:t>
                              </m:r>
                              <m:r>
                                <a:rPr lang="en-US" altLang="en-US" sz="2200" b="0" i="1" baseline="-25000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33</m:t>
                              </m:r>
                            </m:e>
                          </m:func>
                        </m:e>
                      </m:func>
                    </m:oMath>
                  </m:oMathPara>
                </a14:m>
                <a:endParaRPr lang="en-US" altLang="en-US" sz="2200" dirty="0" smtClean="0">
                  <a:cs typeface="Times New Roman" panose="02020603050405020304" pitchFamily="18" charset="0"/>
                </a:endParaRPr>
              </a:p>
              <a:p>
                <a:pPr marL="0" indent="0" eaLnBrk="1" hangingPunct="1">
                  <a:buNone/>
                </a:pPr>
                <a14:m>
                  <m:oMath xmlns:m="http://schemas.openxmlformats.org/officeDocument/2006/math">
                    <m:r>
                      <a:rPr lang="en-US" altLang="en-US" sz="24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      =</m:t>
                    </m:r>
                    <m:d>
                      <m:dPr>
                        <m:begChr m:val="|"/>
                        <m:endChr m:val="|"/>
                        <m:ctrlPr>
                          <a:rPr lang="en-US" alt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altLang="en-US" sz="24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US" altLang="en-US" sz="24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5</m:t>
                              </m:r>
                            </m:e>
                            <m:e>
                              <m:r>
                                <a:rPr lang="en-US" altLang="en-US" sz="24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0</m:t>
                              </m:r>
                            </m:e>
                          </m:mr>
                          <m:mr>
                            <m:e>
                              <m:r>
                                <a:rPr lang="en-US" altLang="en-US" sz="24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4</m:t>
                              </m:r>
                            </m:e>
                            <m:e>
                              <m:r>
                                <a:rPr lang="en-US" altLang="en-US" sz="24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−1</m:t>
                              </m:r>
                            </m:e>
                          </m:mr>
                        </m:m>
                      </m:e>
                    </m:d>
                    <m:r>
                      <a:rPr lang="en-US" altLang="en-US" sz="24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−(−2)</m:t>
                    </m:r>
                  </m:oMath>
                </a14:m>
                <a:r>
                  <a:rPr lang="en-US" altLang="en-US" sz="2400" dirty="0"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altLang="en-US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altLang="en-US" sz="24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altLang="en-US" sz="24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1</m:t>
                              </m:r>
                            </m:e>
                            <m:e>
                              <m:r>
                                <a:rPr lang="en-US" altLang="en-US" sz="2400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0</m:t>
                              </m:r>
                            </m:e>
                          </m:mr>
                          <m:mr>
                            <m:e>
                              <m:r>
                                <a:rPr lang="en-US" altLang="en-US" sz="24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e>
                            <m:e>
                              <m:r>
                                <a:rPr lang="en-US" altLang="en-US" sz="2400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−1</m:t>
                              </m:r>
                            </m:e>
                          </m:mr>
                        </m:m>
                      </m:e>
                    </m:d>
                    <m:r>
                      <a:rPr lang="en-US" altLang="en-US" sz="24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+0</m:t>
                    </m:r>
                    <m:d>
                      <m:dPr>
                        <m:begChr m:val="|"/>
                        <m:endChr m:val="|"/>
                        <m:ctrlPr>
                          <a:rPr lang="en-US" altLang="en-US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altLang="en-US" sz="240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altLang="en-US" sz="24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1</m:t>
                              </m:r>
                            </m:e>
                            <m:e>
                              <m:r>
                                <a:rPr lang="en-US" altLang="en-US" sz="24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5</m:t>
                              </m:r>
                            </m:e>
                          </m:mr>
                          <m:mr>
                            <m:e>
                              <m:r>
                                <a:rPr lang="en-US" altLang="en-US" sz="24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e>
                            <m:e>
                              <m:r>
                                <a:rPr lang="en-US" altLang="en-US" sz="24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4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en-US" altLang="en-US" sz="2400" dirty="0" smtClean="0">
                    <a:cs typeface="Times New Roman" panose="02020603050405020304" pitchFamily="18" charset="0"/>
                  </a:rPr>
                  <a:t> </a:t>
                </a:r>
              </a:p>
              <a:p>
                <a:pPr marL="0" indent="0" eaLnBrk="1" hangingPunct="1">
                  <a:buNone/>
                </a:pPr>
                <a:r>
                  <a:rPr lang="en-US" altLang="en-US" sz="2400" dirty="0" smtClean="0">
                    <a:cs typeface="Times New Roman" panose="02020603050405020304" pitchFamily="18" charset="0"/>
                  </a:rPr>
                  <a:t>       = 0 + 2(-1) + 0 = -2</a:t>
                </a:r>
                <a:endParaRPr lang="en-US" altLang="en-US" sz="2400" dirty="0"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16424" name="Rectangle 8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457200" y="1143000"/>
                <a:ext cx="8534400" cy="5410200"/>
              </a:xfrm>
              <a:blipFill rotWithShape="0">
                <a:blip r:embed="rId3"/>
                <a:stretch>
                  <a:fillRect l="-1143" t="-1127" r="-2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069893550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 dirty="0">
                <a:latin typeface="Arial" panose="020B0604020202020204" pitchFamily="34" charset="0"/>
              </a:rPr>
              <a:t>Slide </a:t>
            </a:r>
            <a:r>
              <a:rPr lang="en-US" altLang="en-US" sz="1200" dirty="0" smtClean="0">
                <a:latin typeface="Arial" panose="020B0604020202020204" pitchFamily="34" charset="0"/>
              </a:rPr>
              <a:t>3.1- </a:t>
            </a:r>
            <a:fld id="{13CCF1D0-3A87-4DC6-85CD-0E9CC5054675}" type="slidenum">
              <a:rPr lang="en-US" altLang="en-US" sz="1200">
                <a:latin typeface="Arial" panose="020B0604020202020204" pitchFamily="34" charset="0"/>
              </a:rPr>
              <a:pPr algn="r"/>
              <a:t>7</a:t>
            </a:fld>
            <a:endParaRPr lang="en-CA" altLang="en-US" sz="1200" dirty="0">
              <a:latin typeface="Arial" panose="020B0604020202020204" pitchFamily="34" charset="0"/>
            </a:endParaRPr>
          </a:p>
        </p:txBody>
      </p:sp>
      <p:sp>
        <p:nvSpPr>
          <p:cNvPr id="6147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p:sp>
        <p:nvSpPr>
          <p:cNvPr id="614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INTRODUCTION TO DETERMINANTS</a:t>
            </a:r>
          </a:p>
        </p:txBody>
      </p:sp>
      <p:sp>
        <p:nvSpPr>
          <p:cNvPr id="316424" name="Rectangle 8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534400" cy="4953000"/>
          </a:xfrm>
        </p:spPr>
        <p:txBody>
          <a:bodyPr/>
          <a:lstStyle/>
          <a:p>
            <a:pPr eaLnBrk="1" hangingPunct="1"/>
            <a:r>
              <a:rPr lang="en-US" altLang="en-US" sz="2700" b="1" dirty="0" smtClean="0">
                <a:solidFill>
                  <a:srgbClr val="077C97"/>
                </a:solidFill>
                <a:cs typeface="Times New Roman" panose="02020603050405020304" pitchFamily="18" charset="0"/>
              </a:rPr>
              <a:t>Theorem 2</a:t>
            </a:r>
            <a:r>
              <a:rPr lang="en-US" altLang="en-US" sz="2700" b="1" dirty="0" smtClean="0">
                <a:cs typeface="Times New Roman" panose="02020603050405020304" pitchFamily="18" charset="0"/>
              </a:rPr>
              <a:t>:  </a:t>
            </a:r>
            <a:r>
              <a:rPr lang="en-US" altLang="en-US" sz="2700" dirty="0" smtClean="0">
                <a:cs typeface="Times New Roman" panose="02020603050405020304" pitchFamily="18" charset="0"/>
              </a:rPr>
              <a:t>If </a:t>
            </a:r>
            <a:r>
              <a:rPr lang="en-US" altLang="en-US" sz="2700" i="1" dirty="0" smtClean="0">
                <a:cs typeface="Times New Roman" panose="02020603050405020304" pitchFamily="18" charset="0"/>
              </a:rPr>
              <a:t>A</a:t>
            </a:r>
            <a:r>
              <a:rPr lang="en-US" altLang="en-US" sz="2700" dirty="0" smtClean="0">
                <a:cs typeface="Times New Roman" panose="02020603050405020304" pitchFamily="18" charset="0"/>
              </a:rPr>
              <a:t> is a triangular matrix, then det </a:t>
            </a:r>
            <a:r>
              <a:rPr lang="en-US" altLang="en-US" sz="2700" i="1" dirty="0" smtClean="0">
                <a:cs typeface="Times New Roman" panose="02020603050405020304" pitchFamily="18" charset="0"/>
              </a:rPr>
              <a:t>A</a:t>
            </a:r>
            <a:r>
              <a:rPr lang="en-US" altLang="en-US" sz="2700" dirty="0" smtClean="0">
                <a:cs typeface="Times New Roman" panose="02020603050405020304" pitchFamily="18" charset="0"/>
              </a:rPr>
              <a:t> is the product of the entries on the main diagonal of </a:t>
            </a:r>
            <a:r>
              <a:rPr lang="en-US" altLang="en-US" sz="2700" i="1" dirty="0" smtClean="0">
                <a:cs typeface="Times New Roman" panose="02020603050405020304" pitchFamily="18" charset="0"/>
              </a:rPr>
              <a:t>A</a:t>
            </a:r>
            <a:r>
              <a:rPr lang="en-US" altLang="en-US" sz="2700" dirty="0" smtClean="0">
                <a:cs typeface="Times New Roman" panose="02020603050405020304" pitchFamily="18" charset="0"/>
              </a:rPr>
              <a:t>.</a:t>
            </a:r>
            <a:endParaRPr lang="en-US" altLang="en-US" sz="2400" dirty="0">
              <a:cs typeface="Times New Roman" panose="02020603050405020304" pitchFamily="18" charset="0"/>
            </a:endParaRPr>
          </a:p>
        </p:txBody>
      </p:sp>
      <p:graphicFrame>
        <p:nvGraphicFramePr>
          <p:cNvPr id="6159" name="Object 30"/>
          <p:cNvGraphicFramePr>
            <a:graphicFrameLocks noChangeAspect="1"/>
          </p:cNvGraphicFramePr>
          <p:nvPr/>
        </p:nvGraphicFramePr>
        <p:xfrm>
          <a:off x="2959100" y="2032000"/>
          <a:ext cx="914400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8" name="Equation" r:id="rId4" imgW="475104" imgH="810471" progId="Equation.DSMT4">
                  <p:embed/>
                </p:oleObj>
              </mc:Choice>
              <mc:Fallback>
                <p:oleObj name="Equation" r:id="rId4" imgW="475104" imgH="810471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59100" y="2032000"/>
                        <a:ext cx="914400" cy="371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53365335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Blends">
  <a:themeElements>
    <a:clrScheme name="Blends 2">
      <a:dk1>
        <a:srgbClr val="000000"/>
      </a:dk1>
      <a:lt1>
        <a:srgbClr val="FFFFFF"/>
      </a:lt1>
      <a:dk2>
        <a:srgbClr val="333399"/>
      </a:dk2>
      <a:lt2>
        <a:srgbClr val="1C1C1C"/>
      </a:lt2>
      <a:accent1>
        <a:srgbClr val="00E4A8"/>
      </a:accent1>
      <a:accent2>
        <a:srgbClr val="FFCF01"/>
      </a:accent2>
      <a:accent3>
        <a:srgbClr val="FFFFFF"/>
      </a:accent3>
      <a:accent4>
        <a:srgbClr val="000000"/>
      </a:accent4>
      <a:accent5>
        <a:srgbClr val="AAEFD1"/>
      </a:accent5>
      <a:accent6>
        <a:srgbClr val="E7BB01"/>
      </a:accent6>
      <a:hlink>
        <a:srgbClr val="FF0000"/>
      </a:hlink>
      <a:folHlink>
        <a:srgbClr val="3333CC"/>
      </a:folHlink>
    </a:clrScheme>
    <a:fontScheme name="Blends">
      <a:majorFont>
        <a:latin typeface="Arial Narrow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Bookshelf Symbol 2" pitchFamily="2" charset="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Bookshelf Symbol 2" pitchFamily="2" charset="2"/>
          </a:defRPr>
        </a:defPPr>
      </a:lstStyle>
    </a:lnDef>
  </a:objectDefaults>
  <a:extraClrSchemeLst>
    <a:extraClrScheme>
      <a:clrScheme name="Blends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ends 2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3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EAEAEA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F3F3F3"/>
        </a:accent5>
        <a:accent6>
          <a:srgbClr val="737373"/>
        </a:accent6>
        <a:hlink>
          <a:srgbClr val="4D4D4D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4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ends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7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13909</TotalTime>
  <Words>335</Words>
  <Application>Microsoft Office PowerPoint</Application>
  <PresentationFormat>On-screen Show (4:3)</PresentationFormat>
  <Paragraphs>64</Paragraphs>
  <Slides>7</Slides>
  <Notes>7</Notes>
  <HiddenSlides>0</HiddenSlides>
  <MMClips>0</MMClips>
  <ScaleCrop>false</ScaleCrop>
  <HeadingPairs>
    <vt:vector size="8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6" baseType="lpstr">
      <vt:lpstr>Arial</vt:lpstr>
      <vt:lpstr>Arial Narrow</vt:lpstr>
      <vt:lpstr>Bookshelf Symbol 2</vt:lpstr>
      <vt:lpstr>Cambria Math</vt:lpstr>
      <vt:lpstr>Symbol</vt:lpstr>
      <vt:lpstr>Times New Roman</vt:lpstr>
      <vt:lpstr>Wingdings</vt:lpstr>
      <vt:lpstr>Blends</vt:lpstr>
      <vt:lpstr>Equation</vt:lpstr>
      <vt:lpstr>Determinants</vt:lpstr>
      <vt:lpstr>INTRODUCTION TO DETERMINANTS</vt:lpstr>
      <vt:lpstr>INTRODUCTION TO DETERMINANTS</vt:lpstr>
      <vt:lpstr>INTRODUCTION TO DETERMINANTS</vt:lpstr>
      <vt:lpstr>INTRODUCTION TO DETERMINANTS</vt:lpstr>
      <vt:lpstr>INTRODUCTION TO DETERMINANTS</vt:lpstr>
      <vt:lpstr>INTRODUCTION TO DETERMINANTS</vt:lpstr>
    </vt:vector>
  </TitlesOfParts>
  <Company>© 2012 Pearson Education, Inc. All rights reserved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subject>Linear Algebra and Its Applications</dc:subject>
  <dc:creator>David C. Lay</dc:creator>
  <cp:lastModifiedBy>Kristen Arnold</cp:lastModifiedBy>
  <cp:revision>1001</cp:revision>
  <dcterms:created xsi:type="dcterms:W3CDTF">2005-10-22T18:34:54Z</dcterms:created>
  <dcterms:modified xsi:type="dcterms:W3CDTF">2015-05-27T14:45:56Z</dcterms:modified>
</cp:coreProperties>
</file>