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6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82" autoAdjust="0"/>
    <p:restoredTop sz="98725" autoAdjust="0"/>
  </p:normalViewPr>
  <p:slideViewPr>
    <p:cSldViewPr>
      <p:cViewPr varScale="1">
        <p:scale>
          <a:sx n="59" d="100"/>
          <a:sy n="59" d="100"/>
        </p:scale>
        <p:origin x="78" y="39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41159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33384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23145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02987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1979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7588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7032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32296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68758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986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74208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16291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>
                <a:solidFill>
                  <a:srgbClr val="4C781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2.5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Matrix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MATRIX FACTORIZATIONS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AN LU FACTORIZATION ALGORITHM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Note that row operations in equation (3), which reduce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to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, also reduce the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in equation (4) to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, because </a:t>
                </a:r>
                <a14:m>
                  <m:oMath xmlns:m="http://schemas.openxmlformats.org/officeDocument/2006/math"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en-US" sz="27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en-US" sz="27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altLang="en-US" sz="275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  <m: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altLang="en-US" sz="275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d>
                      <m:dPr>
                        <m:ctrlP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altLang="en-US" sz="275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  <m:r>
                          <a:rPr lang="en-US" altLang="en-US" sz="27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altLang="en-US" sz="275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5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  . This observation is the key to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constructing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  <a:blipFill rotWithShape="0">
                <a:blip r:embed="rId3"/>
                <a:stretch>
                  <a:fillRect l="-1153" t="-1176" r="-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457200" y="3354303"/>
            <a:ext cx="8229600" cy="2208297"/>
          </a:xfrm>
          <a:prstGeom prst="rect">
            <a:avLst/>
          </a:prstGeom>
          <a:noFill/>
          <a:ln w="28575">
            <a:solidFill>
              <a:srgbClr val="077C97"/>
            </a:solidFill>
          </a:ln>
        </p:spPr>
        <p:txBody>
          <a:bodyPr wrap="square" rtlCol="0">
            <a:spAutoFit/>
          </a:bodyPr>
          <a:lstStyle/>
          <a:p>
            <a:r>
              <a:rPr lang="en-US" sz="2750" b="1" dirty="0" smtClean="0">
                <a:solidFill>
                  <a:srgbClr val="077C97"/>
                </a:solidFill>
                <a:latin typeface="+mn-lt"/>
              </a:rPr>
              <a:t>Algorithm for an LU Factorization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750" dirty="0" smtClean="0">
                <a:latin typeface="+mn-lt"/>
              </a:rPr>
              <a:t>Reduce </a:t>
            </a:r>
            <a:r>
              <a:rPr lang="en-US" sz="2750" i="1" dirty="0" smtClean="0">
                <a:latin typeface="+mn-lt"/>
              </a:rPr>
              <a:t>A</a:t>
            </a:r>
            <a:r>
              <a:rPr lang="en-US" sz="2750" dirty="0" smtClean="0">
                <a:latin typeface="+mn-lt"/>
              </a:rPr>
              <a:t> to an echelon form </a:t>
            </a:r>
            <a:r>
              <a:rPr lang="en-US" sz="2750" i="1" dirty="0" smtClean="0">
                <a:latin typeface="+mn-lt"/>
              </a:rPr>
              <a:t>U</a:t>
            </a:r>
            <a:r>
              <a:rPr lang="en-US" sz="2750" dirty="0" smtClean="0">
                <a:latin typeface="+mn-lt"/>
              </a:rPr>
              <a:t> by a sequence of row replacement operations, if possible.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750" dirty="0" smtClean="0">
                <a:latin typeface="+mn-lt"/>
              </a:rPr>
              <a:t>Place entries in </a:t>
            </a:r>
            <a:r>
              <a:rPr lang="en-US" sz="2750" i="1" dirty="0" smtClean="0">
                <a:latin typeface="+mn-lt"/>
              </a:rPr>
              <a:t>L</a:t>
            </a:r>
            <a:r>
              <a:rPr lang="en-US" sz="2750" dirty="0" smtClean="0">
                <a:latin typeface="+mn-lt"/>
              </a:rPr>
              <a:t> such that the </a:t>
            </a:r>
            <a:r>
              <a:rPr lang="en-US" sz="2750" i="1" dirty="0" smtClean="0">
                <a:latin typeface="+mn-lt"/>
              </a:rPr>
              <a:t>same sequence of row operations </a:t>
            </a:r>
            <a:r>
              <a:rPr lang="en-US" sz="2750" dirty="0" smtClean="0">
                <a:latin typeface="+mn-lt"/>
              </a:rPr>
              <a:t>reduces </a:t>
            </a:r>
            <a:r>
              <a:rPr lang="en-US" sz="2750" i="1" dirty="0" smtClean="0">
                <a:latin typeface="+mn-lt"/>
              </a:rPr>
              <a:t>L</a:t>
            </a:r>
            <a:r>
              <a:rPr lang="en-US" sz="2750" dirty="0" smtClean="0">
                <a:latin typeface="+mn-lt"/>
              </a:rPr>
              <a:t> to </a:t>
            </a:r>
            <a:r>
              <a:rPr lang="en-US" sz="2750" i="1" dirty="0" smtClean="0">
                <a:latin typeface="+mn-lt"/>
              </a:rPr>
              <a:t>I</a:t>
            </a:r>
            <a:r>
              <a:rPr lang="en-US" sz="2750" dirty="0" smtClean="0">
                <a:latin typeface="+mn-lt"/>
              </a:rPr>
              <a:t>.</a:t>
            </a:r>
            <a:endParaRPr lang="en-US" sz="27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22900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AN LU FACTORIZATION ALGORITHM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Step 1 is not always possible, but when it is, the argument above shows that an LU factorization exists. </a:t>
                </a:r>
              </a:p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Example 2 on the followings slides will show how to implement step 2. By construction,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will satisfy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𝐸𝑝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en-US" sz="275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 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=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I</a:t>
                </a:r>
                <a:endParaRPr lang="en-US" altLang="en-US" sz="2750" i="1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using the same </a:t>
                </a:r>
                <a14:m>
                  <m:oMath xmlns:m="http://schemas.openxmlformats.org/officeDocument/2006/math"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en-US" sz="275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altLang="en-US" sz="27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…,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en-US" sz="275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as in equation (3). Thus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will be invertible, by the Invertible Matrix Theorem, with (</a:t>
                </a:r>
                <a14:m>
                  <m:oMath xmlns:m="http://schemas.openxmlformats.org/officeDocument/2006/math"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en-US" sz="275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en-US" sz="275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)= L</a:t>
                </a:r>
                <a:r>
                  <a:rPr lang="en-US" altLang="en-US" sz="275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. From (3),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i="1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 = U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, and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 = LU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. So step 2 will produce an acceptable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  <a:blipFill rotWithShape="0">
                <a:blip r:embed="rId3"/>
                <a:stretch>
                  <a:fillRect l="-115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6332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AN LU FACTORIZATION ALGORITHM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50" b="1" dirty="0" smtClean="0">
                    <a:cs typeface="Times New Roman" panose="02020603050405020304" pitchFamily="18" charset="0"/>
                  </a:rPr>
                  <a:t>Example 2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  Find an LU factorization of</a:t>
                </a:r>
              </a:p>
              <a:p>
                <a:pPr eaLnBrk="1" hangingPunct="1"/>
                <a:endParaRPr lang="en-US" altLang="en-US" sz="275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5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50" b="1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5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 Since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has four rows,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should be </a:t>
                </a:r>
                <a14:m>
                  <m:oMath xmlns:m="http://schemas.openxmlformats.org/officeDocument/2006/math"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×4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. The first column of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is the first column of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divided by the top pivot entry:</a:t>
                </a:r>
                <a:endParaRPr lang="en-US" altLang="en-US" sz="27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  <a:blipFill rotWithShape="0">
                <a:blip r:embed="rId3"/>
                <a:stretch>
                  <a:fillRect l="-1153" t="-1176" r="-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b="7223"/>
          <a:stretch/>
        </p:blipFill>
        <p:spPr>
          <a:xfrm>
            <a:off x="2387851" y="1954574"/>
            <a:ext cx="4149352" cy="16268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9400" y="4972050"/>
            <a:ext cx="3445876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821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AN LU FACTORIZATION ALGORITHM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991600" cy="5181600"/>
          </a:xfrm>
        </p:spPr>
        <p:txBody>
          <a:bodyPr/>
          <a:lstStyle/>
          <a:p>
            <a:pPr eaLnBrk="1" hangingPunct="1"/>
            <a:r>
              <a:rPr lang="en-US" altLang="en-US" sz="2450" dirty="0" smtClean="0">
                <a:cs typeface="Times New Roman" panose="02020603050405020304" pitchFamily="18" charset="0"/>
              </a:rPr>
              <a:t>Compare the first columns of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.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The row operations that create zeros in the first column of A wil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l also create zeros in the first column of L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450" dirty="0" smtClean="0">
                <a:cs typeface="Times New Roman" panose="02020603050405020304" pitchFamily="18" charset="0"/>
              </a:rPr>
              <a:t>To make this same correspondence of row operations on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 hold for the rest of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, watch a row reduction of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 to an echelon form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. 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That is,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highlight the entries 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in each matrix that are used to determine the sequence of row operations that transform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 onto </a:t>
            </a:r>
            <a:r>
              <a:rPr lang="en-US" altLang="en-US" sz="245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450" dirty="0" smtClean="0">
                <a:cs typeface="Times New Roman" panose="02020603050405020304" pitchFamily="18" charset="0"/>
              </a:rPr>
              <a:t>.</a:t>
            </a:r>
            <a:endParaRPr lang="en-US" altLang="en-US" sz="2450" dirty="0"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4114800"/>
            <a:ext cx="6302405" cy="2286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80402" y="5020469"/>
            <a:ext cx="685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(5)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96522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AN LU FACTORIZATION ALGORITHM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76200" y="1143000"/>
            <a:ext cx="8991600" cy="5181600"/>
          </a:xfrm>
        </p:spPr>
        <p:txBody>
          <a:bodyPr/>
          <a:lstStyle/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The highlighted entries above determine the row reduction of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to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 At each pivot column, divide the highlighted entries by the pivot and place the result onto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:</a:t>
            </a:r>
          </a:p>
          <a:p>
            <a:pPr eaLnBrk="1" hangingPunct="1"/>
            <a:endParaRPr lang="en-US" altLang="en-US" sz="27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An easy calculation verifies that this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satisfy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LU = 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en-US" altLang="en-US" sz="2700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667000"/>
            <a:ext cx="5605327" cy="295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156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MATRIX </a:t>
            </a:r>
            <a:r>
              <a:rPr lang="en-US" altLang="en-US" dirty="0" smtClean="0"/>
              <a:t>FACTORIZATIONS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A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factorization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a 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an equation that expresses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as a product of two or more matrices.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Whereas matrix multiplication involves a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synthesis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data (combining the effects of two or more linear transformations into a single matrix), matrix factorization is an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analysis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data.</a:t>
            </a:r>
            <a:endParaRPr lang="en-US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LU FACTORIZATION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0668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The LU factorization, described on the next few slides, is motivated by the fairly common industrial and business problem of solving a sequence of equations, all with the same coefficient matrix: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50" b="0" dirty="0" smtClean="0">
                    <a:cs typeface="Times New Roman" panose="02020603050405020304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𝐴𝑥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7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  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𝐴𝑥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7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…,  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𝐴𝑥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𝑏𝑝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             (1)</a:t>
                </a:r>
              </a:p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When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is invertible, one could compute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and then compute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5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5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, and so on.</a:t>
                </a:r>
              </a:p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However, it is more efficient to solve the first equation in the sequence (1) by row reduction and obtain the LU factorization of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at the same time. Thereafter, the remaining equations in sequence (1) are solved with the LU factorization.</a:t>
                </a:r>
                <a:endParaRPr lang="en-US" altLang="en-US" sz="275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066800"/>
                <a:ext cx="8534400" cy="5181600"/>
              </a:xfrm>
              <a:blipFill rotWithShape="0">
                <a:blip r:embed="rId4"/>
                <a:stretch>
                  <a:fillRect l="-1214" t="-1176" r="-2357" b="-6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30201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LU FACTORIZATION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0668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At first, assume that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is an </a:t>
                </a:r>
                <a14:m>
                  <m:oMath xmlns:m="http://schemas.openxmlformats.org/officeDocument/2006/math">
                    <m:r>
                      <a:rPr lang="en-US" altLang="en-US" sz="27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 matrix that can be row reduced to echelon form,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without row interchanges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Then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can be written in the form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 = LU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, were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is an </a:t>
                </a:r>
                <a14:m>
                  <m:oMath xmlns:m="http://schemas.openxmlformats.org/officeDocument/2006/math"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 lower triangular matrix with 1’s on the diagonal and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is an </a:t>
                </a:r>
                <a14:m>
                  <m:oMath xmlns:m="http://schemas.openxmlformats.org/officeDocument/2006/math">
                    <m:r>
                      <a:rPr lang="en-US" altLang="en-US" sz="27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50" dirty="0" smtClean="0">
                    <a:cs typeface="Times New Roman" panose="02020603050405020304" pitchFamily="18" charset="0"/>
                  </a:rPr>
                  <a:t> echelon form of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. </a:t>
                </a:r>
              </a:p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For instance, see Fig. 1 below. Such a factorization is called an </a:t>
                </a:r>
                <a:r>
                  <a:rPr lang="en-US" altLang="en-US" sz="2750" b="1" dirty="0" smtClean="0">
                    <a:cs typeface="Times New Roman" panose="02020603050405020304" pitchFamily="18" charset="0"/>
                  </a:rPr>
                  <a:t>LU factorization 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of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. The matrix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is invertible and is called a unit lower triangular matrix.</a:t>
                </a:r>
                <a:endParaRPr lang="en-US" altLang="en-US" sz="275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066800"/>
                <a:ext cx="8534400" cy="5181600"/>
              </a:xfrm>
              <a:blipFill rotWithShape="0">
                <a:blip r:embed="rId4"/>
                <a:stretch>
                  <a:fillRect l="-1214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4600" y="4800600"/>
            <a:ext cx="4791418" cy="15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808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LU FACTORIZATION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Before studying how to construct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, we should look at why they are so useful. When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 = LU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, the equation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Ax = 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can be written as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L(Ux) = 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. </a:t>
            </a:r>
          </a:p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Writing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y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for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Ux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, we can find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by solving the pair of equations</a:t>
            </a: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First solve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Ly = b 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for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y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, and then solve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Ux = y 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for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. See Fig. 2 on the next slide. 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Each equation is easy to solve because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are triangular.</a:t>
            </a:r>
            <a:endParaRPr lang="en-US" altLang="en-US" sz="275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00500" y="3512403"/>
            <a:ext cx="1295400" cy="83099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Ly = b</a:t>
            </a:r>
          </a:p>
          <a:p>
            <a:r>
              <a:rPr lang="en-US" i="1" dirty="0" smtClean="0">
                <a:latin typeface="+mn-lt"/>
              </a:rPr>
              <a:t>Ux = y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32036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LU FACTORIZATION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endParaRPr lang="en-US" altLang="en-US" sz="275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5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5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50" b="1" dirty="0" smtClean="0">
                    <a:cs typeface="Times New Roman" panose="02020603050405020304" pitchFamily="18" charset="0"/>
                  </a:rPr>
                  <a:t>Example 1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  It can be verified that </a:t>
                </a:r>
                <a:endParaRPr lang="en-US" altLang="en-US" sz="275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5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5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50" dirty="0" smtClean="0">
                    <a:cs typeface="Times New Roman" panose="02020603050405020304" pitchFamily="18" charset="0"/>
                  </a:rPr>
                  <a:t>Use this factorization of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 to solve </a:t>
                </a:r>
                <a:r>
                  <a:rPr lang="en-US" altLang="en-US" sz="2750" i="1" dirty="0" smtClean="0">
                    <a:cs typeface="Times New Roman" panose="02020603050405020304" pitchFamily="18" charset="0"/>
                  </a:rPr>
                  <a:t>Ax=b</a:t>
                </a:r>
                <a:r>
                  <a:rPr lang="en-US" altLang="en-US" sz="2750" dirty="0" smtClean="0"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2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a:rPr lang="en-US" altLang="en-US" sz="22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−9</m:t>
                            </m:r>
                          </m:e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e>
                          <m:e>
                            <m: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11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2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19200"/>
                <a:ext cx="8534400" cy="5181600"/>
              </a:xfrm>
              <a:blipFill rotWithShape="0">
                <a:blip r:embed="rId4"/>
                <a:stretch>
                  <a:fillRect l="-1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/>
          <a:srcRect l="4758"/>
          <a:stretch/>
        </p:blipFill>
        <p:spPr>
          <a:xfrm>
            <a:off x="320587" y="3884169"/>
            <a:ext cx="7580668" cy="13355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5400" y="1261210"/>
            <a:ext cx="6705600" cy="201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152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LU FACTORIZATION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 eaLnBrk="1" hangingPunct="1"/>
            <a:r>
              <a:rPr lang="en-US" altLang="en-US" sz="2750" b="1" dirty="0" smtClean="0">
                <a:cs typeface="Times New Roman" panose="02020603050405020304" pitchFamily="18" charset="0"/>
              </a:rPr>
              <a:t>Solution   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The solution of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Ly = b 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needs only 6 multiplications and 6 additions, because the arithmetic takes place only in column 5.</a:t>
            </a: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Then, for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Ux = y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, the “backward” phase of row reduction requires 4 divisions, 6 multiplications, and 6 additions. </a:t>
            </a:r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638" y="2774444"/>
            <a:ext cx="7796162" cy="126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166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LU FACTORIZATION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For instance, creating the zeros in column 4 of [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U   y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] requires 1 division in row 4 and 3 multiplication-addition pairs to add multiples of row 4 to the rows above.</a:t>
            </a: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To find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requires 28 arithmetic operations, or “flops” (floating point operations), excluding the cost of finding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. In contrast, row reduction of [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   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] to [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I    x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] takes 62 operations.</a:t>
            </a:r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3048000"/>
            <a:ext cx="8225425" cy="126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120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AN LU FACTORIZATION ALGORITHM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Suppose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can be reduced to an echelon form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using only row replacements that add a multiple of one row to another below it.</a:t>
                </a: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In this case, there exist unit lower triangular elementary matrices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,…,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such that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en-US" altLang="en-US" sz="26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𝑝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…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en-US" altLang="en-US" sz="26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𝑈</m:t>
                      </m:r>
                    </m:oMath>
                  </m:oMathPara>
                </a14:m>
                <a:endParaRPr lang="en-US" altLang="en-US" sz="2600" b="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Then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𝐸𝑝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…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en-US" altLang="en-US" sz="26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a:rPr lang="en-US" altLang="en-US" sz="26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𝑈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𝐿𝑈</m:t>
                      </m:r>
                    </m:oMath>
                  </m:oMathPara>
                </a14:m>
                <a:endParaRPr lang="en-US" altLang="en-US" sz="2600" b="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where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…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e>
                      </m:d>
                      <m:r>
                        <a:rPr lang="en-US" altLang="en-US" sz="26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US" altLang="en-US" sz="2600" baseline="30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It can be shown that products and inverses of unit lower triangular matrices are also unit lower triangular. Thus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unit lower triangular.</a:t>
                </a:r>
                <a:endParaRPr lang="en-US" altLang="en-US" sz="26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219200"/>
                <a:ext cx="8991600" cy="5181600"/>
              </a:xfrm>
              <a:blipFill rotWithShape="0">
                <a:blip r:embed="rId4"/>
                <a:stretch>
                  <a:fillRect l="-1017" t="-1059" r="-1492" b="-2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001000" y="3407229"/>
            <a:ext cx="685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(3)</a:t>
            </a:r>
            <a:endParaRPr lang="en-US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1000" y="4628583"/>
            <a:ext cx="685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(4)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20032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12718</TotalTime>
  <Words>1166</Words>
  <Application>Microsoft Office PowerPoint</Application>
  <PresentationFormat>On-screen Show (4:3)</PresentationFormat>
  <Paragraphs>127</Paragraphs>
  <Slides>14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Matrix Algebra</vt:lpstr>
      <vt:lpstr>MATRIX FACTORIZATIONS</vt:lpstr>
      <vt:lpstr>THE LU FACTORIZATION</vt:lpstr>
      <vt:lpstr>THE LU FACTORIZATION</vt:lpstr>
      <vt:lpstr>THE LU FACTORIZATION</vt:lpstr>
      <vt:lpstr>THE LU FACTORIZATION</vt:lpstr>
      <vt:lpstr>THE LU FACTORIZATION</vt:lpstr>
      <vt:lpstr>THE LU FACTORIZATION</vt:lpstr>
      <vt:lpstr>AN LU FACTORIZATION ALGORITHM</vt:lpstr>
      <vt:lpstr>AN LU FACTORIZATION ALGORITHM</vt:lpstr>
      <vt:lpstr>AN LU FACTORIZATION ALGORITHM</vt:lpstr>
      <vt:lpstr>AN LU FACTORIZATION ALGORITHM</vt:lpstr>
      <vt:lpstr>AN LU FACTORIZATION ALGORITHM</vt:lpstr>
      <vt:lpstr>AN LU FACTORIZATION ALGORITHM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985</cp:revision>
  <dcterms:created xsi:type="dcterms:W3CDTF">2005-10-22T18:34:54Z</dcterms:created>
  <dcterms:modified xsi:type="dcterms:W3CDTF">2015-05-26T16:17:18Z</dcterms:modified>
</cp:coreProperties>
</file>