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5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8" autoAdjust="0"/>
    <p:restoredTop sz="98725" autoAdjust="0"/>
  </p:normalViewPr>
  <p:slideViewPr>
    <p:cSldViewPr>
      <p:cViewPr varScale="1">
        <p:scale>
          <a:sx n="74" d="100"/>
          <a:sy n="74" d="100"/>
        </p:scale>
        <p:origin x="1470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5C415D3-1B3D-43CA-BE76-C9791AEA48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957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530E6D37-CBE4-42F0-8F6E-7F3FE921F186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6991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EC7E6311-E4AB-4FAB-B74E-78B5B68A1AF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8726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2.3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238" y="2058416"/>
            <a:ext cx="3281362" cy="414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434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769FFC24-2EF4-4E0E-9D0D-656FFC401BC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7157899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2713B66E-F2D4-4FD0-856A-43191C8DA04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90569144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D3D2CC33-CF77-4EC5-B4E6-8CC4EBACEEC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39890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68B68C20-781F-482C-BC14-293A25C2192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0359085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64595330-7967-4585-8F5B-0DF5F402655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6871522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F8A907E2-E321-4AFC-BB17-A91BCD98C73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1475521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B480C788-80E0-4631-84FC-4E1C63BCE72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9719647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2DD8B738-7B8D-4263-9772-ED8B299803A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365481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FDE8A337-C894-491A-B5CC-1E581B98D22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3534910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FA0FB03B-AAA6-472E-B606-92A528D9B96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4611411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446E9C6C-17A0-4C16-91FA-594474B34C9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0109500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2.3- </a:t>
            </a:r>
            <a:fld id="{C759CB02-1C69-4BD9-831C-656A9439D3B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1.png"/><Relationship Id="rId4" Type="http://schemas.openxmlformats.org/officeDocument/2006/relationships/image" Target="../media/image4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47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52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7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1.wmf"/><Relationship Id="rId3" Type="http://schemas.openxmlformats.org/officeDocument/2006/relationships/image" Target="../media/image14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2.wmf"/><Relationship Id="rId3" Type="http://schemas.openxmlformats.org/officeDocument/2006/relationships/image" Target="../media/image34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CHARACTERIZATIONS OF INVERTIBLE MATRICES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B3D71C8E-7605-4C51-9635-219BCAA21900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So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has three pivot positions and hence is invertible, by the Invertible Matrix Theorem, statement (c).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Invertible Matrix Theorem </a:t>
            </a:r>
            <a:r>
              <a:rPr lang="en-US" altLang="en-US" sz="2800" i="1" smtClean="0"/>
              <a:t>applies only to square matrices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For example, if the columns of a          matrix are linearly independent, we cannot use the Invertible Matrix Theorem to conclude anything about the existence or nonexistence of solutions of equation of the form             .</a:t>
            </a:r>
          </a:p>
        </p:txBody>
      </p:sp>
      <p:graphicFrame>
        <p:nvGraphicFramePr>
          <p:cNvPr id="702468" name="Object 4"/>
          <p:cNvGraphicFramePr>
            <a:graphicFrameLocks noChangeAspect="1"/>
          </p:cNvGraphicFramePr>
          <p:nvPr/>
        </p:nvGraphicFramePr>
        <p:xfrm>
          <a:off x="5638800" y="4191000"/>
          <a:ext cx="6096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3" imgW="736600" imgH="342900" progId="Equation.DSMT4">
                  <p:embed/>
                </p:oleObj>
              </mc:Choice>
              <mc:Fallback>
                <p:oleObj name="Equation" r:id="rId3" imgW="7366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609600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2469" name="Object 5"/>
          <p:cNvGraphicFramePr>
            <a:graphicFrameLocks noChangeAspect="1"/>
          </p:cNvGraphicFramePr>
          <p:nvPr/>
        </p:nvGraphicFramePr>
        <p:xfrm>
          <a:off x="2133600" y="5689600"/>
          <a:ext cx="10668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5" imgW="1143000" imgH="355600" progId="Equation.DSMT4">
                  <p:embed/>
                </p:oleObj>
              </mc:Choice>
              <mc:Fallback>
                <p:oleObj name="Equation" r:id="rId5" imgW="11430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689600"/>
                        <a:ext cx="106680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220777EB-C747-42CE-A38D-1B8F4CA2BE98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INVERTIBLE LINEAR TRANSFORMATIONS</a:t>
            </a:r>
          </a:p>
        </p:txBody>
      </p:sp>
      <p:sp>
        <p:nvSpPr>
          <p:cNvPr id="70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8382000" cy="2362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Matrix multiplication corresponds to composition of linear transformations.</a:t>
            </a:r>
          </a:p>
          <a:p>
            <a:pPr eaLnBrk="1" hangingPunct="1"/>
            <a:r>
              <a:rPr lang="en-US" altLang="en-US" sz="2800" smtClean="0"/>
              <a:t>When a matrix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invertible, the equation               can be viewed as a statement about linear transformations. See the following figure.        </a:t>
            </a:r>
          </a:p>
        </p:txBody>
      </p:sp>
      <p:graphicFrame>
        <p:nvGraphicFramePr>
          <p:cNvPr id="70349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7086600" y="2400300"/>
          <a:ext cx="1651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3" imgW="1651000" imgH="393700" progId="Equation.DSMT4">
                  <p:embed/>
                </p:oleObj>
              </mc:Choice>
              <mc:Fallback>
                <p:oleObj name="Equation" r:id="rId3" imgW="1651000" imgH="393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400300"/>
                        <a:ext cx="1651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3495" name="Picture 7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69342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8E80730F-ACF3-44FD-BC50-B47C483E3CAF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INVERTIBLE LINEAR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451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 linear transformation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invertible</a:t>
                </a:r>
                <a:r>
                  <a:rPr lang="en-US" altLang="en-US" sz="2800" dirty="0" smtClean="0"/>
                  <a:t> if there exists a function S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such that </a:t>
                </a: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en-US" sz="2800" dirty="0" smtClean="0"/>
                  <a:t>                                       for all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            (1)</a:t>
                </a: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en-US" sz="2800" dirty="0" smtClean="0"/>
                  <a:t>                                       for all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            (2)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9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/>
                  <a:t>be a linear transformation and let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be the standard matrix for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 Then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invertible if and only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invertible matrix. In that case, the linear transformation </a:t>
                </a:r>
                <a:r>
                  <a:rPr lang="en-US" altLang="en-US" sz="2800" i="1" dirty="0" smtClean="0"/>
                  <a:t>S</a:t>
                </a:r>
                <a:r>
                  <a:rPr lang="en-US" altLang="en-US" sz="2800" dirty="0" smtClean="0"/>
                  <a:t> given by                        is the unique function satisfying equation (1) and (2).    </a:t>
                </a:r>
              </a:p>
            </p:txBody>
          </p:sp>
        </mc:Choice>
        <mc:Fallback xmlns="">
          <p:sp>
            <p:nvSpPr>
              <p:cNvPr id="7045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  <a:blipFill rotWithShape="0">
                <a:blip r:embed="rId3"/>
                <a:stretch>
                  <a:fillRect l="-1259" t="-1943" r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04518" name="Object 6"/>
          <p:cNvGraphicFramePr>
            <a:graphicFrameLocks noChangeAspect="1"/>
          </p:cNvGraphicFramePr>
          <p:nvPr/>
        </p:nvGraphicFramePr>
        <p:xfrm>
          <a:off x="1854200" y="2489200"/>
          <a:ext cx="195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Equation" r:id="rId4" imgW="1955800" imgH="431800" progId="Equation.DSMT4">
                  <p:embed/>
                </p:oleObj>
              </mc:Choice>
              <mc:Fallback>
                <p:oleObj name="Equation" r:id="rId4" imgW="19558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2489200"/>
                        <a:ext cx="1955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4521" name="Object 9"/>
          <p:cNvGraphicFramePr>
            <a:graphicFrameLocks noChangeAspect="1"/>
          </p:cNvGraphicFramePr>
          <p:nvPr/>
        </p:nvGraphicFramePr>
        <p:xfrm>
          <a:off x="1841500" y="2959100"/>
          <a:ext cx="195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6" imgW="1955800" imgH="431800" progId="Equation.DSMT4">
                  <p:embed/>
                </p:oleObj>
              </mc:Choice>
              <mc:Fallback>
                <p:oleObj name="Equation" r:id="rId6" imgW="19558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2959100"/>
                        <a:ext cx="1955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4523" name="Object 11"/>
          <p:cNvGraphicFramePr>
            <a:graphicFrameLocks noChangeAspect="1"/>
          </p:cNvGraphicFramePr>
          <p:nvPr/>
        </p:nvGraphicFramePr>
        <p:xfrm>
          <a:off x="1346200" y="5384800"/>
          <a:ext cx="1917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8" imgW="1916868" imgH="482391" progId="Equation.DSMT4">
                  <p:embed/>
                </p:oleObj>
              </mc:Choice>
              <mc:Fallback>
                <p:oleObj name="Equation" r:id="rId8" imgW="1916868" imgH="48239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5384800"/>
                        <a:ext cx="1917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7A540BE3-88F4-4B81-B93E-E9AA046B5362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INVERTIBLE LINEAR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656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Suppose that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invertible.</a:t>
                </a:r>
              </a:p>
              <a:p>
                <a:pPr eaLnBrk="1" hangingPunct="1"/>
                <a:r>
                  <a:rPr lang="en-US" altLang="en-US" sz="2800" dirty="0" smtClean="0"/>
                  <a:t>Then (2) shows that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for if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is in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and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         , then                                    , so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is in the range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Thus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invertible, by the Invertible Matrix Theorem, statement (</a:t>
                </a:r>
                <a:r>
                  <a:rPr lang="en-US" altLang="en-US" sz="2800" dirty="0" err="1" smtClean="0"/>
                  <a:t>i</a:t>
                </a:r>
                <a:r>
                  <a:rPr lang="en-US" altLang="en-US" sz="2800" dirty="0" smtClean="0"/>
                  <a:t>).</a:t>
                </a:r>
              </a:p>
              <a:p>
                <a:pPr eaLnBrk="1" hangingPunct="1"/>
                <a:r>
                  <a:rPr lang="en-US" altLang="en-US" sz="2800" dirty="0" smtClean="0"/>
                  <a:t>Conversely, suppose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invertible, and let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                      . Then, </a:t>
                </a:r>
                <a:r>
                  <a:rPr lang="en-US" altLang="en-US" sz="2800" i="1" dirty="0" smtClean="0"/>
                  <a:t>S</a:t>
                </a:r>
                <a:r>
                  <a:rPr lang="en-US" altLang="en-US" sz="2800" dirty="0" smtClean="0"/>
                  <a:t> is a linear transformation, and </a:t>
                </a:r>
                <a:r>
                  <a:rPr lang="en-US" altLang="en-US" sz="2800" i="1" dirty="0" smtClean="0"/>
                  <a:t>S</a:t>
                </a:r>
                <a:r>
                  <a:rPr lang="en-US" altLang="en-US" sz="2800" dirty="0" smtClean="0"/>
                  <a:t> satisfies (1) and (2).</a:t>
                </a:r>
              </a:p>
              <a:p>
                <a:pPr eaLnBrk="1" hangingPunct="1"/>
                <a:r>
                  <a:rPr lang="en-US" altLang="en-US" sz="2800" dirty="0" smtClean="0"/>
                  <a:t>For instance,                                                         .</a:t>
                </a:r>
              </a:p>
              <a:p>
                <a:pPr eaLnBrk="1" hangingPunct="1"/>
                <a:r>
                  <a:rPr lang="en-US" altLang="en-US" sz="2800" dirty="0" smtClean="0"/>
                  <a:t>Thus,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invertible. </a:t>
                </a:r>
              </a:p>
            </p:txBody>
          </p:sp>
        </mc:Choice>
        <mc:Fallback xmlns="">
          <p:sp>
            <p:nvSpPr>
              <p:cNvPr id="70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  <a:blipFill rotWithShape="0">
                <a:blip r:embed="rId3"/>
                <a:stretch>
                  <a:fillRect l="-1259" t="-1159" r="-741" b="-3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065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463993"/>
              </p:ext>
            </p:extLst>
          </p:nvPr>
        </p:nvGraphicFramePr>
        <p:xfrm>
          <a:off x="1467184" y="2241550"/>
          <a:ext cx="1397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4" imgW="1397000" imgH="431800" progId="Equation.DSMT4">
                  <p:embed/>
                </p:oleObj>
              </mc:Choice>
              <mc:Fallback>
                <p:oleObj name="Equation" r:id="rId4" imgW="13970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184" y="2241550"/>
                        <a:ext cx="1397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371285"/>
              </p:ext>
            </p:extLst>
          </p:nvPr>
        </p:nvGraphicFramePr>
        <p:xfrm>
          <a:off x="3771900" y="2244558"/>
          <a:ext cx="3086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6" imgW="3086100" imgH="431800" progId="Equation.DSMT4">
                  <p:embed/>
                </p:oleObj>
              </mc:Choice>
              <mc:Fallback>
                <p:oleObj name="Equation" r:id="rId6" imgW="30861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900" y="2244558"/>
                        <a:ext cx="3086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68" name="Object 8"/>
          <p:cNvGraphicFramePr>
            <a:graphicFrameLocks noChangeAspect="1"/>
          </p:cNvGraphicFramePr>
          <p:nvPr/>
        </p:nvGraphicFramePr>
        <p:xfrm>
          <a:off x="914400" y="4648200"/>
          <a:ext cx="1917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8" imgW="1916868" imgH="482391" progId="Equation.DSMT4">
                  <p:embed/>
                </p:oleObj>
              </mc:Choice>
              <mc:Fallback>
                <p:oleObj name="Equation" r:id="rId8" imgW="1916868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648200"/>
                        <a:ext cx="1917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69" name="Object 9"/>
          <p:cNvGraphicFramePr>
            <a:graphicFrameLocks noChangeAspect="1"/>
          </p:cNvGraphicFramePr>
          <p:nvPr/>
        </p:nvGraphicFramePr>
        <p:xfrm>
          <a:off x="2717800" y="5588000"/>
          <a:ext cx="509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10" imgW="5092700" imgH="482600" progId="Equation.DSMT4">
                  <p:embed/>
                </p:oleObj>
              </mc:Choice>
              <mc:Fallback>
                <p:oleObj name="Equation" r:id="rId10" imgW="50927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800" y="5588000"/>
                        <a:ext cx="509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5D0088CA-51C6-486A-8903-81804C777CBE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382000" cy="54102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Theorem 8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a square          matrix. Then the following statements are equivalent. That is, for a given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 statements are either all true or all false.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an invertible matrix.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row equivalent to the          identity  matrix.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has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pivot positions.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The equation               has only the trivial solution.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The columns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form a linearly independent set.</a:t>
            </a:r>
          </a:p>
        </p:txBody>
      </p:sp>
      <p:graphicFrame>
        <p:nvGraphicFramePr>
          <p:cNvPr id="316446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822033"/>
              </p:ext>
            </p:extLst>
          </p:nvPr>
        </p:nvGraphicFramePr>
        <p:xfrm>
          <a:off x="5397500" y="14478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0" y="14478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7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664057"/>
              </p:ext>
            </p:extLst>
          </p:nvPr>
        </p:nvGraphicFramePr>
        <p:xfrm>
          <a:off x="5549900" y="33274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6" imgW="774364" imgH="253890" progId="Equation.DSMT4">
                  <p:embed/>
                </p:oleObj>
              </mc:Choice>
              <mc:Fallback>
                <p:oleObj name="Equation" r:id="rId6" imgW="774364" imgH="25389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00" y="33274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8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010838"/>
              </p:ext>
            </p:extLst>
          </p:nvPr>
        </p:nvGraphicFramePr>
        <p:xfrm>
          <a:off x="3746500" y="47244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8" imgW="1129810" imgH="342751" progId="Equation.DSMT4">
                  <p:embed/>
                </p:oleObj>
              </mc:Choice>
              <mc:Fallback>
                <p:oleObj name="Equation" r:id="rId8" imgW="1129810" imgH="342751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0" y="47244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FBBB2B08-728D-4FC3-A837-2C8A2089FE41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52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447800"/>
                <a:ext cx="8229600" cy="4876800"/>
              </a:xfrm>
            </p:spPr>
            <p:txBody>
              <a:bodyPr/>
              <a:lstStyle/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 linear transformation                 is one-to-one.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 equation               has at least one solution for each b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span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 linear transformation                  maps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There is an           matrix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dirty="0" smtClean="0"/>
                  <a:t> such that              . 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There is an           matrix </a:t>
                </a:r>
                <a:r>
                  <a:rPr lang="en-US" altLang="en-US" sz="2800" i="1" dirty="0" smtClean="0"/>
                  <a:t>D</a:t>
                </a:r>
                <a:r>
                  <a:rPr lang="en-US" altLang="en-US" sz="2800" dirty="0" smtClean="0"/>
                  <a:t> such that              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6"/>
                </a:pP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i="1" baseline="30000" dirty="0" smtClean="0"/>
                  <a:t>T</a:t>
                </a:r>
                <a:r>
                  <a:rPr lang="en-US" altLang="en-US" sz="2800" dirty="0" smtClean="0"/>
                  <a:t> is an invertible matrix.</a:t>
                </a:r>
              </a:p>
            </p:txBody>
          </p:sp>
        </mc:Choice>
        <mc:Fallback xmlns="">
          <p:sp>
            <p:nvSpPr>
              <p:cNvPr id="6952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447800"/>
                <a:ext cx="8229600" cy="4876800"/>
              </a:xfrm>
              <a:blipFill rotWithShape="0">
                <a:blip r:embed="rId3"/>
                <a:stretch>
                  <a:fillRect t="-1375" r="-1481" b="-3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953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90687"/>
              </p:ext>
            </p:extLst>
          </p:nvPr>
        </p:nvGraphicFramePr>
        <p:xfrm>
          <a:off x="5486400" y="1524000"/>
          <a:ext cx="1346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8" name="Equation" r:id="rId4" imgW="1346200" imgH="330200" progId="Equation.DSMT4">
                  <p:embed/>
                </p:oleObj>
              </mc:Choice>
              <mc:Fallback>
                <p:oleObj name="Equation" r:id="rId4" imgW="1346200" imgH="33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524000"/>
                        <a:ext cx="1346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1" name="Object 5"/>
          <p:cNvGraphicFramePr>
            <a:graphicFrameLocks noChangeAspect="1"/>
          </p:cNvGraphicFramePr>
          <p:nvPr/>
        </p:nvGraphicFramePr>
        <p:xfrm>
          <a:off x="3860800" y="24511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9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24511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711298"/>
              </p:ext>
            </p:extLst>
          </p:nvPr>
        </p:nvGraphicFramePr>
        <p:xfrm>
          <a:off x="5486400" y="3924300"/>
          <a:ext cx="1346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name="Equation" r:id="rId8" imgW="1346200" imgH="330200" progId="Equation.DSMT4">
                  <p:embed/>
                </p:oleObj>
              </mc:Choice>
              <mc:Fallback>
                <p:oleObj name="Equation" r:id="rId8" imgW="1346200" imgH="330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924300"/>
                        <a:ext cx="1346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804342"/>
              </p:ext>
            </p:extLst>
          </p:nvPr>
        </p:nvGraphicFramePr>
        <p:xfrm>
          <a:off x="3429000" y="4953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Equation" r:id="rId10" imgW="774364" imgH="253890" progId="Equation.DSMT4">
                  <p:embed/>
                </p:oleObj>
              </mc:Choice>
              <mc:Fallback>
                <p:oleObj name="Equation" r:id="rId10" imgW="774364" imgH="25389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953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675526"/>
              </p:ext>
            </p:extLst>
          </p:nvPr>
        </p:nvGraphicFramePr>
        <p:xfrm>
          <a:off x="7010400" y="48641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name="Equation" r:id="rId12" imgW="1129810" imgH="342751" progId="Equation.DSMT4">
                  <p:embed/>
                </p:oleObj>
              </mc:Choice>
              <mc:Fallback>
                <p:oleObj name="Equation" r:id="rId12" imgW="1129810" imgH="342751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8641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0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918722"/>
              </p:ext>
            </p:extLst>
          </p:nvPr>
        </p:nvGraphicFramePr>
        <p:xfrm>
          <a:off x="7010400" y="5372100"/>
          <a:ext cx="1206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name="Equation" r:id="rId14" imgW="1206500" imgH="330200" progId="Equation.DSMT4">
                  <p:embed/>
                </p:oleObj>
              </mc:Choice>
              <mc:Fallback>
                <p:oleObj name="Equation" r:id="rId14" imgW="1206500" imgH="3302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5372100"/>
                        <a:ext cx="1206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531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310696"/>
              </p:ext>
            </p:extLst>
          </p:nvPr>
        </p:nvGraphicFramePr>
        <p:xfrm>
          <a:off x="3429000" y="5461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Equation" r:id="rId16" imgW="774364" imgH="253890" progId="Equation.DSMT4">
                  <p:embed/>
                </p:oleObj>
              </mc:Choice>
              <mc:Fallback>
                <p:oleObj name="Equation" r:id="rId16" imgW="774364" imgH="25389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461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5D8533DE-7617-4EA9-8AF8-375D990EE7D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First, we need some notation.</a:t>
            </a:r>
          </a:p>
          <a:p>
            <a:pPr eaLnBrk="1" hangingPunct="1"/>
            <a:r>
              <a:rPr lang="en-US" altLang="en-US" sz="2800" smtClean="0"/>
              <a:t>If the truth of statement (a) always implies that statement (j) is true, we say that (a) </a:t>
            </a:r>
            <a:r>
              <a:rPr lang="en-US" altLang="en-US" sz="2800" i="1" smtClean="0"/>
              <a:t>implies</a:t>
            </a:r>
            <a:r>
              <a:rPr lang="en-US" altLang="en-US" sz="2800" smtClean="0"/>
              <a:t> (j) and write                 .</a:t>
            </a:r>
          </a:p>
          <a:p>
            <a:pPr eaLnBrk="1" hangingPunct="1"/>
            <a:r>
              <a:rPr lang="en-US" altLang="en-US" sz="2800" smtClean="0"/>
              <a:t>The proof will establish the “circle” of implications as shown in the following figure.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any one of these five statements is true, then so are the others.</a:t>
            </a:r>
          </a:p>
        </p:txBody>
      </p:sp>
      <p:graphicFrame>
        <p:nvGraphicFramePr>
          <p:cNvPr id="696324" name="Object 4"/>
          <p:cNvGraphicFramePr>
            <a:graphicFrameLocks noChangeAspect="1"/>
          </p:cNvGraphicFramePr>
          <p:nvPr/>
        </p:nvGraphicFramePr>
        <p:xfrm>
          <a:off x="1701800" y="2603500"/>
          <a:ext cx="13716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3" imgW="1485900" imgH="431800" progId="Equation.DSMT4">
                  <p:embed/>
                </p:oleObj>
              </mc:Choice>
              <mc:Fallback>
                <p:oleObj name="Equation" r:id="rId3" imgW="14859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2603500"/>
                        <a:ext cx="1371600" cy="39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6326" name="Picture 6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987800"/>
            <a:ext cx="20574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64C38C4F-12FE-46B7-A30D-73F1B06C6B4B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Finally, the proof will link the remaining statements of the theorem to the statements in this circle.</a:t>
            </a:r>
          </a:p>
          <a:p>
            <a:pPr eaLnBrk="1" hangingPunct="1"/>
            <a:r>
              <a:rPr lang="en-US" altLang="en-US" sz="2800" b="1" smtClean="0"/>
              <a:t>Proof:</a:t>
            </a:r>
            <a:r>
              <a:rPr lang="en-US" altLang="en-US" sz="2800" smtClean="0"/>
              <a:t> If statement (a) is true, then        works for </a:t>
            </a:r>
            <a:r>
              <a:rPr lang="en-US" altLang="en-US" sz="2800" i="1" smtClean="0"/>
              <a:t>C</a:t>
            </a:r>
            <a:r>
              <a:rPr lang="en-US" altLang="en-US" sz="2800" smtClean="0"/>
              <a:t> in (j), so               . </a:t>
            </a:r>
          </a:p>
          <a:p>
            <a:pPr eaLnBrk="1" hangingPunct="1"/>
            <a:r>
              <a:rPr lang="en-US" altLang="en-US" sz="2800" smtClean="0"/>
              <a:t>Next,                . </a:t>
            </a:r>
          </a:p>
          <a:p>
            <a:pPr eaLnBrk="1" hangingPunct="1"/>
            <a:r>
              <a:rPr lang="en-US" altLang="en-US" sz="2800" smtClean="0"/>
              <a:t>Also,                .</a:t>
            </a:r>
          </a:p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square and has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pivot positions, then the pivots must lie on the main diagonal, in which case the reduced echelon form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</a:t>
            </a:r>
            <a:r>
              <a:rPr lang="en-US" altLang="en-US" sz="2800" i="1" smtClean="0"/>
              <a:t>I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Thus                .</a:t>
            </a:r>
          </a:p>
          <a:p>
            <a:pPr eaLnBrk="1" hangingPunct="1"/>
            <a:r>
              <a:rPr lang="en-US" altLang="en-US" sz="2800" smtClean="0"/>
              <a:t>Also,                .</a:t>
            </a:r>
          </a:p>
        </p:txBody>
      </p:sp>
      <p:graphicFrame>
        <p:nvGraphicFramePr>
          <p:cNvPr id="697348" name="Object 4"/>
          <p:cNvGraphicFramePr>
            <a:graphicFrameLocks noChangeAspect="1"/>
          </p:cNvGraphicFramePr>
          <p:nvPr/>
        </p:nvGraphicFramePr>
        <p:xfrm>
          <a:off x="2146300" y="2616200"/>
          <a:ext cx="12954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3" imgW="1459866" imgH="431613" progId="Equation.DSMT4">
                  <p:embed/>
                </p:oleObj>
              </mc:Choice>
              <mc:Fallback>
                <p:oleObj name="Equation" r:id="rId3" imgW="1459866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300" y="2616200"/>
                        <a:ext cx="1295400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7349" name="Object 5"/>
          <p:cNvGraphicFramePr>
            <a:graphicFrameLocks noChangeAspect="1"/>
          </p:cNvGraphicFramePr>
          <p:nvPr/>
        </p:nvGraphicFramePr>
        <p:xfrm>
          <a:off x="1714500" y="3111500"/>
          <a:ext cx="13716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497950" imgH="431613" progId="Equation.DSMT4">
                  <p:embed/>
                </p:oleObj>
              </mc:Choice>
              <mc:Fallback>
                <p:oleObj name="Equation" r:id="rId5" imgW="1497950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111500"/>
                        <a:ext cx="1371600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7350" name="Object 6"/>
          <p:cNvGraphicFramePr>
            <a:graphicFrameLocks noChangeAspect="1"/>
          </p:cNvGraphicFramePr>
          <p:nvPr/>
        </p:nvGraphicFramePr>
        <p:xfrm>
          <a:off x="1689100" y="3644900"/>
          <a:ext cx="13716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1536700" imgH="431800" progId="Equation.DSMT4">
                  <p:embed/>
                </p:oleObj>
              </mc:Choice>
              <mc:Fallback>
                <p:oleObj name="Equation" r:id="rId7" imgW="15367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3644900"/>
                        <a:ext cx="137160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7351" name="Object 7"/>
          <p:cNvGraphicFramePr>
            <a:graphicFrameLocks noChangeAspect="1"/>
          </p:cNvGraphicFramePr>
          <p:nvPr/>
        </p:nvGraphicFramePr>
        <p:xfrm>
          <a:off x="1663700" y="5524500"/>
          <a:ext cx="13716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9" imgW="1536700" imgH="431800" progId="Equation.DSMT4">
                  <p:embed/>
                </p:oleObj>
              </mc:Choice>
              <mc:Fallback>
                <p:oleObj name="Equation" r:id="rId9" imgW="15367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5524500"/>
                        <a:ext cx="137160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7352" name="Object 8"/>
          <p:cNvGraphicFramePr>
            <a:graphicFrameLocks noChangeAspect="1"/>
          </p:cNvGraphicFramePr>
          <p:nvPr/>
        </p:nvGraphicFramePr>
        <p:xfrm>
          <a:off x="1676400" y="6032500"/>
          <a:ext cx="13716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11" imgW="1536700" imgH="431800" progId="Equation.DSMT4">
                  <p:embed/>
                </p:oleObj>
              </mc:Choice>
              <mc:Fallback>
                <p:oleObj name="Equation" r:id="rId11" imgW="15367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6032500"/>
                        <a:ext cx="137160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7354" name="Object 10"/>
          <p:cNvGraphicFramePr>
            <a:graphicFrameLocks noChangeAspect="1"/>
          </p:cNvGraphicFramePr>
          <p:nvPr/>
        </p:nvGraphicFramePr>
        <p:xfrm>
          <a:off x="5981700" y="20955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13" imgW="520474" imgH="393529" progId="Equation.DSMT4">
                  <p:embed/>
                </p:oleObj>
              </mc:Choice>
              <mc:Fallback>
                <p:oleObj name="Equation" r:id="rId13" imgW="520474" imgH="393529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20955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9C47FF30-A1BC-4EF6-B041-C852F559565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This completes the circle in the previous figure.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Next,                 because       works for </a:t>
            </a:r>
            <a:r>
              <a:rPr lang="en-US" altLang="en-US" sz="2800" i="1" smtClean="0"/>
              <a:t>D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Also,                  and     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So (k) and (g) are linked to the circle.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Further, (g), (h), and (i) are equivalent for any matrix.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Thus, (h) and (i) are linked through (g) to the circle.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Since (d) is linked to the circle, so are (e) and (f), because (d), (e), and (f) are all equivalent for </a:t>
            </a:r>
            <a:r>
              <a:rPr lang="en-US" altLang="en-US" sz="2800" i="1" smtClean="0"/>
              <a:t>any</a:t>
            </a:r>
            <a:r>
              <a:rPr lang="en-US" altLang="en-US" sz="2800" smtClean="0"/>
              <a:t> matrix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Finally,                and                .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This completes the proof.          </a:t>
            </a:r>
          </a:p>
        </p:txBody>
      </p:sp>
      <p:graphicFrame>
        <p:nvGraphicFramePr>
          <p:cNvPr id="698372" name="Object 4"/>
          <p:cNvGraphicFramePr>
            <a:graphicFrameLocks noChangeAspect="1"/>
          </p:cNvGraphicFramePr>
          <p:nvPr/>
        </p:nvGraphicFramePr>
        <p:xfrm>
          <a:off x="1676400" y="1905000"/>
          <a:ext cx="14478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name="Equation" r:id="rId3" imgW="1574800" imgH="431800" progId="Equation.DSMT4">
                  <p:embed/>
                </p:oleObj>
              </mc:Choice>
              <mc:Fallback>
                <p:oleObj name="Equation" r:id="rId3" imgW="15748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905000"/>
                        <a:ext cx="14478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8373" name="Object 5"/>
          <p:cNvGraphicFramePr>
            <a:graphicFrameLocks noChangeAspect="1"/>
          </p:cNvGraphicFramePr>
          <p:nvPr/>
        </p:nvGraphicFramePr>
        <p:xfrm>
          <a:off x="1676400" y="2374900"/>
          <a:ext cx="1447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5" imgW="1587500" imgH="431800" progId="Equation.DSMT4">
                  <p:embed/>
                </p:oleObj>
              </mc:Choice>
              <mc:Fallback>
                <p:oleObj name="Equation" r:id="rId5" imgW="15875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374900"/>
                        <a:ext cx="1447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8374" name="Object 6"/>
          <p:cNvGraphicFramePr>
            <a:graphicFrameLocks noChangeAspect="1"/>
          </p:cNvGraphicFramePr>
          <p:nvPr/>
        </p:nvGraphicFramePr>
        <p:xfrm>
          <a:off x="3848100" y="2387600"/>
          <a:ext cx="13716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7" imgW="1562100" imgH="431800" progId="Equation.DSMT4">
                  <p:embed/>
                </p:oleObj>
              </mc:Choice>
              <mc:Fallback>
                <p:oleObj name="Equation" r:id="rId7" imgW="15621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8100" y="2387600"/>
                        <a:ext cx="13716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8375" name="Object 7"/>
          <p:cNvGraphicFramePr>
            <a:graphicFrameLocks noChangeAspect="1"/>
          </p:cNvGraphicFramePr>
          <p:nvPr/>
        </p:nvGraphicFramePr>
        <p:xfrm>
          <a:off x="2006600" y="5499100"/>
          <a:ext cx="12954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9" imgW="1459866" imgH="431613" progId="Equation.DSMT4">
                  <p:embed/>
                </p:oleObj>
              </mc:Choice>
              <mc:Fallback>
                <p:oleObj name="Equation" r:id="rId9" imgW="1459866" imgH="431613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5499100"/>
                        <a:ext cx="129540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8376" name="Object 8"/>
          <p:cNvGraphicFramePr>
            <a:graphicFrameLocks noChangeAspect="1"/>
          </p:cNvGraphicFramePr>
          <p:nvPr/>
        </p:nvGraphicFramePr>
        <p:xfrm>
          <a:off x="4025900" y="5499100"/>
          <a:ext cx="12954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Equation" r:id="rId11" imgW="1459866" imgH="431613" progId="Equation.DSMT4">
                  <p:embed/>
                </p:oleObj>
              </mc:Choice>
              <mc:Fallback>
                <p:oleObj name="Equation" r:id="rId11" imgW="1459866" imgH="431613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5900" y="5499100"/>
                        <a:ext cx="1295400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8378" name="Object 10"/>
          <p:cNvGraphicFramePr>
            <a:graphicFrameLocks noChangeAspect="1"/>
          </p:cNvGraphicFramePr>
          <p:nvPr/>
        </p:nvGraphicFramePr>
        <p:xfrm>
          <a:off x="4356100" y="1828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1" name="Equation" r:id="rId13" imgW="520474" imgH="393529" progId="Equation.DSMT4">
                  <p:embed/>
                </p:oleObj>
              </mc:Choice>
              <mc:Fallback>
                <p:oleObj name="Equation" r:id="rId13" imgW="520474" imgH="393529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828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7490D003-C18C-4577-9603-7782D156422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939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Theorem 8 could also be written as “The equation   </a:t>
                </a:r>
              </a:p>
              <a:p>
                <a:pPr eaLnBrk="1" hangingPunct="1">
                  <a:buNone/>
                </a:pPr>
                <a:r>
                  <a:rPr lang="en-US" altLang="en-US" sz="2800" dirty="0" smtClean="0"/>
                  <a:t>	              has a </a:t>
                </a:r>
                <a:r>
                  <a:rPr lang="en-US" altLang="en-US" sz="2800" i="1" dirty="0" smtClean="0"/>
                  <a:t>unique</a:t>
                </a:r>
                <a:r>
                  <a:rPr lang="en-US" altLang="en-US" sz="2800" dirty="0" smtClean="0"/>
                  <a:t> solution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.”</a:t>
                </a:r>
              </a:p>
              <a:p>
                <a:pPr eaLnBrk="1" hangingPunct="1"/>
                <a:r>
                  <a:rPr lang="en-US" altLang="en-US" sz="2800" dirty="0" smtClean="0"/>
                  <a:t>This statement implies (b) and hence implies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invertible.</a:t>
                </a:r>
              </a:p>
              <a:p>
                <a:pPr eaLnBrk="1" hangingPunct="1"/>
                <a:r>
                  <a:rPr lang="en-US" altLang="en-US" sz="2800" dirty="0" smtClean="0"/>
                  <a:t>The following fact follows from Theorem 8.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Let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be square matrices. If              , then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are both invertible, with               and              .</a:t>
                </a:r>
              </a:p>
              <a:p>
                <a:pPr eaLnBrk="1" hangingPunct="1"/>
                <a:r>
                  <a:rPr lang="en-US" altLang="en-US" sz="2800" dirty="0" smtClean="0"/>
                  <a:t>The Invertible Matrix Theorem divides the set of all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           matrices into two disjoint classes: the invertible (nonsingular) matrices, and the noninvertible (singular) matrices.</a:t>
                </a:r>
              </a:p>
            </p:txBody>
          </p:sp>
        </mc:Choice>
        <mc:Fallback xmlns="">
          <p:sp>
            <p:nvSpPr>
              <p:cNvPr id="69939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 r="-1556" b="-1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99396" name="Object 4"/>
          <p:cNvGraphicFramePr>
            <a:graphicFrameLocks noChangeAspect="1"/>
          </p:cNvGraphicFramePr>
          <p:nvPr/>
        </p:nvGraphicFramePr>
        <p:xfrm>
          <a:off x="889000" y="17272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4" imgW="1143000" imgH="355600" progId="Equation.DSMT4">
                  <p:embed/>
                </p:oleObj>
              </mc:Choice>
              <mc:Fallback>
                <p:oleObj name="Equation" r:id="rId4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17272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398" name="Object 6"/>
          <p:cNvGraphicFramePr>
            <a:graphicFrameLocks noChangeAspect="1"/>
          </p:cNvGraphicFramePr>
          <p:nvPr/>
        </p:nvGraphicFramePr>
        <p:xfrm>
          <a:off x="5803900" y="3695700"/>
          <a:ext cx="1168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6" imgW="1168400" imgH="330200" progId="Equation.DSMT4">
                  <p:embed/>
                </p:oleObj>
              </mc:Choice>
              <mc:Fallback>
                <p:oleObj name="Equation" r:id="rId6" imgW="11684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3900" y="3695700"/>
                        <a:ext cx="1168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399" name="Object 7"/>
          <p:cNvGraphicFramePr>
            <a:graphicFrameLocks noChangeAspect="1"/>
          </p:cNvGraphicFramePr>
          <p:nvPr/>
        </p:nvGraphicFramePr>
        <p:xfrm>
          <a:off x="5321300" y="4064000"/>
          <a:ext cx="1193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8" imgW="1193800" imgH="393700" progId="Equation.DSMT4">
                  <p:embed/>
                </p:oleObj>
              </mc:Choice>
              <mc:Fallback>
                <p:oleObj name="Equation" r:id="rId8" imgW="1193800" imgH="393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1300" y="4064000"/>
                        <a:ext cx="1193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400" name="Object 8"/>
          <p:cNvGraphicFramePr>
            <a:graphicFrameLocks noChangeAspect="1"/>
          </p:cNvGraphicFramePr>
          <p:nvPr/>
        </p:nvGraphicFramePr>
        <p:xfrm>
          <a:off x="7137400" y="4064000"/>
          <a:ext cx="1193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10" imgW="1193800" imgH="393700" progId="Equation.DSMT4">
                  <p:embed/>
                </p:oleObj>
              </mc:Choice>
              <mc:Fallback>
                <p:oleObj name="Equation" r:id="rId10" imgW="1193800" imgH="3937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7400" y="4064000"/>
                        <a:ext cx="1193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94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567995"/>
              </p:ext>
            </p:extLst>
          </p:nvPr>
        </p:nvGraphicFramePr>
        <p:xfrm>
          <a:off x="914400" y="5245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12" imgW="774364" imgH="253890" progId="Equation.DSMT4">
                  <p:embed/>
                </p:oleObj>
              </mc:Choice>
              <mc:Fallback>
                <p:oleObj name="Equation" r:id="rId12" imgW="774364" imgH="25389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245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84E8BC02-8A3E-4E81-8A5A-D920CE970CAD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Each statement in the theorem describes a property of every           invertible matrix.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</a:t>
            </a:r>
            <a:r>
              <a:rPr lang="en-US" altLang="en-US" sz="2800" i="1" smtClean="0"/>
              <a:t>negation</a:t>
            </a:r>
            <a:r>
              <a:rPr lang="en-US" altLang="en-US" sz="2800" smtClean="0"/>
              <a:t> of a statement in the theorem describes a property of every          singular matrix.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For instance, an           singular matrix is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row equivalent to </a:t>
            </a:r>
            <a:r>
              <a:rPr lang="en-US" altLang="en-US" sz="2800" i="1" smtClean="0"/>
              <a:t>I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, does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have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pivot position, and has linearly </a:t>
            </a:r>
            <a:r>
              <a:rPr lang="en-US" altLang="en-US" sz="2800" i="1" smtClean="0"/>
              <a:t>dependent</a:t>
            </a:r>
            <a:r>
              <a:rPr lang="en-US" altLang="en-US" sz="2800" smtClean="0"/>
              <a:t> columns. </a:t>
            </a:r>
          </a:p>
        </p:txBody>
      </p:sp>
      <p:graphicFrame>
        <p:nvGraphicFramePr>
          <p:cNvPr id="700420" name="Object 4"/>
          <p:cNvGraphicFramePr>
            <a:graphicFrameLocks noChangeAspect="1"/>
          </p:cNvGraphicFramePr>
          <p:nvPr/>
        </p:nvGraphicFramePr>
        <p:xfrm>
          <a:off x="1752600" y="19685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685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0421" name="Object 5"/>
          <p:cNvGraphicFramePr>
            <a:graphicFrameLocks noChangeAspect="1"/>
          </p:cNvGraphicFramePr>
          <p:nvPr/>
        </p:nvGraphicFramePr>
        <p:xfrm>
          <a:off x="3657600" y="34163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4163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0422" name="Object 6"/>
          <p:cNvGraphicFramePr>
            <a:graphicFrameLocks noChangeAspect="1"/>
          </p:cNvGraphicFramePr>
          <p:nvPr/>
        </p:nvGraphicFramePr>
        <p:xfrm>
          <a:off x="3263900" y="4445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8" name="Equation" r:id="rId7" imgW="774364" imgH="253890" progId="Equation.DSMT4">
                  <p:embed/>
                </p:oleObj>
              </mc:Choice>
              <mc:Fallback>
                <p:oleObj name="Equation" r:id="rId7" imgW="774364" imgH="25389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4445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2.3- </a:t>
            </a:r>
            <a:fld id="{59B8EF6E-7801-4946-904A-5B1AF4AF6C40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Use the Invertible Matrix Theorem to decide 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invertible: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</a:t>
            </a:r>
          </a:p>
        </p:txBody>
      </p:sp>
      <p:graphicFrame>
        <p:nvGraphicFramePr>
          <p:cNvPr id="701444" name="Object 4"/>
          <p:cNvGraphicFramePr>
            <a:graphicFrameLocks noChangeAspect="1"/>
          </p:cNvGraphicFramePr>
          <p:nvPr/>
        </p:nvGraphicFramePr>
        <p:xfrm>
          <a:off x="3124200" y="2209800"/>
          <a:ext cx="2895600" cy="167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3" imgW="3073400" imgH="1778000" progId="Equation.DSMT4">
                  <p:embed/>
                </p:oleObj>
              </mc:Choice>
              <mc:Fallback>
                <p:oleObj name="Equation" r:id="rId3" imgW="30734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209800"/>
                        <a:ext cx="2895600" cy="167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1445" name="Object 5"/>
          <p:cNvGraphicFramePr>
            <a:graphicFrameLocks noChangeAspect="1"/>
          </p:cNvGraphicFramePr>
          <p:nvPr/>
        </p:nvGraphicFramePr>
        <p:xfrm>
          <a:off x="1905000" y="4419600"/>
          <a:ext cx="5105400" cy="174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5" imgW="5207000" imgH="1778000" progId="Equation.DSMT4">
                  <p:embed/>
                </p:oleObj>
              </mc:Choice>
              <mc:Fallback>
                <p:oleObj name="Equation" r:id="rId5" imgW="52070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419600"/>
                        <a:ext cx="5105400" cy="174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09800" y="5061098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5058589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13823</TotalTime>
  <Words>766</Words>
  <Application>Microsoft Office PowerPoint</Application>
  <PresentationFormat>On-screen Show (4:3)</PresentationFormat>
  <Paragraphs>115</Paragraphs>
  <Slides>13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Matrix Algebra</vt:lpstr>
      <vt:lpstr>THE INVERTIBLE MATRIX THEOREM</vt:lpstr>
      <vt:lpstr>THE INVERTIBLE MATRIX THEOREM</vt:lpstr>
      <vt:lpstr>THE INVERTIBLE MATRIX THEOREM</vt:lpstr>
      <vt:lpstr>THE INVERTIBLE MATRIX THEOREM</vt:lpstr>
      <vt:lpstr>THE INVERTIBLE MATRIX THEOREM</vt:lpstr>
      <vt:lpstr>THE INVERTIBLE MATRIX THEOREM</vt:lpstr>
      <vt:lpstr>THE INVERTIBLE MATRIX THEOREM</vt:lpstr>
      <vt:lpstr>THE INVERTIBLE MATRIX THEOREM</vt:lpstr>
      <vt:lpstr>THE INVERTIBLE MATRIX THEOREM</vt:lpstr>
      <vt:lpstr>INVERTIBLE LINEAR TRANSFORMATIONS</vt:lpstr>
      <vt:lpstr>INVERTIBLE LINEAR TRANSFORMATIONS</vt:lpstr>
      <vt:lpstr>INVERTIBLE LINEAR TRANSFORMATIONS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1054</cp:revision>
  <dcterms:created xsi:type="dcterms:W3CDTF">2005-10-22T18:34:54Z</dcterms:created>
  <dcterms:modified xsi:type="dcterms:W3CDTF">2015-05-15T13:30:48Z</dcterms:modified>
</cp:coreProperties>
</file>