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2" autoAdjust="0"/>
    <p:restoredTop sz="98725" autoAdjust="0"/>
  </p:normalViewPr>
  <p:slideViewPr>
    <p:cSldViewPr>
      <p:cViewPr varScale="1">
        <p:scale>
          <a:sx n="59" d="100"/>
          <a:sy n="59" d="100"/>
        </p:scale>
        <p:origin x="78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7263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383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28156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5162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56893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7884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25288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2612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731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2.8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Matrix Algebra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00" name="Rectangle 4"/>
              <p:cNvSpPr>
                <a:spLocks noGrp="1" noChangeArrowheads="1"/>
              </p:cNvSpPr>
              <p:nvPr>
                <p:ph type="subTitle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SUBSPACES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4100" name="Rectangl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blipFill rotWithShape="0">
                <a:blip r:embed="rId3"/>
                <a:stretch>
                  <a:fillRect l="-2710" t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BASIS FOR A SUBSPACE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One such matrix is the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identity matrix. Its columns are denoted by e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e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:</a:t>
                </a:r>
                <a:endParaRPr lang="en-US" altLang="en-US" sz="22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  <m:r>
                      <a:rPr lang="en-US" altLang="en-US" sz="22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2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</m:t>
                    </m:r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  <m:r>
                      <a:rPr lang="en-US" altLang="en-US" sz="22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2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. . .  ,    </m:t>
                    </m:r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  <m:r>
                      <a:rPr lang="en-US" altLang="en-US" sz="22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200" dirty="0">
                    <a:cs typeface="Times New Roman" panose="02020603050405020304" pitchFamily="18" charset="0"/>
                  </a:rPr>
                  <a:t>, </a:t>
                </a:r>
                <a:endParaRPr lang="en-US" altLang="en-US" sz="22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set {e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called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standard basis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See Fig. 3 on the next slide.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4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 r="-2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10459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BASIS FOR A SUBSPACE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534400" cy="5181600"/>
          </a:xfrm>
        </p:spPr>
        <p:txBody>
          <a:bodyPr/>
          <a:lstStyle/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40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Theorem 13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: The pivot columns of a matrix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form a basis for the column space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  <a:endParaRPr lang="en-US" altLang="en-US" sz="2700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312595"/>
            <a:ext cx="3288990" cy="356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173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/>
                  <a:t>SUBSPACES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n: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subspace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any set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that has three properties: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zero vector 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each </a:t>
                </a:r>
                <a:r>
                  <a:rPr lang="en-US" altLang="en-US" sz="2700" b="1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b="1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sum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 + v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each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each scalar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vector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/>
                  <a:t>SUBSPACES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A plane through the origin is the standard way to visualize the subspace in Example 1 on the next slide. See Fig. 1 below:</a:t>
            </a:r>
            <a:endParaRPr lang="en-US" altLang="en-US" sz="2700" dirty="0" smtClean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411755"/>
            <a:ext cx="2736051" cy="383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42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/>
                  <a:t>SUBSPACES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If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Span{v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}, then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To verify this statement, note that the zero vector 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(because 0v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+ 0v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linear combination of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Now take two arbitrary vectors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say,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and</a:t>
                </a: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hich shows that u + v is a linear combination of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hence 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Also, for any scalar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vector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because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𝑐𝑠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534400" cy="5181600"/>
              </a:xfrm>
              <a:blipFill rotWithShape="0">
                <a:blip r:embed="rId4"/>
                <a:stretch>
                  <a:fillRect l="-1143" t="-1059" r="-857" b="-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09099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COLUMN SPACE AND NULL SPACE OF A MATRIX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Definition: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column space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a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set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all linear combinations of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. . . 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 with the columns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 Col A is the same as Span{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. . .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}. Example 4 shows that the column space of an </a:t>
                </a:r>
                <a14:m>
                  <m:oMath xmlns:m="http://schemas.openxmlformats.org/officeDocument/2006/math"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4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b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 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Determine whether b is in the column space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5359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COLUMN SPACE AND NULL SPACE OF A MATRIX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Solution: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vector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linear combination of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if and only if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can be written as A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some x, that is, if and only if the equation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b has a solution.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Row reducing the augmented matrix [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  <m:r>
                          <a:rPr lang="en-US" alt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300" dirty="0" smtClean="0">
                    <a:cs typeface="Times New Roman" panose="02020603050405020304" pitchFamily="18" charset="0"/>
                  </a:rPr>
                  <a:t>~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  <m: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</m:t>
                              </m:r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15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300" dirty="0">
                    <a:cs typeface="Times New Roman" panose="02020603050405020304" pitchFamily="18" charset="0"/>
                  </a:rPr>
                  <a:t> ~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  <m: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</m:t>
                              </m:r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15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3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conclude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b is consistent and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85574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COLUMN SPACE AND NULL SPACE OF A MATRIX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Definition: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null space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a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set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all solutions of the homogenous equation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0.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The null space of an m x n matrix A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Equivalently, the set of all solutions of a system Ax = 0 of m homogenous linear equations in n unknowns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Proof: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The zero vector is in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(because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0 = 0). To show that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satisfies that other two properties required for a subspace, take any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 r="-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53149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COLUMN SPACE AND NULL SPACE OF A MATRIX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That is, suppose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0. Then, by a property of matrix multiplication,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𝐴𝑢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=0+0=0</m:t>
                      </m:r>
                    </m:oMath>
                  </m:oMathPara>
                </a14:m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satisfies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0, and so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Also, for any scalar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A(c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(A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= </a:t>
                </a:r>
                <a:r>
                  <a:rPr lang="en-US" altLang="en-US" sz="2700" b="1" dirty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(0) = 0, which shows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 r="-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19793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BASIS FOR A SUBSPACE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basis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a subspace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linearly independent set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that spans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 </a:t>
                </a: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5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The columns of an invertible </a:t>
                </a:r>
                <a14:m>
                  <m:oMath xmlns:m="http://schemas.openxmlformats.org/officeDocument/2006/math">
                    <m:r>
                      <a:rPr lang="en-US" altLang="en-US" sz="27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r>
                      <a:rPr lang="en-US" altLang="en-US" sz="27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form a basis for all of  because they are linearly independent and span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by the Invertible Matrix Theorem.</a:t>
                </a:r>
              </a:p>
              <a:p>
                <a:pPr marL="0" indent="0" eaLnBrk="1" hangingPunct="1">
                  <a:buNone/>
                </a:pPr>
                <a:endParaRPr lang="en-US" altLang="en-US" sz="24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81214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12775</TotalTime>
  <Words>435</Words>
  <Application>Microsoft Office PowerPoint</Application>
  <PresentationFormat>On-screen Show (4:3)</PresentationFormat>
  <Paragraphs>89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Matrix Algebra</vt:lpstr>
      <vt:lpstr>SUBSPACES OF R^n</vt:lpstr>
      <vt:lpstr>SUBSPACES OF R^n</vt:lpstr>
      <vt:lpstr>SUBSPACES OF R^n</vt:lpstr>
      <vt:lpstr>COLUMN SPACE AND NULL SPACE OF A MATRIX</vt:lpstr>
      <vt:lpstr>COLUMN SPACE AND NULL SPACE OF A MATRIX</vt:lpstr>
      <vt:lpstr>COLUMN SPACE AND NULL SPACE OF A MATRIX</vt:lpstr>
      <vt:lpstr>COLUMN SPACE AND NULL SPACE OF A MATRIX</vt:lpstr>
      <vt:lpstr>BASIS FOR A SUBSPACE</vt:lpstr>
      <vt:lpstr>BASIS FOR A SUBSPACE</vt:lpstr>
      <vt:lpstr>BASIS FOR A SUBSPACE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987</cp:revision>
  <dcterms:created xsi:type="dcterms:W3CDTF">2005-10-22T18:34:54Z</dcterms:created>
  <dcterms:modified xsi:type="dcterms:W3CDTF">2015-05-26T19:30:58Z</dcterms:modified>
</cp:coreProperties>
</file>