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2"/>
  </p:notesMasterIdLst>
  <p:sldIdLst>
    <p:sldId id="424" r:id="rId2"/>
    <p:sldId id="362" r:id="rId3"/>
    <p:sldId id="425" r:id="rId4"/>
    <p:sldId id="426" r:id="rId5"/>
    <p:sldId id="427" r:id="rId6"/>
    <p:sldId id="428" r:id="rId7"/>
    <p:sldId id="429" r:id="rId8"/>
    <p:sldId id="430" r:id="rId9"/>
    <p:sldId id="431" r:id="rId10"/>
    <p:sldId id="432" r:id="rId11"/>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Bookshelf Symbol 2" pitchFamily="2" charset="2"/>
        <a:ea typeface="+mn-ea"/>
        <a:cs typeface="+mn-cs"/>
      </a:defRPr>
    </a:lvl1pPr>
    <a:lvl2pPr marL="457200" algn="l" rtl="0" eaLnBrk="0" fontAlgn="base" hangingPunct="0">
      <a:spcBef>
        <a:spcPct val="0"/>
      </a:spcBef>
      <a:spcAft>
        <a:spcPct val="0"/>
      </a:spcAft>
      <a:defRPr sz="2400" kern="1200">
        <a:solidFill>
          <a:schemeClr val="tx1"/>
        </a:solidFill>
        <a:latin typeface="Bookshelf Symbol 2" pitchFamily="2" charset="2"/>
        <a:ea typeface="+mn-ea"/>
        <a:cs typeface="+mn-cs"/>
      </a:defRPr>
    </a:lvl2pPr>
    <a:lvl3pPr marL="914400" algn="l" rtl="0" eaLnBrk="0" fontAlgn="base" hangingPunct="0">
      <a:spcBef>
        <a:spcPct val="0"/>
      </a:spcBef>
      <a:spcAft>
        <a:spcPct val="0"/>
      </a:spcAft>
      <a:defRPr sz="2400" kern="1200">
        <a:solidFill>
          <a:schemeClr val="tx1"/>
        </a:solidFill>
        <a:latin typeface="Bookshelf Symbol 2" pitchFamily="2" charset="2"/>
        <a:ea typeface="+mn-ea"/>
        <a:cs typeface="+mn-cs"/>
      </a:defRPr>
    </a:lvl3pPr>
    <a:lvl4pPr marL="1371600" algn="l" rtl="0" eaLnBrk="0" fontAlgn="base" hangingPunct="0">
      <a:spcBef>
        <a:spcPct val="0"/>
      </a:spcBef>
      <a:spcAft>
        <a:spcPct val="0"/>
      </a:spcAft>
      <a:defRPr sz="2400" kern="1200">
        <a:solidFill>
          <a:schemeClr val="tx1"/>
        </a:solidFill>
        <a:latin typeface="Bookshelf Symbol 2" pitchFamily="2" charset="2"/>
        <a:ea typeface="+mn-ea"/>
        <a:cs typeface="+mn-cs"/>
      </a:defRPr>
    </a:lvl4pPr>
    <a:lvl5pPr marL="1828800" algn="l" rtl="0" eaLnBrk="0" fontAlgn="base" hangingPunct="0">
      <a:spcBef>
        <a:spcPct val="0"/>
      </a:spcBef>
      <a:spcAft>
        <a:spcPct val="0"/>
      </a:spcAft>
      <a:defRPr sz="2400" kern="1200">
        <a:solidFill>
          <a:schemeClr val="tx1"/>
        </a:solidFill>
        <a:latin typeface="Bookshelf Symbol 2" pitchFamily="2" charset="2"/>
        <a:ea typeface="+mn-ea"/>
        <a:cs typeface="+mn-cs"/>
      </a:defRPr>
    </a:lvl5pPr>
    <a:lvl6pPr marL="2286000" algn="l" defTabSz="914400" rtl="0" eaLnBrk="1" latinLnBrk="0" hangingPunct="1">
      <a:defRPr sz="2400" kern="1200">
        <a:solidFill>
          <a:schemeClr val="tx1"/>
        </a:solidFill>
        <a:latin typeface="Bookshelf Symbol 2" pitchFamily="2" charset="2"/>
        <a:ea typeface="+mn-ea"/>
        <a:cs typeface="+mn-cs"/>
      </a:defRPr>
    </a:lvl6pPr>
    <a:lvl7pPr marL="2743200" algn="l" defTabSz="914400" rtl="0" eaLnBrk="1" latinLnBrk="0" hangingPunct="1">
      <a:defRPr sz="2400" kern="1200">
        <a:solidFill>
          <a:schemeClr val="tx1"/>
        </a:solidFill>
        <a:latin typeface="Bookshelf Symbol 2" pitchFamily="2" charset="2"/>
        <a:ea typeface="+mn-ea"/>
        <a:cs typeface="+mn-cs"/>
      </a:defRPr>
    </a:lvl7pPr>
    <a:lvl8pPr marL="3200400" algn="l" defTabSz="914400" rtl="0" eaLnBrk="1" latinLnBrk="0" hangingPunct="1">
      <a:defRPr sz="2400" kern="1200">
        <a:solidFill>
          <a:schemeClr val="tx1"/>
        </a:solidFill>
        <a:latin typeface="Bookshelf Symbol 2" pitchFamily="2" charset="2"/>
        <a:ea typeface="+mn-ea"/>
        <a:cs typeface="+mn-cs"/>
      </a:defRPr>
    </a:lvl8pPr>
    <a:lvl9pPr marL="3657600" algn="l" defTabSz="914400" rtl="0" eaLnBrk="1" latinLnBrk="0" hangingPunct="1">
      <a:defRPr sz="2400" kern="1200">
        <a:solidFill>
          <a:schemeClr val="tx1"/>
        </a:solidFill>
        <a:latin typeface="Bookshelf Symbol 2" pitchFamily="2" charset="2"/>
        <a:ea typeface="+mn-ea"/>
        <a:cs typeface="+mn-cs"/>
      </a:defRPr>
    </a:lvl9pPr>
  </p:defaultTextStyle>
  <p:extLst>
    <p:ext uri="{EFAFB233-063F-42B5-8137-9DF3F51BA10A}">
      <p15:sldGuideLst xmlns:p15="http://schemas.microsoft.com/office/powerpoint/2012/main">
        <p15:guide id="1" orient="horz" pos="1296">
          <p15:clr>
            <a:srgbClr val="A4A3A4"/>
          </p15:clr>
        </p15:guide>
        <p15:guide id="2" orient="horz" pos="3888">
          <p15:clr>
            <a:srgbClr val="A4A3A4"/>
          </p15:clr>
        </p15:guide>
        <p15:guide id="3" pos="288">
          <p15:clr>
            <a:srgbClr val="A4A3A4"/>
          </p15:clr>
        </p15:guide>
        <p15:guide id="4" pos="54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7C97"/>
    <a:srgbClr val="D7791B"/>
    <a:srgbClr val="4C7816"/>
    <a:srgbClr val="528218"/>
    <a:srgbClr val="B6CEAA"/>
    <a:srgbClr val="ADC8A0"/>
    <a:srgbClr val="CD8019"/>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82" autoAdjust="0"/>
    <p:restoredTop sz="98725" autoAdjust="0"/>
  </p:normalViewPr>
  <p:slideViewPr>
    <p:cSldViewPr>
      <p:cViewPr varScale="1">
        <p:scale>
          <a:sx n="59" d="100"/>
          <a:sy n="59" d="100"/>
        </p:scale>
        <p:origin x="78" y="396"/>
      </p:cViewPr>
      <p:guideLst>
        <p:guide orient="horz" pos="1296"/>
        <p:guide orient="horz" pos="3888"/>
        <p:guide pos="288"/>
        <p:guide pos="54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200" smtClean="0">
                <a:latin typeface="Arial" panose="020B0604020202020204" pitchFamily="34" charset="0"/>
              </a:defRPr>
            </a:lvl1pPr>
          </a:lstStyle>
          <a:p>
            <a:pPr>
              <a:defRPr/>
            </a:pPr>
            <a:endParaRPr lang="en-US" alt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atin typeface="Arial" panose="020B0604020202020204" pitchFamily="34" charset="0"/>
              </a:defRPr>
            </a:lvl1pPr>
          </a:lstStyle>
          <a:p>
            <a:pPr>
              <a:defRPr/>
            </a:pPr>
            <a:endParaRPr lang="en-US" altLang="en-US" dirty="0"/>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defRPr sz="1200" smtClean="0">
                <a:latin typeface="Arial" panose="020B0604020202020204" pitchFamily="34" charset="0"/>
              </a:defRPr>
            </a:lvl1pPr>
          </a:lstStyle>
          <a:p>
            <a:pPr>
              <a:defRPr/>
            </a:pPr>
            <a:endParaRPr lang="en-US" alt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atin typeface="Arial" panose="020B0604020202020204" pitchFamily="34" charset="0"/>
              </a:defRPr>
            </a:lvl1pPr>
          </a:lstStyle>
          <a:p>
            <a:pPr>
              <a:defRPr/>
            </a:pPr>
            <a:fld id="{3F54F01C-9DAE-4834-B3FA-3D4760BB0170}" type="slidenum">
              <a:rPr lang="en-US" altLang="en-US"/>
              <a:pPr>
                <a:defRPr/>
              </a:pPr>
              <a:t>‹#›</a:t>
            </a:fld>
            <a:endParaRPr lang="en-US" altLang="en-US" dirty="0"/>
          </a:p>
        </p:txBody>
      </p:sp>
    </p:spTree>
    <p:extLst>
      <p:ext uri="{BB962C8B-B14F-4D97-AF65-F5344CB8AC3E}">
        <p14:creationId xmlns:p14="http://schemas.microsoft.com/office/powerpoint/2010/main" val="24404709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A9C20A67-9360-415D-8A66-BED502C09899}" type="slidenum">
              <a:rPr lang="en-US" altLang="en-US" sz="1200">
                <a:latin typeface="Arial" panose="020B0604020202020204" pitchFamily="34" charset="0"/>
              </a:rPr>
              <a:pPr algn="r"/>
              <a:t>1</a:t>
            </a:fld>
            <a:endParaRPr lang="en-US" altLang="en-US" sz="1200" dirty="0">
              <a:latin typeface="Arial" panose="020B0604020202020204" pitchFamily="34" charset="0"/>
            </a:endParaRPr>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xfrm>
            <a:off x="914400" y="4343400"/>
            <a:ext cx="5029200" cy="4114800"/>
          </a:xfrm>
          <a:noFill/>
        </p:spPr>
        <p:txBody>
          <a:bodyPr/>
          <a:lstStyle/>
          <a:p>
            <a:pPr eaLnBrk="1" hangingPunct="1"/>
            <a:endParaRPr lang="en-US" altLang="en-US" dirty="0" smtClean="0"/>
          </a:p>
        </p:txBody>
      </p:sp>
    </p:spTree>
    <p:extLst>
      <p:ext uri="{BB962C8B-B14F-4D97-AF65-F5344CB8AC3E}">
        <p14:creationId xmlns:p14="http://schemas.microsoft.com/office/powerpoint/2010/main" val="3678495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10</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17446143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2</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3423364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3</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32726036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4</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735352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5</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24505667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6</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1052946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7</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546412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8</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2017491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195455FB-0CCA-4344-9073-52441C2645F4}" type="slidenum">
              <a:rPr lang="en-US" altLang="en-US" sz="1200">
                <a:latin typeface="Arial" panose="020B0604020202020204" pitchFamily="34" charset="0"/>
              </a:rPr>
              <a:pPr algn="r"/>
              <a:t>9</a:t>
            </a:fld>
            <a:endParaRPr lang="en-US" altLang="en-US" sz="1200" dirty="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24828527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pearson_ppt_logo"/>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292850"/>
            <a:ext cx="12954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12"/>
          <p:cNvSpPr>
            <a:spLocks noChangeShapeType="1"/>
          </p:cNvSpPr>
          <p:nvPr userDrawn="1"/>
        </p:nvSpPr>
        <p:spPr bwMode="auto">
          <a:xfrm>
            <a:off x="0" y="2667000"/>
            <a:ext cx="4953000" cy="0"/>
          </a:xfrm>
          <a:prstGeom prst="line">
            <a:avLst/>
          </a:prstGeom>
          <a:noFill/>
          <a:ln w="12700">
            <a:solidFill>
              <a:srgbClr val="077C9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6" name="Text Box 14" descr="Pink tissue paper"/>
          <p:cNvSpPr txBox="1">
            <a:spLocks noChangeArrowheads="1"/>
          </p:cNvSpPr>
          <p:nvPr userDrawn="1"/>
        </p:nvSpPr>
        <p:spPr bwMode="auto">
          <a:xfrm>
            <a:off x="533400" y="304800"/>
            <a:ext cx="533400" cy="73183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eaLnBrk="1" hangingPunct="1">
              <a:spcBef>
                <a:spcPct val="50000"/>
              </a:spcBef>
            </a:pPr>
            <a:r>
              <a:rPr lang="en-US" altLang="en-US" sz="4200" b="1" dirty="0">
                <a:solidFill>
                  <a:srgbClr val="4C7816"/>
                </a:solidFill>
                <a:latin typeface="Arial" panose="020B0604020202020204" pitchFamily="34" charset="0"/>
              </a:rPr>
              <a:t>2</a:t>
            </a:r>
          </a:p>
        </p:txBody>
      </p:sp>
      <p:sp>
        <p:nvSpPr>
          <p:cNvPr id="7" name="Text Box 15" descr="Pink tissue paper"/>
          <p:cNvSpPr txBox="1">
            <a:spLocks noChangeArrowheads="1"/>
          </p:cNvSpPr>
          <p:nvPr userDrawn="1"/>
        </p:nvSpPr>
        <p:spPr bwMode="auto">
          <a:xfrm>
            <a:off x="304800" y="2057400"/>
            <a:ext cx="838200" cy="57943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eaLnBrk="1" hangingPunct="1">
              <a:spcBef>
                <a:spcPct val="50000"/>
              </a:spcBef>
            </a:pPr>
            <a:r>
              <a:rPr lang="en-US" altLang="en-US" sz="3200" b="1" dirty="0" smtClean="0">
                <a:solidFill>
                  <a:srgbClr val="CD8019"/>
                </a:solidFill>
                <a:latin typeface="Arial" panose="020B0604020202020204" pitchFamily="34" charset="0"/>
              </a:rPr>
              <a:t>2.6</a:t>
            </a:r>
            <a:endParaRPr lang="en-US" altLang="en-US" sz="3200" b="1" dirty="0">
              <a:solidFill>
                <a:srgbClr val="CD8019"/>
              </a:solidFill>
              <a:latin typeface="Arial" panose="020B0604020202020204" pitchFamily="34" charset="0"/>
            </a:endParaRPr>
          </a:p>
        </p:txBody>
      </p:sp>
      <p:sp>
        <p:nvSpPr>
          <p:cNvPr id="8" name="Line 21"/>
          <p:cNvSpPr>
            <a:spLocks noChangeShapeType="1"/>
          </p:cNvSpPr>
          <p:nvPr userDrawn="1"/>
        </p:nvSpPr>
        <p:spPr bwMode="auto">
          <a:xfrm rot="5400000" flipH="1">
            <a:off x="4572000" y="-4343400"/>
            <a:ext cx="0" cy="9144000"/>
          </a:xfrm>
          <a:prstGeom prst="line">
            <a:avLst/>
          </a:prstGeom>
          <a:noFill/>
          <a:ln w="63500">
            <a:solidFill>
              <a:srgbClr val="077C9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9" name="Line 23"/>
          <p:cNvSpPr>
            <a:spLocks noChangeShapeType="1"/>
          </p:cNvSpPr>
          <p:nvPr userDrawn="1"/>
        </p:nvSpPr>
        <p:spPr bwMode="auto">
          <a:xfrm rot="5400000" flipH="1">
            <a:off x="762000" y="701675"/>
            <a:ext cx="0" cy="609600"/>
          </a:xfrm>
          <a:prstGeom prst="line">
            <a:avLst/>
          </a:prstGeom>
          <a:noFill/>
          <a:ln w="38100">
            <a:solidFill>
              <a:srgbClr val="B6CEA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0" name="Line 24"/>
          <p:cNvSpPr>
            <a:spLocks noChangeShapeType="1"/>
          </p:cNvSpPr>
          <p:nvPr userDrawn="1"/>
        </p:nvSpPr>
        <p:spPr bwMode="auto">
          <a:xfrm rot="16200000" flipH="1" flipV="1">
            <a:off x="-19050" y="495300"/>
            <a:ext cx="990600" cy="0"/>
          </a:xfrm>
          <a:prstGeom prst="line">
            <a:avLst/>
          </a:prstGeom>
          <a:noFill/>
          <a:ln w="38100">
            <a:solidFill>
              <a:srgbClr val="B6CEA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2" name="Freeform 31"/>
          <p:cNvSpPr>
            <a:spLocks/>
          </p:cNvSpPr>
          <p:nvPr userDrawn="1"/>
        </p:nvSpPr>
        <p:spPr bwMode="auto">
          <a:xfrm>
            <a:off x="0" y="2057400"/>
            <a:ext cx="1143000" cy="609600"/>
          </a:xfrm>
          <a:custGeom>
            <a:avLst/>
            <a:gdLst>
              <a:gd name="T0" fmla="*/ 0 w 96"/>
              <a:gd name="T1" fmla="*/ 0 h 192"/>
              <a:gd name="T2" fmla="*/ 1143000 w 96"/>
              <a:gd name="T3" fmla="*/ 0 h 192"/>
              <a:gd name="T4" fmla="*/ 1143000 w 96"/>
              <a:gd name="T5" fmla="*/ 609600 h 192"/>
              <a:gd name="T6" fmla="*/ 0 60000 65536"/>
              <a:gd name="T7" fmla="*/ 0 60000 65536"/>
              <a:gd name="T8" fmla="*/ 0 60000 65536"/>
            </a:gdLst>
            <a:ahLst/>
            <a:cxnLst>
              <a:cxn ang="T6">
                <a:pos x="T0" y="T1"/>
              </a:cxn>
              <a:cxn ang="T7">
                <a:pos x="T2" y="T3"/>
              </a:cxn>
              <a:cxn ang="T8">
                <a:pos x="T4" y="T5"/>
              </a:cxn>
            </a:cxnLst>
            <a:rect l="0" t="0" r="r" b="b"/>
            <a:pathLst>
              <a:path w="96" h="192">
                <a:moveTo>
                  <a:pt x="0" y="0"/>
                </a:moveTo>
                <a:lnTo>
                  <a:pt x="96" y="0"/>
                </a:lnTo>
                <a:lnTo>
                  <a:pt x="96" y="192"/>
                </a:lnTo>
              </a:path>
            </a:pathLst>
          </a:custGeom>
          <a:noFill/>
          <a:ln w="12700" cap="flat" cmpd="sng">
            <a:solidFill>
              <a:srgbClr val="077C97"/>
            </a:solidFill>
            <a:prstDash val="solid"/>
            <a:round/>
            <a:headEnd/>
            <a:tailEnd/>
          </a:ln>
          <a:effectLst/>
          <a:extLst>
            <a:ext uri="{909E8E84-426E-40DD-AFC4-6F175D3DCCD1}">
              <a14:hiddenFill xmlns:a14="http://schemas.microsoft.com/office/drawing/2010/main">
                <a:solidFill>
                  <a:srgbClr val="FFCC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605200" name="Rectangle 16"/>
          <p:cNvSpPr>
            <a:spLocks noGrp="1" noChangeArrowheads="1"/>
          </p:cNvSpPr>
          <p:nvPr>
            <p:ph type="ctrTitle" sz="quarter"/>
          </p:nvPr>
        </p:nvSpPr>
        <p:spPr>
          <a:xfrm>
            <a:off x="1219200" y="609600"/>
            <a:ext cx="5943600" cy="1295400"/>
          </a:xfrm>
        </p:spPr>
        <p:txBody>
          <a:bodyPr anchor="t"/>
          <a:lstStyle>
            <a:lvl1pPr>
              <a:defRPr sz="3600">
                <a:latin typeface="Times New Roman" panose="02020603050405020304" pitchFamily="18" charset="0"/>
              </a:defRPr>
            </a:lvl1pPr>
          </a:lstStyle>
          <a:p>
            <a:pPr lvl="0"/>
            <a:r>
              <a:rPr lang="en-US" altLang="en-US" noProof="0" smtClean="0"/>
              <a:t>Click to edit Master title style</a:t>
            </a:r>
          </a:p>
        </p:txBody>
      </p:sp>
      <p:sp>
        <p:nvSpPr>
          <p:cNvPr id="605201" name="Rectangle 17"/>
          <p:cNvSpPr>
            <a:spLocks noGrp="1" noChangeArrowheads="1"/>
          </p:cNvSpPr>
          <p:nvPr>
            <p:ph type="subTitle" sz="quarter" idx="1"/>
          </p:nvPr>
        </p:nvSpPr>
        <p:spPr>
          <a:xfrm>
            <a:off x="457200" y="2819400"/>
            <a:ext cx="4495800" cy="3352800"/>
          </a:xfrm>
        </p:spPr>
        <p:txBody>
          <a:bodyPr/>
          <a:lstStyle>
            <a:lvl1pPr marL="0" indent="0">
              <a:buFont typeface="Wingdings" panose="05000000000000000000" pitchFamily="2" charset="2"/>
              <a:buNone/>
              <a:defRPr sz="2800">
                <a:solidFill>
                  <a:srgbClr val="077C97"/>
                </a:solidFill>
                <a:latin typeface="Arial Narrow" panose="020B0606020202030204" pitchFamily="34" charset="0"/>
              </a:defRPr>
            </a:lvl1pPr>
          </a:lstStyle>
          <a:p>
            <a:pPr lvl="0"/>
            <a:r>
              <a:rPr lang="en-US" altLang="en-US" noProof="0" smtClean="0"/>
              <a:t>Click to edit Master subtitle style</a:t>
            </a:r>
          </a:p>
        </p:txBody>
      </p:sp>
      <p:sp>
        <p:nvSpPr>
          <p:cNvPr id="13" name="Footer Placeholder 9"/>
          <p:cNvSpPr>
            <a:spLocks noGrp="1"/>
          </p:cNvSpPr>
          <p:nvPr>
            <p:ph type="ftr" sz="quarter" idx="10"/>
          </p:nvPr>
        </p:nvSpPr>
        <p:spPr>
          <a:xfrm>
            <a:off x="1752600" y="6305550"/>
            <a:ext cx="6934200" cy="476250"/>
          </a:xfrm>
        </p:spPr>
        <p:txBody>
          <a:bodyPr/>
          <a:lstStyle>
            <a:lvl1pPr>
              <a:defRPr smtClean="0"/>
            </a:lvl1pPr>
          </a:lstStyle>
          <a:p>
            <a:pPr>
              <a:defRPr/>
            </a:pPr>
            <a:r>
              <a:rPr lang="en-US" altLang="en-US" dirty="0"/>
              <a:t> © 2012 Pearson Education, Inc.</a:t>
            </a: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15000" y="2248436"/>
            <a:ext cx="2971800" cy="3753526"/>
          </a:xfrm>
          <a:prstGeom prst="rect">
            <a:avLst/>
          </a:prstGeom>
        </p:spPr>
      </p:pic>
    </p:spTree>
    <p:extLst>
      <p:ext uri="{BB962C8B-B14F-4D97-AF65-F5344CB8AC3E}">
        <p14:creationId xmlns:p14="http://schemas.microsoft.com/office/powerpoint/2010/main" val="4141487957"/>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666FB77A-CE67-40A9-945B-251200CD2367}" type="slidenum">
              <a:rPr lang="en-US" altLang="en-US"/>
              <a:pPr>
                <a:defRPr/>
              </a:pPr>
              <a:t>‹#›</a:t>
            </a:fld>
            <a:endParaRPr lang="en-CA" altLang="en-US" dirty="0"/>
          </a:p>
        </p:txBody>
      </p:sp>
      <p:sp>
        <p:nvSpPr>
          <p:cNvPr id="5"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1077399800"/>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72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72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C40906E5-C24C-4790-AE21-7B84BA83C02F}" type="slidenum">
              <a:rPr lang="en-US" altLang="en-US"/>
              <a:pPr>
                <a:defRPr/>
              </a:pPr>
              <a:t>‹#›</a:t>
            </a:fld>
            <a:endParaRPr lang="en-CA" altLang="en-US" dirty="0"/>
          </a:p>
        </p:txBody>
      </p:sp>
      <p:sp>
        <p:nvSpPr>
          <p:cNvPr id="5"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221629134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CE90E932-D1B3-4534-813D-FD4EBE5E39C2}" type="slidenum">
              <a:rPr lang="en-US" altLang="en-US"/>
              <a:pPr>
                <a:defRPr/>
              </a:pPr>
              <a:t>‹#›</a:t>
            </a:fld>
            <a:endParaRPr lang="en-CA" altLang="en-US" dirty="0"/>
          </a:p>
        </p:txBody>
      </p:sp>
      <p:sp>
        <p:nvSpPr>
          <p:cNvPr id="5"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3268376967"/>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611AF1AB-C2F6-4C2D-A675-8FAD64D2E68D}" type="slidenum">
              <a:rPr lang="en-US" altLang="en-US"/>
              <a:pPr>
                <a:defRPr/>
              </a:pPr>
              <a:t>‹#›</a:t>
            </a:fld>
            <a:endParaRPr lang="en-CA" altLang="en-US" dirty="0"/>
          </a:p>
        </p:txBody>
      </p:sp>
      <p:sp>
        <p:nvSpPr>
          <p:cNvPr id="5"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2928262687"/>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3986BFB6-CA82-4812-BE97-DA0F65491B7A}" type="slidenum">
              <a:rPr lang="en-US" altLang="en-US"/>
              <a:pPr>
                <a:defRPr/>
              </a:pPr>
              <a:t>‹#›</a:t>
            </a:fld>
            <a:endParaRPr lang="en-CA" altLang="en-US" dirty="0"/>
          </a:p>
        </p:txBody>
      </p:sp>
      <p:sp>
        <p:nvSpPr>
          <p:cNvPr id="6"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2317108004"/>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E6DAF540-46D9-4094-8FE8-0834E2370D1A}" type="slidenum">
              <a:rPr lang="en-US" altLang="en-US"/>
              <a:pPr>
                <a:defRPr/>
              </a:pPr>
              <a:t>‹#›</a:t>
            </a:fld>
            <a:endParaRPr lang="en-CA" altLang="en-US" dirty="0"/>
          </a:p>
        </p:txBody>
      </p:sp>
      <p:sp>
        <p:nvSpPr>
          <p:cNvPr id="8"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3569669486"/>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487CA900-6A0F-4284-BBF9-FA441424FECD}" type="slidenum">
              <a:rPr lang="en-US" altLang="en-US"/>
              <a:pPr>
                <a:defRPr/>
              </a:pPr>
              <a:t>‹#›</a:t>
            </a:fld>
            <a:endParaRPr lang="en-CA" altLang="en-US" dirty="0"/>
          </a:p>
        </p:txBody>
      </p:sp>
      <p:sp>
        <p:nvSpPr>
          <p:cNvPr id="4"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156714635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D08BDEBC-B0EE-4876-A910-04FE4D7A43BC}" type="slidenum">
              <a:rPr lang="en-US" altLang="en-US"/>
              <a:pPr>
                <a:defRPr/>
              </a:pPr>
              <a:t>‹#›</a:t>
            </a:fld>
            <a:endParaRPr lang="en-CA" altLang="en-US" dirty="0"/>
          </a:p>
        </p:txBody>
      </p:sp>
      <p:sp>
        <p:nvSpPr>
          <p:cNvPr id="3"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1594439869"/>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8667CB26-4B9D-4316-91C7-62ACA1D37795}" type="slidenum">
              <a:rPr lang="en-US" altLang="en-US"/>
              <a:pPr>
                <a:defRPr/>
              </a:pPr>
              <a:t>‹#›</a:t>
            </a:fld>
            <a:endParaRPr lang="en-CA" altLang="en-US" dirty="0"/>
          </a:p>
        </p:txBody>
      </p:sp>
      <p:sp>
        <p:nvSpPr>
          <p:cNvPr id="6"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1050847700"/>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2"/>
          <p:cNvSpPr>
            <a:spLocks noGrp="1" noChangeArrowheads="1"/>
          </p:cNvSpPr>
          <p:nvPr>
            <p:ph type="sldNum" sz="quarter" idx="10"/>
          </p:nvPr>
        </p:nvSpPr>
        <p:spPr>
          <a:ln/>
        </p:spPr>
        <p:txBody>
          <a:bodyPr/>
          <a:lstStyle>
            <a:lvl1pPr>
              <a:defRPr/>
            </a:lvl1pPr>
          </a:lstStyle>
          <a:p>
            <a:pPr>
              <a:defRPr/>
            </a:pPr>
            <a:r>
              <a:rPr lang="en-US" altLang="en-US" dirty="0"/>
              <a:t>Slide 2.2- </a:t>
            </a:r>
            <a:fld id="{C3411FFC-3F1F-41E6-A5CD-496F1593754C}" type="slidenum">
              <a:rPr lang="en-US" altLang="en-US"/>
              <a:pPr>
                <a:defRPr/>
              </a:pPr>
              <a:t>‹#›</a:t>
            </a:fld>
            <a:endParaRPr lang="en-CA" altLang="en-US" dirty="0"/>
          </a:p>
        </p:txBody>
      </p:sp>
      <p:sp>
        <p:nvSpPr>
          <p:cNvPr id="6" name="Footer Placeholder 9"/>
          <p:cNvSpPr>
            <a:spLocks noGrp="1"/>
          </p:cNvSpPr>
          <p:nvPr>
            <p:ph type="ftr" sz="quarter" idx="11"/>
          </p:nvPr>
        </p:nvSpPr>
        <p:spPr/>
        <p:txBody>
          <a:bodyPr/>
          <a:lstStyle>
            <a:lvl1pPr>
              <a:defRPr/>
            </a:lvl1pPr>
          </a:lstStyle>
          <a:p>
            <a:pPr>
              <a:defRPr/>
            </a:pPr>
            <a:r>
              <a:rPr lang="en-US" altLang="en-US" dirty="0"/>
              <a:t> © 2012 Pearson Education, Inc.</a:t>
            </a:r>
          </a:p>
        </p:txBody>
      </p:sp>
    </p:spTree>
    <p:extLst>
      <p:ext uri="{BB962C8B-B14F-4D97-AF65-F5344CB8AC3E}">
        <p14:creationId xmlns:p14="http://schemas.microsoft.com/office/powerpoint/2010/main" val="1870732600"/>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1586" name="Rectangle 2"/>
          <p:cNvSpPr>
            <a:spLocks noGrp="1" noChangeArrowheads="1"/>
          </p:cNvSpPr>
          <p:nvPr>
            <p:ph type="sldNum" sz="quarter" idx="4"/>
          </p:nvPr>
        </p:nvSpPr>
        <p:spPr bwMode="auto">
          <a:xfrm>
            <a:off x="6781800" y="6307138"/>
            <a:ext cx="1905000" cy="474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1" smtClean="0">
                <a:latin typeface="Arial" panose="020B0604020202020204" pitchFamily="34" charset="0"/>
              </a:defRPr>
            </a:lvl1pPr>
          </a:lstStyle>
          <a:p>
            <a:pPr>
              <a:defRPr/>
            </a:pPr>
            <a:r>
              <a:rPr lang="en-US" altLang="en-US" dirty="0"/>
              <a:t>Slide 2.2- </a:t>
            </a:r>
            <a:fld id="{CE7008AD-6ACD-4396-A6D7-C548241CE52C}" type="slidenum">
              <a:rPr lang="en-US" altLang="en-US"/>
              <a:pPr>
                <a:defRPr/>
              </a:pPr>
              <a:t>‹#›</a:t>
            </a:fld>
            <a:endParaRPr lang="en-CA" altLang="en-US" dirty="0"/>
          </a:p>
        </p:txBody>
      </p:sp>
      <p:sp>
        <p:nvSpPr>
          <p:cNvPr id="1027" name="Rectangle 5"/>
          <p:cNvSpPr>
            <a:spLocks noGrp="1" noChangeArrowheads="1"/>
          </p:cNvSpPr>
          <p:nvPr>
            <p:ph type="title"/>
          </p:nvPr>
        </p:nvSpPr>
        <p:spPr bwMode="auto">
          <a:xfrm>
            <a:off x="457200" y="0"/>
            <a:ext cx="82296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8" name="Rectangle 6"/>
          <p:cNvSpPr>
            <a:spLocks noGrp="1" noChangeArrowheads="1"/>
          </p:cNvSpPr>
          <p:nvPr>
            <p:ph type="body" idx="1"/>
          </p:nvPr>
        </p:nvSpPr>
        <p:spPr bwMode="auto">
          <a:xfrm>
            <a:off x="457200" y="1600200"/>
            <a:ext cx="82296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Footer Placeholder 9"/>
          <p:cNvSpPr>
            <a:spLocks noGrp="1"/>
          </p:cNvSpPr>
          <p:nvPr>
            <p:ph type="ftr" sz="quarter" idx="3"/>
          </p:nvPr>
        </p:nvSpPr>
        <p:spPr>
          <a:xfrm>
            <a:off x="457200" y="6305550"/>
            <a:ext cx="6324600" cy="476250"/>
          </a:xfrm>
          <a:prstGeom prst="rect">
            <a:avLst/>
          </a:prstGeom>
        </p:spPr>
        <p:txBody>
          <a:bodyPr vert="horz" wrap="square" lIns="91440" tIns="45720" rIns="91440" bIns="45720" numCol="1" anchor="b" anchorCtr="0" compatLnSpc="1">
            <a:prstTxWarp prst="textNoShape">
              <a:avLst/>
            </a:prstTxWarp>
          </a:bodyPr>
          <a:lstStyle>
            <a:lvl1pPr algn="l" eaLnBrk="1" hangingPunct="1">
              <a:buFont typeface="Symbol" panose="05050102010706020507" pitchFamily="18" charset="2"/>
              <a:buNone/>
              <a:defRPr sz="1200" smtClean="0">
                <a:latin typeface="Arial" panose="020B0604020202020204" pitchFamily="34" charset="0"/>
                <a:sym typeface="Symbol" panose="05050102010706020507" pitchFamily="18" charset="2"/>
              </a:defRPr>
            </a:lvl1pPr>
          </a:lstStyle>
          <a:p>
            <a:pPr>
              <a:defRPr/>
            </a:pPr>
            <a:r>
              <a:rPr lang="en-US" altLang="en-US" dirty="0"/>
              <a:t> © 2012 Pearson Education, Inc.</a:t>
            </a:r>
          </a:p>
        </p:txBody>
      </p:sp>
      <p:sp>
        <p:nvSpPr>
          <p:cNvPr id="1030" name="Line 13"/>
          <p:cNvSpPr>
            <a:spLocks noChangeShapeType="1"/>
          </p:cNvSpPr>
          <p:nvPr userDrawn="1"/>
        </p:nvSpPr>
        <p:spPr bwMode="auto">
          <a:xfrm rot="5400000" flipH="1">
            <a:off x="4572000" y="-3505200"/>
            <a:ext cx="0" cy="9144000"/>
          </a:xfrm>
          <a:prstGeom prst="line">
            <a:avLst/>
          </a:prstGeom>
          <a:noFill/>
          <a:ln w="63500">
            <a:solidFill>
              <a:srgbClr val="077C9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736"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ransition spd="med"/>
  <p:timing>
    <p:tnLst>
      <p:par>
        <p:cTn id="1" dur="indefinite" restart="never" nodeType="tmRoot"/>
      </p:par>
    </p:tnLst>
  </p:timing>
  <p:hf hdr="0" dt="0"/>
  <p:txStyles>
    <p:titleStyle>
      <a:lvl1pPr algn="l" rtl="0" eaLnBrk="0" fontAlgn="base" hangingPunct="0">
        <a:spcBef>
          <a:spcPct val="0"/>
        </a:spcBef>
        <a:spcAft>
          <a:spcPct val="0"/>
        </a:spcAft>
        <a:defRPr sz="3200" kern="1200">
          <a:solidFill>
            <a:srgbClr val="077C97"/>
          </a:solidFill>
          <a:latin typeface="+mj-lt"/>
          <a:ea typeface="+mj-ea"/>
          <a:cs typeface="+mj-cs"/>
        </a:defRPr>
      </a:lvl1pPr>
      <a:lvl2pPr algn="l" rtl="0" eaLnBrk="0" fontAlgn="base" hangingPunct="0">
        <a:spcBef>
          <a:spcPct val="0"/>
        </a:spcBef>
        <a:spcAft>
          <a:spcPct val="0"/>
        </a:spcAft>
        <a:defRPr sz="3200">
          <a:solidFill>
            <a:srgbClr val="077C97"/>
          </a:solidFill>
          <a:latin typeface="Arial Narrow" panose="020B0606020202030204" pitchFamily="34" charset="0"/>
        </a:defRPr>
      </a:lvl2pPr>
      <a:lvl3pPr algn="l" rtl="0" eaLnBrk="0" fontAlgn="base" hangingPunct="0">
        <a:spcBef>
          <a:spcPct val="0"/>
        </a:spcBef>
        <a:spcAft>
          <a:spcPct val="0"/>
        </a:spcAft>
        <a:defRPr sz="3200">
          <a:solidFill>
            <a:srgbClr val="077C97"/>
          </a:solidFill>
          <a:latin typeface="Arial Narrow" panose="020B0606020202030204" pitchFamily="34" charset="0"/>
        </a:defRPr>
      </a:lvl3pPr>
      <a:lvl4pPr algn="l" rtl="0" eaLnBrk="0" fontAlgn="base" hangingPunct="0">
        <a:spcBef>
          <a:spcPct val="0"/>
        </a:spcBef>
        <a:spcAft>
          <a:spcPct val="0"/>
        </a:spcAft>
        <a:defRPr sz="3200">
          <a:solidFill>
            <a:srgbClr val="077C97"/>
          </a:solidFill>
          <a:latin typeface="Arial Narrow" panose="020B0606020202030204" pitchFamily="34" charset="0"/>
        </a:defRPr>
      </a:lvl4pPr>
      <a:lvl5pPr algn="l" rtl="0" eaLnBrk="0" fontAlgn="base" hangingPunct="0">
        <a:spcBef>
          <a:spcPct val="0"/>
        </a:spcBef>
        <a:spcAft>
          <a:spcPct val="0"/>
        </a:spcAft>
        <a:defRPr sz="3200">
          <a:solidFill>
            <a:srgbClr val="077C97"/>
          </a:solidFill>
          <a:latin typeface="Arial Narrow" panose="020B0606020202030204" pitchFamily="34" charset="0"/>
        </a:defRPr>
      </a:lvl5pPr>
      <a:lvl6pPr marL="457200" algn="l" rtl="0" fontAlgn="base">
        <a:spcBef>
          <a:spcPct val="0"/>
        </a:spcBef>
        <a:spcAft>
          <a:spcPct val="0"/>
        </a:spcAft>
        <a:defRPr sz="3200">
          <a:solidFill>
            <a:srgbClr val="077C97"/>
          </a:solidFill>
          <a:latin typeface="Arial Narrow" panose="020B0606020202030204" pitchFamily="34" charset="0"/>
        </a:defRPr>
      </a:lvl6pPr>
      <a:lvl7pPr marL="914400" algn="l" rtl="0" fontAlgn="base">
        <a:spcBef>
          <a:spcPct val="0"/>
        </a:spcBef>
        <a:spcAft>
          <a:spcPct val="0"/>
        </a:spcAft>
        <a:defRPr sz="3200">
          <a:solidFill>
            <a:srgbClr val="077C97"/>
          </a:solidFill>
          <a:latin typeface="Arial Narrow" panose="020B0606020202030204" pitchFamily="34" charset="0"/>
        </a:defRPr>
      </a:lvl7pPr>
      <a:lvl8pPr marL="1371600" algn="l" rtl="0" fontAlgn="base">
        <a:spcBef>
          <a:spcPct val="0"/>
        </a:spcBef>
        <a:spcAft>
          <a:spcPct val="0"/>
        </a:spcAft>
        <a:defRPr sz="3200">
          <a:solidFill>
            <a:srgbClr val="077C97"/>
          </a:solidFill>
          <a:latin typeface="Arial Narrow" panose="020B0606020202030204" pitchFamily="34" charset="0"/>
        </a:defRPr>
      </a:lvl8pPr>
      <a:lvl9pPr marL="1828800" algn="l" rtl="0" fontAlgn="base">
        <a:spcBef>
          <a:spcPct val="0"/>
        </a:spcBef>
        <a:spcAft>
          <a:spcPct val="0"/>
        </a:spcAft>
        <a:defRPr sz="3200">
          <a:solidFill>
            <a:srgbClr val="077C97"/>
          </a:solidFill>
          <a:latin typeface="Arial Narrow" panose="020B0606020202030204" pitchFamily="34" charset="0"/>
        </a:defRPr>
      </a:lvl9pPr>
    </p:titleStyle>
    <p:bodyStyle>
      <a:lvl1pPr marL="342900" indent="-342900" algn="l" rtl="0" eaLnBrk="0" fontAlgn="base" hangingPunct="0">
        <a:spcBef>
          <a:spcPct val="20000"/>
        </a:spcBef>
        <a:spcAft>
          <a:spcPct val="0"/>
        </a:spcAft>
        <a:buClr>
          <a:srgbClr val="077C97"/>
        </a:buClr>
        <a:buFont typeface="Wingdings" panose="05000000000000000000" pitchFamily="2"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77C97"/>
        </a:buClr>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077C97"/>
        </a:buClr>
        <a:buFont typeface="Wingdings" panose="05000000000000000000"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ooter Placeholder 9"/>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4099" name="Rectangle 3"/>
          <p:cNvSpPr>
            <a:spLocks noGrp="1" noChangeArrowheads="1"/>
          </p:cNvSpPr>
          <p:nvPr>
            <p:ph type="ctrTitle"/>
          </p:nvPr>
        </p:nvSpPr>
        <p:spPr/>
        <p:txBody>
          <a:bodyPr/>
          <a:lstStyle/>
          <a:p>
            <a:pPr eaLnBrk="1" hangingPunct="1"/>
            <a:r>
              <a:rPr lang="en-US" altLang="en-US" dirty="0" smtClean="0"/>
              <a:t>Matrix Algebra</a:t>
            </a:r>
          </a:p>
        </p:txBody>
      </p:sp>
      <p:sp>
        <p:nvSpPr>
          <p:cNvPr id="4100" name="Rectangle 4"/>
          <p:cNvSpPr>
            <a:spLocks noGrp="1" noChangeArrowheads="1"/>
          </p:cNvSpPr>
          <p:nvPr>
            <p:ph type="subTitle" idx="1"/>
          </p:nvPr>
        </p:nvSpPr>
        <p:spPr/>
        <p:txBody>
          <a:bodyPr/>
          <a:lstStyle/>
          <a:p>
            <a:pPr eaLnBrk="1" hangingPunct="1"/>
            <a:r>
              <a:rPr lang="en-US" altLang="en-US" dirty="0" smtClean="0"/>
              <a:t>THE LEONTIEF INPUT-OUTPUT MODEL</a:t>
            </a:r>
            <a:endParaRPr lang="en-US" altLang="en-US" dirty="0" smtClean="0"/>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2.6- </a:t>
            </a:r>
            <a:fld id="{13CCF1D0-3A87-4DC6-85CD-0E9CC5054675}" type="slidenum">
              <a:rPr lang="en-US" altLang="en-US" sz="1200">
                <a:latin typeface="Arial" panose="020B0604020202020204" pitchFamily="34" charset="0"/>
              </a:rPr>
              <a:pPr algn="r"/>
              <a:t>10</a:t>
            </a:fld>
            <a:endParaRPr lang="en-CA" altLang="en-US" sz="1200" dirty="0">
              <a:latin typeface="Arial" panose="020B0604020202020204" pitchFamily="34" charset="0"/>
            </a:endParaRPr>
          </a:p>
        </p:txBody>
      </p:sp>
      <p:sp>
        <p:nvSpPr>
          <p:cNvPr id="6148" name="Rectangle 2"/>
          <p:cNvSpPr>
            <a:spLocks noGrp="1" noChangeArrowheads="1"/>
          </p:cNvSpPr>
          <p:nvPr>
            <p:ph type="title"/>
          </p:nvPr>
        </p:nvSpPr>
        <p:spPr/>
        <p:txBody>
          <a:bodyPr/>
          <a:lstStyle/>
          <a:p>
            <a:pPr eaLnBrk="1" hangingPunct="1"/>
            <a:r>
              <a:rPr lang="en-US" altLang="en-US" dirty="0" smtClean="0"/>
              <a:t>THE LEONTIEF INPUT-OUTPUT MODEL</a:t>
            </a:r>
            <a:endParaRPr lang="en-US" altLang="en-US" dirty="0" smtClean="0"/>
          </a:p>
        </p:txBody>
      </p:sp>
      <p:sp>
        <p:nvSpPr>
          <p:cNvPr id="316424" name="Rectangle 8"/>
          <p:cNvSpPr>
            <a:spLocks noGrp="1" noChangeArrowheads="1"/>
          </p:cNvSpPr>
          <p:nvPr>
            <p:ph type="body" idx="1"/>
          </p:nvPr>
        </p:nvSpPr>
        <p:spPr>
          <a:xfrm>
            <a:off x="457200" y="1295400"/>
            <a:ext cx="8229600" cy="5181600"/>
          </a:xfrm>
        </p:spPr>
        <p:txBody>
          <a:bodyPr/>
          <a:lstStyle/>
          <a:p>
            <a:pPr eaLnBrk="1" hangingPunct="1"/>
            <a:r>
              <a:rPr lang="en-US" altLang="en-US" sz="2600" dirty="0" smtClean="0">
                <a:cs typeface="Times New Roman" panose="02020603050405020304" pitchFamily="18" charset="0"/>
              </a:rPr>
              <a:t>In the theorem, the term </a:t>
            </a:r>
            <a:r>
              <a:rPr lang="en-US" altLang="en-US" sz="2600" b="1" dirty="0" smtClean="0">
                <a:cs typeface="Times New Roman" panose="02020603050405020304" pitchFamily="18" charset="0"/>
              </a:rPr>
              <a:t>column s</a:t>
            </a:r>
            <a:r>
              <a:rPr lang="en-US" altLang="en-US" sz="2600" dirty="0" smtClean="0">
                <a:cs typeface="Times New Roman" panose="02020603050405020304" pitchFamily="18" charset="0"/>
              </a:rPr>
              <a:t>um denotes the sum of the entries in a column of a matrix. Under ordinary circumstances, the column sums of a consumption matrix are less than 1 because a sector should require less than one unit’s worth of inputs to produce on unit of output.</a:t>
            </a:r>
          </a:p>
          <a:p>
            <a:pPr eaLnBrk="1" hangingPunct="1"/>
            <a:r>
              <a:rPr lang="en-US" altLang="en-US" sz="2600" b="1" dirty="0" smtClean="0">
                <a:solidFill>
                  <a:srgbClr val="077C97"/>
                </a:solidFill>
                <a:cs typeface="Times New Roman" panose="02020603050405020304" pitchFamily="18" charset="0"/>
              </a:rPr>
              <a:t>Theorem 11</a:t>
            </a:r>
            <a:r>
              <a:rPr lang="en-US" altLang="en-US" sz="2600" dirty="0" smtClean="0">
                <a:cs typeface="Times New Roman" panose="02020603050405020304" pitchFamily="18" charset="0"/>
              </a:rPr>
              <a:t>: Let </a:t>
            </a:r>
            <a:r>
              <a:rPr lang="en-US" altLang="en-US" sz="2600" i="1" dirty="0" smtClean="0">
                <a:cs typeface="Times New Roman" panose="02020603050405020304" pitchFamily="18" charset="0"/>
              </a:rPr>
              <a:t>C</a:t>
            </a:r>
            <a:r>
              <a:rPr lang="en-US" altLang="en-US" sz="2600" dirty="0" smtClean="0">
                <a:cs typeface="Times New Roman" panose="02020603050405020304" pitchFamily="18" charset="0"/>
              </a:rPr>
              <a:t> be the consumption matrix for an economy, and let d be the final demand. If </a:t>
            </a:r>
            <a:r>
              <a:rPr lang="en-US" altLang="en-US" sz="2600" i="1" dirty="0" smtClean="0">
                <a:cs typeface="Times New Roman" panose="02020603050405020304" pitchFamily="18" charset="0"/>
              </a:rPr>
              <a:t>C</a:t>
            </a:r>
            <a:r>
              <a:rPr lang="en-US" altLang="en-US" sz="2600" dirty="0" smtClean="0">
                <a:cs typeface="Times New Roman" panose="02020603050405020304" pitchFamily="18" charset="0"/>
              </a:rPr>
              <a:t> and </a:t>
            </a:r>
            <a:r>
              <a:rPr lang="en-US" altLang="en-US" sz="2600" i="1" dirty="0" smtClean="0">
                <a:cs typeface="Times New Roman" panose="02020603050405020304" pitchFamily="18" charset="0"/>
              </a:rPr>
              <a:t>d</a:t>
            </a:r>
            <a:r>
              <a:rPr lang="en-US" altLang="en-US" sz="2600" dirty="0" smtClean="0">
                <a:cs typeface="Times New Roman" panose="02020603050405020304" pitchFamily="18" charset="0"/>
              </a:rPr>
              <a:t> have nonnegative entries and if each column sum of </a:t>
            </a:r>
            <a:r>
              <a:rPr lang="en-US" altLang="en-US" sz="2600" i="1" dirty="0" smtClean="0">
                <a:cs typeface="Times New Roman" panose="02020603050405020304" pitchFamily="18" charset="0"/>
              </a:rPr>
              <a:t>C</a:t>
            </a:r>
            <a:r>
              <a:rPr lang="en-US" altLang="en-US" sz="2600" dirty="0" smtClean="0">
                <a:cs typeface="Times New Roman" panose="02020603050405020304" pitchFamily="18" charset="0"/>
              </a:rPr>
              <a:t> is less than 1, then (</a:t>
            </a:r>
            <a:r>
              <a:rPr lang="en-US" altLang="en-US" sz="2600" i="1" dirty="0" smtClean="0">
                <a:cs typeface="Times New Roman" panose="02020603050405020304" pitchFamily="18" charset="0"/>
              </a:rPr>
              <a:t>I</a:t>
            </a:r>
            <a:r>
              <a:rPr lang="en-US" altLang="en-US" sz="2600" dirty="0" smtClean="0">
                <a:cs typeface="Times New Roman" panose="02020603050405020304" pitchFamily="18" charset="0"/>
              </a:rPr>
              <a:t> – </a:t>
            </a:r>
            <a:r>
              <a:rPr lang="en-US" altLang="en-US" sz="2600" i="1" dirty="0" smtClean="0">
                <a:cs typeface="Times New Roman" panose="02020603050405020304" pitchFamily="18" charset="0"/>
              </a:rPr>
              <a:t>C</a:t>
            </a:r>
            <a:r>
              <a:rPr lang="en-US" altLang="en-US" sz="2600" dirty="0" smtClean="0">
                <a:cs typeface="Times New Roman" panose="02020603050405020304" pitchFamily="18" charset="0"/>
              </a:rPr>
              <a:t>)</a:t>
            </a:r>
            <a:r>
              <a:rPr lang="en-US" altLang="en-US" sz="2600" baseline="30000" dirty="0" smtClean="0">
                <a:cs typeface="Times New Roman" panose="02020603050405020304" pitchFamily="18" charset="0"/>
              </a:rPr>
              <a:t>-1 </a:t>
            </a:r>
            <a:r>
              <a:rPr lang="en-US" altLang="en-US" sz="2600" dirty="0" smtClean="0">
                <a:cs typeface="Times New Roman" panose="02020603050405020304" pitchFamily="18" charset="0"/>
              </a:rPr>
              <a:t>exists and the production vector</a:t>
            </a:r>
          </a:p>
          <a:p>
            <a:pPr marL="0" indent="0" algn="ctr" eaLnBrk="1" hangingPunct="1">
              <a:buNone/>
            </a:pPr>
            <a:r>
              <a:rPr lang="en-US" altLang="en-US" sz="2600" dirty="0" smtClean="0">
                <a:cs typeface="Times New Roman" panose="02020603050405020304" pitchFamily="18" charset="0"/>
              </a:rPr>
              <a:t>x = </a:t>
            </a:r>
            <a:r>
              <a:rPr lang="en-US" altLang="en-US" sz="2600" dirty="0">
                <a:cs typeface="Times New Roman" panose="02020603050405020304" pitchFamily="18" charset="0"/>
              </a:rPr>
              <a:t>(</a:t>
            </a:r>
            <a:r>
              <a:rPr lang="en-US" altLang="en-US" sz="2600" i="1" dirty="0">
                <a:cs typeface="Times New Roman" panose="02020603050405020304" pitchFamily="18" charset="0"/>
              </a:rPr>
              <a:t>I</a:t>
            </a:r>
            <a:r>
              <a:rPr lang="en-US" altLang="en-US" sz="2600" dirty="0">
                <a:cs typeface="Times New Roman" panose="02020603050405020304" pitchFamily="18" charset="0"/>
              </a:rPr>
              <a:t> – </a:t>
            </a:r>
            <a:r>
              <a:rPr lang="en-US" altLang="en-US" sz="2600" i="1" dirty="0">
                <a:cs typeface="Times New Roman" panose="02020603050405020304" pitchFamily="18" charset="0"/>
              </a:rPr>
              <a:t>C</a:t>
            </a:r>
            <a:r>
              <a:rPr lang="en-US" altLang="en-US" sz="2600" dirty="0">
                <a:cs typeface="Times New Roman" panose="02020603050405020304" pitchFamily="18" charset="0"/>
              </a:rPr>
              <a:t>)</a:t>
            </a:r>
            <a:r>
              <a:rPr lang="en-US" altLang="en-US" sz="2600" baseline="30000" dirty="0">
                <a:cs typeface="Times New Roman" panose="02020603050405020304" pitchFamily="18" charset="0"/>
              </a:rPr>
              <a:t>-</a:t>
            </a:r>
            <a:r>
              <a:rPr lang="en-US" altLang="en-US" sz="2600" baseline="30000" dirty="0" smtClean="0">
                <a:cs typeface="Times New Roman" panose="02020603050405020304" pitchFamily="18" charset="0"/>
              </a:rPr>
              <a:t>1</a:t>
            </a:r>
            <a:r>
              <a:rPr lang="en-US" altLang="en-US" sz="2600" b="1" dirty="0" smtClean="0">
                <a:cs typeface="Times New Roman" panose="02020603050405020304" pitchFamily="18" charset="0"/>
              </a:rPr>
              <a:t>d</a:t>
            </a:r>
            <a:r>
              <a:rPr lang="en-US" altLang="en-US" sz="2600" dirty="0" smtClean="0">
                <a:cs typeface="Times New Roman" panose="02020603050405020304" pitchFamily="18" charset="0"/>
              </a:rPr>
              <a:t> </a:t>
            </a:r>
            <a:endParaRPr lang="en-US" altLang="en-US" sz="2600" dirty="0">
              <a:cs typeface="Times New Roman" panose="02020603050405020304" pitchFamily="18" charset="0"/>
            </a:endParaRPr>
          </a:p>
          <a:p>
            <a:pPr marL="0" indent="0" eaLnBrk="1" hangingPunct="1">
              <a:buNone/>
            </a:pPr>
            <a:r>
              <a:rPr lang="en-US" altLang="en-US" sz="2600" dirty="0">
                <a:cs typeface="Times New Roman" panose="02020603050405020304" pitchFamily="18" charset="0"/>
              </a:rPr>
              <a:t> </a:t>
            </a:r>
            <a:r>
              <a:rPr lang="en-US" altLang="en-US" sz="2600" dirty="0" smtClean="0">
                <a:cs typeface="Times New Roman" panose="02020603050405020304" pitchFamily="18" charset="0"/>
              </a:rPr>
              <a:t>   has nonnegative entries and is the unique solution of</a:t>
            </a:r>
          </a:p>
          <a:p>
            <a:pPr marL="0" indent="0" algn="ctr" eaLnBrk="1" hangingPunct="1">
              <a:buNone/>
            </a:pPr>
            <a:r>
              <a:rPr lang="en-US" altLang="en-US" sz="2600" dirty="0">
                <a:cs typeface="Times New Roman" panose="02020603050405020304" pitchFamily="18" charset="0"/>
              </a:rPr>
              <a:t>x = </a:t>
            </a:r>
            <a:r>
              <a:rPr lang="en-US" altLang="en-US" sz="2600" dirty="0" smtClean="0">
                <a:cs typeface="Times New Roman" panose="02020603050405020304" pitchFamily="18" charset="0"/>
              </a:rPr>
              <a:t>Cx</a:t>
            </a:r>
            <a:r>
              <a:rPr lang="en-US" altLang="en-US" sz="2600" dirty="0" smtClean="0">
                <a:cs typeface="Times New Roman" panose="02020603050405020304" pitchFamily="18" charset="0"/>
              </a:rPr>
              <a:t> + </a:t>
            </a:r>
            <a:r>
              <a:rPr lang="en-US" altLang="en-US" sz="2600" b="1" dirty="0" smtClean="0">
                <a:cs typeface="Times New Roman" panose="02020603050405020304" pitchFamily="18" charset="0"/>
              </a:rPr>
              <a:t>d</a:t>
            </a:r>
            <a:r>
              <a:rPr lang="en-US" altLang="en-US" sz="2600" dirty="0" smtClean="0">
                <a:cs typeface="Times New Roman" panose="02020603050405020304" pitchFamily="18" charset="0"/>
              </a:rPr>
              <a:t> </a:t>
            </a:r>
            <a:endParaRPr lang="en-US" altLang="en-US" sz="2600" dirty="0">
              <a:cs typeface="Times New Roman" panose="02020603050405020304" pitchFamily="18" charset="0"/>
            </a:endParaRPr>
          </a:p>
          <a:p>
            <a:pPr eaLnBrk="1" hangingPunct="1"/>
            <a:endParaRPr lang="en-US" altLang="en-US" sz="2600" dirty="0" smtClean="0">
              <a:cs typeface="Times New Roman" panose="02020603050405020304" pitchFamily="18" charset="0"/>
            </a:endParaRP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r>
              <a:rPr lang="en-US" altLang="en-US" sz="1200" dirty="0" smtClean="0">
                <a:latin typeface="Arial" panose="020B0604020202020204" pitchFamily="34" charset="0"/>
              </a:rPr>
              <a:t>. </a:t>
            </a:r>
            <a:endParaRPr lang="en-US" altLang="en-US" sz="1200" dirty="0">
              <a:latin typeface="Arial" panose="020B0604020202020204" pitchFamily="34" charset="0"/>
            </a:endParaRPr>
          </a:p>
        </p:txBody>
      </p:sp>
    </p:spTree>
    <p:extLst>
      <p:ext uri="{BB962C8B-B14F-4D97-AF65-F5344CB8AC3E}">
        <p14:creationId xmlns:p14="http://schemas.microsoft.com/office/powerpoint/2010/main" val="1458511097"/>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2.6- </a:t>
            </a:r>
            <a:fld id="{13CCF1D0-3A87-4DC6-85CD-0E9CC5054675}" type="slidenum">
              <a:rPr lang="en-US" altLang="en-US" sz="1200">
                <a:latin typeface="Arial" panose="020B0604020202020204" pitchFamily="34" charset="0"/>
              </a:rPr>
              <a:pPr algn="r"/>
              <a:t>2</a:t>
            </a:fld>
            <a:endParaRPr lang="en-CA" altLang="en-US" sz="1200" dirty="0">
              <a:latin typeface="Arial" panose="020B0604020202020204" pitchFamily="34" charset="0"/>
            </a:endParaRP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6148" name="Rectangle 2"/>
          <p:cNvSpPr>
            <a:spLocks noGrp="1" noChangeArrowheads="1"/>
          </p:cNvSpPr>
          <p:nvPr>
            <p:ph type="title"/>
          </p:nvPr>
        </p:nvSpPr>
        <p:spPr/>
        <p:txBody>
          <a:bodyPr/>
          <a:lstStyle/>
          <a:p>
            <a:pPr eaLnBrk="1" hangingPunct="1"/>
            <a:r>
              <a:rPr lang="en-US" altLang="en-US" dirty="0" smtClean="0"/>
              <a:t>THE LEONTIEF INPUT-OUTPUT MODEL</a:t>
            </a:r>
            <a:endParaRPr lang="en-US" altLang="en-US" dirty="0" smtClean="0"/>
          </a:p>
        </p:txBody>
      </p:sp>
      <mc:AlternateContent xmlns:mc="http://schemas.openxmlformats.org/markup-compatibility/2006">
        <mc:Choice xmlns:a14="http://schemas.microsoft.com/office/drawing/2010/main" Requires="a14">
          <p:sp>
            <p:nvSpPr>
              <p:cNvPr id="316424" name="Rectangle 8"/>
              <p:cNvSpPr>
                <a:spLocks noGrp="1" noChangeArrowheads="1"/>
              </p:cNvSpPr>
              <p:nvPr>
                <p:ph type="body" idx="1"/>
              </p:nvPr>
            </p:nvSpPr>
            <p:spPr>
              <a:xfrm>
                <a:off x="152400" y="1219200"/>
                <a:ext cx="8686800" cy="5181600"/>
              </a:xfrm>
            </p:spPr>
            <p:txBody>
              <a:bodyPr/>
              <a:lstStyle/>
              <a:p>
                <a:pPr eaLnBrk="1" hangingPunct="1"/>
                <a:r>
                  <a:rPr lang="en-US" altLang="en-US" sz="2700" dirty="0" smtClean="0">
                    <a:cs typeface="Times New Roman" panose="02020603050405020304" pitchFamily="18" charset="0"/>
                  </a:rPr>
                  <a:t>Linear algebra played an essential role in the Nobel prize-winning work of </a:t>
                </a:r>
                <a:r>
                  <a:rPr lang="en-US" altLang="en-US" sz="2700" dirty="0" smtClean="0">
                    <a:cs typeface="Times New Roman" panose="02020603050405020304" pitchFamily="18" charset="0"/>
                  </a:rPr>
                  <a:t>Wassily</a:t>
                </a:r>
                <a:r>
                  <a:rPr lang="en-US" altLang="en-US" sz="2700" dirty="0" smtClean="0">
                    <a:cs typeface="Times New Roman" panose="02020603050405020304" pitchFamily="18" charset="0"/>
                  </a:rPr>
                  <a:t> Leontief. </a:t>
                </a:r>
              </a:p>
              <a:p>
                <a:pPr eaLnBrk="1" hangingPunct="1"/>
                <a:r>
                  <a:rPr lang="en-US" altLang="en-US" sz="2700" dirty="0" smtClean="0">
                    <a:cs typeface="Times New Roman" panose="02020603050405020304" pitchFamily="18" charset="0"/>
                  </a:rPr>
                  <a:t>Suppose a nation’s economy is divided into </a:t>
                </a:r>
                <a:r>
                  <a:rPr lang="en-US" altLang="en-US" sz="2700" i="1" dirty="0" smtClean="0">
                    <a:cs typeface="Times New Roman" panose="02020603050405020304" pitchFamily="18" charset="0"/>
                  </a:rPr>
                  <a:t>n </a:t>
                </a:r>
                <a:r>
                  <a:rPr lang="en-US" altLang="en-US" sz="2700" dirty="0" smtClean="0">
                    <a:cs typeface="Times New Roman" panose="02020603050405020304" pitchFamily="18" charset="0"/>
                  </a:rPr>
                  <a:t>sectors that produce goods or services, and let </a:t>
                </a:r>
                <a:r>
                  <a:rPr lang="en-US" altLang="en-US" sz="2700" b="1" dirty="0" smtClean="0">
                    <a:cs typeface="Times New Roman" panose="02020603050405020304" pitchFamily="18" charset="0"/>
                  </a:rPr>
                  <a:t>x</a:t>
                </a:r>
                <a:r>
                  <a:rPr lang="en-US" altLang="en-US" sz="2700" dirty="0" smtClean="0">
                    <a:cs typeface="Times New Roman" panose="02020603050405020304" pitchFamily="18" charset="0"/>
                  </a:rPr>
                  <a:t> be a </a:t>
                </a:r>
                <a:r>
                  <a:rPr lang="en-US" altLang="en-US" sz="2700" b="1" dirty="0" smtClean="0">
                    <a:cs typeface="Times New Roman" panose="02020603050405020304" pitchFamily="18" charset="0"/>
                  </a:rPr>
                  <a:t>production vector </a:t>
                </a:r>
                <a:r>
                  <a:rPr lang="en-US" altLang="en-US" sz="2700" dirty="0" smtClean="0">
                    <a:cs typeface="Times New Roman" panose="02020603050405020304" pitchFamily="18" charset="0"/>
                  </a:rPr>
                  <a:t>in </a:t>
                </a:r>
                <a14:m>
                  <m:oMath xmlns:m="http://schemas.openxmlformats.org/officeDocument/2006/math">
                    <m:sSup>
                      <m:sSupPr>
                        <m:ctrlPr>
                          <a:rPr lang="en-US" altLang="en-US" sz="2700" i="1" smtClean="0">
                            <a:latin typeface="Cambria Math" panose="02040503050406030204" pitchFamily="18" charset="0"/>
                            <a:cs typeface="Times New Roman" panose="02020603050405020304" pitchFamily="18" charset="0"/>
                          </a:rPr>
                        </m:ctrlPr>
                      </m:sSupPr>
                      <m:e>
                        <m:r>
                          <a:rPr lang="en-US" altLang="en-US" sz="2700" i="1" smtClean="0">
                            <a:latin typeface="Cambria Math" panose="02040503050406030204" pitchFamily="18" charset="0"/>
                            <a:ea typeface="Cambria Math" panose="02040503050406030204" pitchFamily="18" charset="0"/>
                            <a:cs typeface="Times New Roman" panose="02020603050405020304" pitchFamily="18" charset="0"/>
                          </a:rPr>
                          <m:t>ℝ</m:t>
                        </m:r>
                      </m:e>
                      <m:sup>
                        <m:r>
                          <a:rPr lang="en-US" altLang="en-US" sz="2700" b="0" i="1" smtClean="0">
                            <a:latin typeface="Cambria Math" panose="02040503050406030204" pitchFamily="18" charset="0"/>
                            <a:cs typeface="Times New Roman" panose="02020603050405020304" pitchFamily="18" charset="0"/>
                          </a:rPr>
                          <m:t>𝑛</m:t>
                        </m:r>
                      </m:sup>
                    </m:sSup>
                  </m:oMath>
                </a14:m>
                <a:r>
                  <a:rPr lang="en-US" altLang="en-US" sz="2700" dirty="0" smtClean="0">
                    <a:cs typeface="Times New Roman" panose="02020603050405020304" pitchFamily="18" charset="0"/>
                  </a:rPr>
                  <a:t> that lists the output of each sector for one year.</a:t>
                </a:r>
              </a:p>
              <a:p>
                <a:pPr eaLnBrk="1" hangingPunct="1"/>
                <a:r>
                  <a:rPr lang="en-US" altLang="en-US" sz="2700" dirty="0" smtClean="0">
                    <a:cs typeface="Times New Roman" panose="02020603050405020304" pitchFamily="18" charset="0"/>
                  </a:rPr>
                  <a:t>Also, suppose another part of the economy (called the </a:t>
                </a:r>
                <a:r>
                  <a:rPr lang="en-US" altLang="en-US" sz="2700" i="1" dirty="0" smtClean="0">
                    <a:cs typeface="Times New Roman" panose="02020603050405020304" pitchFamily="18" charset="0"/>
                  </a:rPr>
                  <a:t>open sector</a:t>
                </a:r>
                <a:r>
                  <a:rPr lang="en-US" altLang="en-US" sz="2700" dirty="0" smtClean="0">
                    <a:cs typeface="Times New Roman" panose="02020603050405020304" pitchFamily="18" charset="0"/>
                  </a:rPr>
                  <a:t>) does not produce goods or services but only consumes them, and let </a:t>
                </a:r>
                <a:r>
                  <a:rPr lang="en-US" altLang="en-US" sz="2700" b="1" dirty="0" smtClean="0">
                    <a:cs typeface="Times New Roman" panose="02020603050405020304" pitchFamily="18" charset="0"/>
                  </a:rPr>
                  <a:t>d</a:t>
                </a:r>
                <a:r>
                  <a:rPr lang="en-US" altLang="en-US" sz="2700" dirty="0" smtClean="0">
                    <a:cs typeface="Times New Roman" panose="02020603050405020304" pitchFamily="18" charset="0"/>
                  </a:rPr>
                  <a:t> be a </a:t>
                </a:r>
                <a:r>
                  <a:rPr lang="en-US" altLang="en-US" sz="2700" b="1" dirty="0" smtClean="0">
                    <a:cs typeface="Times New Roman" panose="02020603050405020304" pitchFamily="18" charset="0"/>
                  </a:rPr>
                  <a:t>final demand vector </a:t>
                </a:r>
                <a:r>
                  <a:rPr lang="en-US" altLang="en-US" sz="2700" dirty="0" smtClean="0">
                    <a:cs typeface="Times New Roman" panose="02020603050405020304" pitchFamily="18" charset="0"/>
                  </a:rPr>
                  <a:t>(or </a:t>
                </a:r>
                <a:r>
                  <a:rPr lang="en-US" altLang="en-US" sz="2700" b="1" dirty="0" smtClean="0">
                    <a:cs typeface="Times New Roman" panose="02020603050405020304" pitchFamily="18" charset="0"/>
                  </a:rPr>
                  <a:t>bill of final demands</a:t>
                </a:r>
                <a:r>
                  <a:rPr lang="en-US" altLang="en-US" sz="2700" dirty="0" smtClean="0">
                    <a:cs typeface="Times New Roman" panose="02020603050405020304" pitchFamily="18" charset="0"/>
                  </a:rPr>
                  <a:t>) that lists the values of the goods and services demanded from the various sectors by the nonproductive part of the economy.</a:t>
                </a:r>
              </a:p>
            </p:txBody>
          </p:sp>
        </mc:Choice>
        <mc:Fallback>
          <p:sp>
            <p:nvSpPr>
              <p:cNvPr id="316424" name="Rectangle 8"/>
              <p:cNvSpPr>
                <a:spLocks noGrp="1" noRot="1" noChangeAspect="1" noMove="1" noResize="1" noEditPoints="1" noAdjustHandles="1" noChangeArrowheads="1" noChangeShapeType="1" noTextEdit="1"/>
              </p:cNvSpPr>
              <p:nvPr>
                <p:ph type="body" idx="1"/>
              </p:nvPr>
            </p:nvSpPr>
            <p:spPr>
              <a:xfrm>
                <a:off x="152400" y="1219200"/>
                <a:ext cx="8686800" cy="5181600"/>
              </a:xfrm>
              <a:blipFill rotWithShape="0">
                <a:blip r:embed="rId3"/>
                <a:stretch>
                  <a:fillRect l="-1123" t="-1176" r="-2246" b="-3294"/>
                </a:stretch>
              </a:blipFill>
            </p:spPr>
            <p:txBody>
              <a:bodyPr/>
              <a:lstStyle/>
              <a:p>
                <a:r>
                  <a:rPr lang="en-US">
                    <a:noFill/>
                  </a:rPr>
                  <a:t> </a:t>
                </a:r>
              </a:p>
            </p:txBody>
          </p:sp>
        </mc:Fallback>
      </mc:AlternateContent>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2.6- </a:t>
            </a:r>
            <a:fld id="{13CCF1D0-3A87-4DC6-85CD-0E9CC5054675}" type="slidenum">
              <a:rPr lang="en-US" altLang="en-US" sz="1200">
                <a:latin typeface="Arial" panose="020B0604020202020204" pitchFamily="34" charset="0"/>
              </a:rPr>
              <a:pPr algn="r"/>
              <a:t>3</a:t>
            </a:fld>
            <a:endParaRPr lang="en-CA" altLang="en-US" sz="1200" dirty="0">
              <a:latin typeface="Arial" panose="020B0604020202020204" pitchFamily="34" charset="0"/>
            </a:endParaRP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6148" name="Rectangle 2"/>
          <p:cNvSpPr>
            <a:spLocks noGrp="1" noChangeArrowheads="1"/>
          </p:cNvSpPr>
          <p:nvPr>
            <p:ph type="title"/>
          </p:nvPr>
        </p:nvSpPr>
        <p:spPr/>
        <p:txBody>
          <a:bodyPr/>
          <a:lstStyle/>
          <a:p>
            <a:pPr eaLnBrk="1" hangingPunct="1"/>
            <a:r>
              <a:rPr lang="en-US" altLang="en-US" dirty="0" smtClean="0"/>
              <a:t>THE LEONTIEF INPUT-OUTPUT MODEL</a:t>
            </a:r>
            <a:endParaRPr lang="en-US" altLang="en-US" dirty="0" smtClean="0"/>
          </a:p>
        </p:txBody>
      </p:sp>
      <mc:AlternateContent xmlns:mc="http://schemas.openxmlformats.org/markup-compatibility/2006">
        <mc:Choice xmlns:a14="http://schemas.microsoft.com/office/drawing/2010/main" Requires="a14">
          <p:sp>
            <p:nvSpPr>
              <p:cNvPr id="316424" name="Rectangle 8"/>
              <p:cNvSpPr>
                <a:spLocks noGrp="1" noChangeArrowheads="1"/>
              </p:cNvSpPr>
              <p:nvPr>
                <p:ph type="body" idx="1"/>
              </p:nvPr>
            </p:nvSpPr>
            <p:spPr>
              <a:xfrm>
                <a:off x="457200" y="1295400"/>
                <a:ext cx="8229600" cy="5181600"/>
              </a:xfrm>
            </p:spPr>
            <p:txBody>
              <a:bodyPr/>
              <a:lstStyle/>
              <a:p>
                <a:pPr eaLnBrk="1" hangingPunct="1"/>
                <a:r>
                  <a:rPr lang="en-US" altLang="en-US" sz="2700" dirty="0" smtClean="0">
                    <a:cs typeface="Times New Roman" panose="02020603050405020304" pitchFamily="18" charset="0"/>
                  </a:rPr>
                  <a:t>As the various sectors produce goods to meet consumer demand, the producers themselves create additional intermediate demand for goods they need as inputs for their own production.</a:t>
                </a:r>
              </a:p>
              <a:p>
                <a:pPr eaLnBrk="1" hangingPunct="1"/>
                <a:r>
                  <a:rPr lang="en-US" altLang="en-US" sz="2700" dirty="0" smtClean="0">
                    <a:cs typeface="Times New Roman" panose="02020603050405020304" pitchFamily="18" charset="0"/>
                  </a:rPr>
                  <a:t>Leontief asked if there is a production level x such that the amounts produced (or “supplied”) will exactly balance the total demand for that production, so that</a:t>
                </a:r>
              </a:p>
              <a:p>
                <a:pPr marL="0" indent="0" algn="ctr" eaLnBrk="1" hangingPunct="1">
                  <a:buNone/>
                </a:pPr>
                <a:r>
                  <a:rPr lang="en-US" altLang="en-US" sz="2700" dirty="0" smtClean="0">
                    <a:cs typeface="Times New Roman" panose="02020603050405020304" pitchFamily="18" charset="0"/>
                  </a:rPr>
                  <a:t>       </a:t>
                </a:r>
                <a14:m>
                  <m:oMath xmlns:m="http://schemas.openxmlformats.org/officeDocument/2006/math">
                    <m:d>
                      <m:dPr>
                        <m:begChr m:val="{"/>
                        <m:endChr m:val="}"/>
                        <m:ctrlPr>
                          <a:rPr lang="en-US" altLang="en-US" sz="2700" i="1" smtClean="0">
                            <a:latin typeface="Cambria Math" panose="02040503050406030204" pitchFamily="18" charset="0"/>
                            <a:cs typeface="Times New Roman" panose="02020603050405020304" pitchFamily="18" charset="0"/>
                          </a:rPr>
                        </m:ctrlPr>
                      </m:dPr>
                      <m:e>
                        <m:eqArr>
                          <m:eqArrPr>
                            <m:ctrlPr>
                              <a:rPr lang="en-US" altLang="en-US" sz="2700" b="0" i="1" smtClean="0">
                                <a:latin typeface="Cambria Math" panose="02040503050406030204" pitchFamily="18" charset="0"/>
                                <a:cs typeface="Times New Roman" panose="02020603050405020304" pitchFamily="18" charset="0"/>
                              </a:rPr>
                            </m:ctrlPr>
                          </m:eqArrPr>
                          <m:e>
                            <m:r>
                              <a:rPr lang="en-US" altLang="en-US" sz="2700" b="0" i="1" smtClean="0">
                                <a:latin typeface="Cambria Math" panose="02040503050406030204" pitchFamily="18" charset="0"/>
                                <a:cs typeface="Times New Roman" panose="02020603050405020304" pitchFamily="18" charset="0"/>
                              </a:rPr>
                              <m:t>𝑎𝑚𝑜𝑢𝑛𝑡</m:t>
                            </m:r>
                            <m:r>
                              <a:rPr lang="en-US" altLang="en-US" sz="2700" b="0" i="1" smtClean="0">
                                <a:latin typeface="Cambria Math" panose="02040503050406030204" pitchFamily="18" charset="0"/>
                                <a:cs typeface="Times New Roman" panose="02020603050405020304" pitchFamily="18" charset="0"/>
                              </a:rPr>
                              <m:t> </m:t>
                            </m:r>
                          </m:e>
                          <m:e>
                            <m:r>
                              <a:rPr lang="en-US" altLang="en-US" sz="2700" b="0" i="1" smtClean="0">
                                <a:latin typeface="Cambria Math" panose="02040503050406030204" pitchFamily="18" charset="0"/>
                                <a:cs typeface="Times New Roman" panose="02020603050405020304" pitchFamily="18" charset="0"/>
                              </a:rPr>
                              <m:t>𝑝𝑟𝑜𝑑𝑢𝑐𝑒𝑑</m:t>
                            </m:r>
                          </m:e>
                          <m:e>
                            <m:r>
                              <a:rPr lang="en-US" altLang="en-US" sz="2700" b="1" i="1" smtClean="0">
                                <a:latin typeface="Cambria Math" panose="02040503050406030204" pitchFamily="18" charset="0"/>
                                <a:cs typeface="Times New Roman" panose="02020603050405020304" pitchFamily="18" charset="0"/>
                              </a:rPr>
                              <m:t>𝒙</m:t>
                            </m:r>
                          </m:e>
                        </m:eqArr>
                      </m:e>
                    </m:d>
                    <m:r>
                      <a:rPr lang="en-US" altLang="en-US" sz="2700" b="0" i="1" smtClean="0">
                        <a:latin typeface="Cambria Math" panose="02040503050406030204" pitchFamily="18" charset="0"/>
                        <a:cs typeface="Times New Roman" panose="02020603050405020304" pitchFamily="18" charset="0"/>
                      </a:rPr>
                      <m:t>=</m:t>
                    </m:r>
                    <m:d>
                      <m:dPr>
                        <m:begChr m:val="{"/>
                        <m:endChr m:val="}"/>
                        <m:ctrlPr>
                          <a:rPr lang="en-US" altLang="en-US" sz="2700" i="1">
                            <a:latin typeface="Cambria Math" panose="02040503050406030204" pitchFamily="18" charset="0"/>
                            <a:cs typeface="Times New Roman" panose="02020603050405020304" pitchFamily="18" charset="0"/>
                          </a:rPr>
                        </m:ctrlPr>
                      </m:dPr>
                      <m:e>
                        <m:eqArr>
                          <m:eqArrPr>
                            <m:ctrlPr>
                              <a:rPr lang="en-US" altLang="en-US" sz="2700" b="0" i="1" smtClean="0">
                                <a:latin typeface="Cambria Math" panose="02040503050406030204" pitchFamily="18" charset="0"/>
                                <a:cs typeface="Times New Roman" panose="02020603050405020304" pitchFamily="18" charset="0"/>
                              </a:rPr>
                            </m:ctrlPr>
                          </m:eqArrPr>
                          <m:e>
                            <m:r>
                              <a:rPr lang="en-US" altLang="en-US" sz="2700" b="0" i="1" smtClean="0">
                                <a:latin typeface="Cambria Math" panose="02040503050406030204" pitchFamily="18" charset="0"/>
                                <a:cs typeface="Times New Roman" panose="02020603050405020304" pitchFamily="18" charset="0"/>
                              </a:rPr>
                              <m:t>𝑖𝑛𝑡𝑒𝑟𝑚𝑒𝑑𝑖𝑎𝑡𝑒</m:t>
                            </m:r>
                          </m:e>
                          <m:e>
                            <m:r>
                              <a:rPr lang="en-US" altLang="en-US" sz="2700" b="0" i="1" smtClean="0">
                                <a:latin typeface="Cambria Math" panose="02040503050406030204" pitchFamily="18" charset="0"/>
                                <a:cs typeface="Times New Roman" panose="02020603050405020304" pitchFamily="18" charset="0"/>
                              </a:rPr>
                              <m:t>𝑑𝑒𝑚𝑎𝑛𝑑</m:t>
                            </m:r>
                          </m:e>
                        </m:eqArr>
                      </m:e>
                    </m:d>
                    <m:r>
                      <a:rPr lang="en-US" altLang="en-US" sz="2700" b="0" i="1" smtClean="0">
                        <a:latin typeface="Cambria Math" panose="02040503050406030204" pitchFamily="18" charset="0"/>
                        <a:cs typeface="Times New Roman" panose="02020603050405020304" pitchFamily="18" charset="0"/>
                      </a:rPr>
                      <m:t>+</m:t>
                    </m:r>
                    <m:d>
                      <m:dPr>
                        <m:begChr m:val="{"/>
                        <m:endChr m:val="}"/>
                        <m:ctrlPr>
                          <a:rPr lang="en-US" altLang="en-US" sz="2700" i="1">
                            <a:latin typeface="Cambria Math" panose="02040503050406030204" pitchFamily="18" charset="0"/>
                            <a:cs typeface="Times New Roman" panose="02020603050405020304" pitchFamily="18" charset="0"/>
                          </a:rPr>
                        </m:ctrlPr>
                      </m:dPr>
                      <m:e>
                        <m:eqArr>
                          <m:eqArrPr>
                            <m:ctrlPr>
                              <a:rPr lang="en-US" altLang="en-US" sz="2700" b="0" i="1" smtClean="0">
                                <a:latin typeface="Cambria Math" panose="02040503050406030204" pitchFamily="18" charset="0"/>
                                <a:cs typeface="Times New Roman" panose="02020603050405020304" pitchFamily="18" charset="0"/>
                              </a:rPr>
                            </m:ctrlPr>
                          </m:eqArrPr>
                          <m:e>
                            <m:r>
                              <a:rPr lang="en-US" altLang="en-US" sz="2700" b="0" i="1" smtClean="0">
                                <a:latin typeface="Cambria Math" panose="02040503050406030204" pitchFamily="18" charset="0"/>
                                <a:cs typeface="Times New Roman" panose="02020603050405020304" pitchFamily="18" charset="0"/>
                              </a:rPr>
                              <m:t>𝑓𝑖𝑛𝑎𝑙</m:t>
                            </m:r>
                          </m:e>
                          <m:e>
                            <m:r>
                              <a:rPr lang="en-US" altLang="en-US" sz="2700" b="0" i="1" smtClean="0">
                                <a:latin typeface="Cambria Math" panose="02040503050406030204" pitchFamily="18" charset="0"/>
                                <a:cs typeface="Times New Roman" panose="02020603050405020304" pitchFamily="18" charset="0"/>
                              </a:rPr>
                              <m:t>𝑑𝑒𝑚𝑎𝑛𝑑</m:t>
                            </m:r>
                          </m:e>
                          <m:e>
                            <m:r>
                              <a:rPr lang="en-US" altLang="en-US" sz="2700" b="1" i="1" smtClean="0">
                                <a:latin typeface="Cambria Math" panose="02040503050406030204" pitchFamily="18" charset="0"/>
                                <a:cs typeface="Times New Roman" panose="02020603050405020304" pitchFamily="18" charset="0"/>
                              </a:rPr>
                              <m:t>𝒅</m:t>
                            </m:r>
                          </m:e>
                        </m:eqArr>
                      </m:e>
                    </m:d>
                  </m:oMath>
                </a14:m>
                <a:r>
                  <a:rPr lang="en-US" altLang="en-US" sz="2700" dirty="0" smtClean="0">
                    <a:cs typeface="Times New Roman" panose="02020603050405020304" pitchFamily="18" charset="0"/>
                  </a:rPr>
                  <a:t>      (1)</a:t>
                </a:r>
              </a:p>
            </p:txBody>
          </p:sp>
        </mc:Choice>
        <mc:Fallback>
          <p:sp>
            <p:nvSpPr>
              <p:cNvPr id="316424" name="Rectangle 8"/>
              <p:cNvSpPr>
                <a:spLocks noGrp="1" noRot="1" noChangeAspect="1" noMove="1" noResize="1" noEditPoints="1" noAdjustHandles="1" noChangeArrowheads="1" noChangeShapeType="1" noTextEdit="1"/>
              </p:cNvSpPr>
              <p:nvPr>
                <p:ph type="body" idx="1"/>
              </p:nvPr>
            </p:nvSpPr>
            <p:spPr>
              <a:xfrm>
                <a:off x="457200" y="1295400"/>
                <a:ext cx="8229600" cy="5181600"/>
              </a:xfrm>
              <a:blipFill rotWithShape="0">
                <a:blip r:embed="rId3"/>
                <a:stretch>
                  <a:fillRect l="-1185" t="-1176" r="-1630"/>
                </a:stretch>
              </a:blipFill>
            </p:spPr>
            <p:txBody>
              <a:bodyPr/>
              <a:lstStyle/>
              <a:p>
                <a:r>
                  <a:rPr lang="en-US">
                    <a:noFill/>
                  </a:rPr>
                  <a:t> </a:t>
                </a:r>
              </a:p>
            </p:txBody>
          </p:sp>
        </mc:Fallback>
      </mc:AlternateContent>
    </p:spTree>
    <p:extLst>
      <p:ext uri="{BB962C8B-B14F-4D97-AF65-F5344CB8AC3E}">
        <p14:creationId xmlns:p14="http://schemas.microsoft.com/office/powerpoint/2010/main" val="629536849"/>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2.6- </a:t>
            </a:r>
            <a:fld id="{13CCF1D0-3A87-4DC6-85CD-0E9CC5054675}" type="slidenum">
              <a:rPr lang="en-US" altLang="en-US" sz="1200">
                <a:latin typeface="Arial" panose="020B0604020202020204" pitchFamily="34" charset="0"/>
              </a:rPr>
              <a:pPr algn="r"/>
              <a:t>4</a:t>
            </a:fld>
            <a:endParaRPr lang="en-CA" altLang="en-US" sz="1200" dirty="0">
              <a:latin typeface="Arial" panose="020B0604020202020204" pitchFamily="34" charset="0"/>
            </a:endParaRPr>
          </a:p>
        </p:txBody>
      </p:sp>
      <p:sp>
        <p:nvSpPr>
          <p:cNvPr id="6148" name="Rectangle 2"/>
          <p:cNvSpPr>
            <a:spLocks noGrp="1" noChangeArrowheads="1"/>
          </p:cNvSpPr>
          <p:nvPr>
            <p:ph type="title"/>
          </p:nvPr>
        </p:nvSpPr>
        <p:spPr/>
        <p:txBody>
          <a:bodyPr/>
          <a:lstStyle/>
          <a:p>
            <a:pPr eaLnBrk="1" hangingPunct="1"/>
            <a:r>
              <a:rPr lang="en-US" altLang="en-US" dirty="0" smtClean="0"/>
              <a:t>THE LEONTIEF INPUT-OUTPUT MODEL</a:t>
            </a:r>
            <a:endParaRPr lang="en-US" altLang="en-US" dirty="0" smtClean="0"/>
          </a:p>
        </p:txBody>
      </p:sp>
      <mc:AlternateContent xmlns:mc="http://schemas.openxmlformats.org/markup-compatibility/2006">
        <mc:Choice xmlns:a14="http://schemas.microsoft.com/office/drawing/2010/main" Requires="a14">
          <p:sp>
            <p:nvSpPr>
              <p:cNvPr id="316424" name="Rectangle 8"/>
              <p:cNvSpPr>
                <a:spLocks noGrp="1" noChangeArrowheads="1"/>
              </p:cNvSpPr>
              <p:nvPr>
                <p:ph type="body" idx="1"/>
              </p:nvPr>
            </p:nvSpPr>
            <p:spPr>
              <a:xfrm>
                <a:off x="457200" y="1295400"/>
                <a:ext cx="8229600" cy="5181600"/>
              </a:xfrm>
            </p:spPr>
            <p:txBody>
              <a:bodyPr/>
              <a:lstStyle/>
              <a:p>
                <a:pPr eaLnBrk="1" hangingPunct="1"/>
                <a:r>
                  <a:rPr lang="en-US" altLang="en-US" sz="2600" dirty="0" smtClean="0">
                    <a:cs typeface="Times New Roman" panose="02020603050405020304" pitchFamily="18" charset="0"/>
                  </a:rPr>
                  <a:t>The basic assumption of Leontief’s input-output model is that for each sector, there is a </a:t>
                </a:r>
                <a:r>
                  <a:rPr lang="en-US" altLang="en-US" sz="2600" b="1" dirty="0" smtClean="0">
                    <a:cs typeface="Times New Roman" panose="02020603050405020304" pitchFamily="18" charset="0"/>
                  </a:rPr>
                  <a:t>unit consumption vector </a:t>
                </a:r>
                <a:r>
                  <a:rPr lang="en-US" altLang="en-US" sz="2600" dirty="0" smtClean="0">
                    <a:cs typeface="Times New Roman" panose="02020603050405020304" pitchFamily="18" charset="0"/>
                  </a:rPr>
                  <a:t>in </a:t>
                </a:r>
                <a14:m>
                  <m:oMath xmlns:m="http://schemas.openxmlformats.org/officeDocument/2006/math">
                    <m:sSup>
                      <m:sSupPr>
                        <m:ctrlPr>
                          <a:rPr lang="en-US" altLang="en-US" sz="2600" i="1">
                            <a:latin typeface="Cambria Math" panose="02040503050406030204" pitchFamily="18" charset="0"/>
                            <a:cs typeface="Times New Roman" panose="02020603050405020304" pitchFamily="18" charset="0"/>
                          </a:rPr>
                        </m:ctrlPr>
                      </m:sSupPr>
                      <m:e>
                        <m:r>
                          <a:rPr lang="en-US" altLang="en-US" sz="2600" i="1">
                            <a:latin typeface="Cambria Math" panose="02040503050406030204" pitchFamily="18" charset="0"/>
                            <a:ea typeface="Cambria Math" panose="02040503050406030204" pitchFamily="18" charset="0"/>
                            <a:cs typeface="Times New Roman" panose="02020603050405020304" pitchFamily="18" charset="0"/>
                          </a:rPr>
                          <m:t>ℝ</m:t>
                        </m:r>
                      </m:e>
                      <m:sup>
                        <m:r>
                          <a:rPr lang="en-US" altLang="en-US" sz="2600" i="1">
                            <a:latin typeface="Cambria Math" panose="02040503050406030204" pitchFamily="18" charset="0"/>
                            <a:cs typeface="Times New Roman" panose="02020603050405020304" pitchFamily="18" charset="0"/>
                          </a:rPr>
                          <m:t>𝑛</m:t>
                        </m:r>
                      </m:sup>
                    </m:sSup>
                  </m:oMath>
                </a14:m>
                <a:r>
                  <a:rPr lang="en-US" altLang="en-US" sz="2600" dirty="0" smtClean="0">
                    <a:cs typeface="Times New Roman" panose="02020603050405020304" pitchFamily="18" charset="0"/>
                  </a:rPr>
                  <a:t> that lists the inputs needed </a:t>
                </a:r>
                <a:r>
                  <a:rPr lang="en-US" altLang="en-US" sz="2600" i="1" dirty="0" smtClean="0">
                    <a:cs typeface="Times New Roman" panose="02020603050405020304" pitchFamily="18" charset="0"/>
                  </a:rPr>
                  <a:t>per unit of output </a:t>
                </a:r>
                <a:r>
                  <a:rPr lang="en-US" altLang="en-US" sz="2600" dirty="0" smtClean="0">
                    <a:cs typeface="Times New Roman" panose="02020603050405020304" pitchFamily="18" charset="0"/>
                  </a:rPr>
                  <a:t>of the sector.</a:t>
                </a:r>
              </a:p>
              <a:p>
                <a:pPr eaLnBrk="1" hangingPunct="1"/>
                <a:r>
                  <a:rPr lang="en-US" altLang="en-US" sz="2600" dirty="0" smtClean="0">
                    <a:cs typeface="Times New Roman" panose="02020603050405020304" pitchFamily="18" charset="0"/>
                  </a:rPr>
                  <a:t>As a simple example, suppose the economy consists of three sectors—manufacturing, agriculture, and services—with unit consumption vectors c</a:t>
                </a:r>
                <a:r>
                  <a:rPr lang="en-US" altLang="en-US" sz="2600" baseline="-25000" dirty="0" smtClean="0">
                    <a:cs typeface="Times New Roman" panose="02020603050405020304" pitchFamily="18" charset="0"/>
                  </a:rPr>
                  <a:t>1</a:t>
                </a:r>
                <a:r>
                  <a:rPr lang="en-US" altLang="en-US" sz="2600" dirty="0" smtClean="0">
                    <a:cs typeface="Times New Roman" panose="02020603050405020304" pitchFamily="18" charset="0"/>
                  </a:rPr>
                  <a:t>, c</a:t>
                </a:r>
                <a:r>
                  <a:rPr lang="en-US" altLang="en-US" sz="2600" baseline="-25000" dirty="0" smtClean="0">
                    <a:cs typeface="Times New Roman" panose="02020603050405020304" pitchFamily="18" charset="0"/>
                  </a:rPr>
                  <a:t>2</a:t>
                </a:r>
                <a:r>
                  <a:rPr lang="en-US" altLang="en-US" sz="2600" dirty="0" smtClean="0">
                    <a:cs typeface="Times New Roman" panose="02020603050405020304" pitchFamily="18" charset="0"/>
                  </a:rPr>
                  <a:t>, and c</a:t>
                </a:r>
                <a:r>
                  <a:rPr lang="en-US" altLang="en-US" sz="2600" baseline="-25000" dirty="0" smtClean="0">
                    <a:cs typeface="Times New Roman" panose="02020603050405020304" pitchFamily="18" charset="0"/>
                  </a:rPr>
                  <a:t>3</a:t>
                </a:r>
                <a:r>
                  <a:rPr lang="en-US" altLang="en-US" sz="2600" dirty="0" smtClean="0">
                    <a:cs typeface="Times New Roman" panose="02020603050405020304" pitchFamily="18" charset="0"/>
                  </a:rPr>
                  <a:t>, as shown in the table that follows.</a:t>
                </a:r>
              </a:p>
            </p:txBody>
          </p:sp>
        </mc:Choice>
        <mc:Fallback>
          <p:sp>
            <p:nvSpPr>
              <p:cNvPr id="316424" name="Rectangle 8"/>
              <p:cNvSpPr>
                <a:spLocks noGrp="1" noRot="1" noChangeAspect="1" noMove="1" noResize="1" noEditPoints="1" noAdjustHandles="1" noChangeArrowheads="1" noChangeShapeType="1" noTextEdit="1"/>
              </p:cNvSpPr>
              <p:nvPr>
                <p:ph type="body" idx="1"/>
              </p:nvPr>
            </p:nvSpPr>
            <p:spPr>
              <a:xfrm>
                <a:off x="457200" y="1295400"/>
                <a:ext cx="8229600" cy="5181600"/>
              </a:xfrm>
              <a:blipFill rotWithShape="0">
                <a:blip r:embed="rId3"/>
                <a:stretch>
                  <a:fillRect l="-1111" t="-1176" r="-889"/>
                </a:stretch>
              </a:blipFill>
            </p:spPr>
            <p:txBody>
              <a:bodyPr/>
              <a:lstStyle/>
              <a:p>
                <a:r>
                  <a:rPr lang="en-US">
                    <a:noFill/>
                  </a:rPr>
                  <a:t> </a:t>
                </a:r>
              </a:p>
            </p:txBody>
          </p:sp>
        </mc:Fallback>
      </mc:AlternateContent>
      <p:pic>
        <p:nvPicPr>
          <p:cNvPr id="2" name="Picture 1"/>
          <p:cNvPicPr>
            <a:picLocks noChangeAspect="1"/>
          </p:cNvPicPr>
          <p:nvPr/>
        </p:nvPicPr>
        <p:blipFill>
          <a:blip r:embed="rId4"/>
          <a:stretch>
            <a:fillRect/>
          </a:stretch>
        </p:blipFill>
        <p:spPr>
          <a:xfrm>
            <a:off x="2438400" y="4572000"/>
            <a:ext cx="5105400" cy="2103305"/>
          </a:xfrm>
          <a:prstGeom prst="rect">
            <a:avLst/>
          </a:prstGeom>
        </p:spPr>
      </p:pic>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Tree>
    <p:extLst>
      <p:ext uri="{BB962C8B-B14F-4D97-AF65-F5344CB8AC3E}">
        <p14:creationId xmlns:p14="http://schemas.microsoft.com/office/powerpoint/2010/main" val="1722158269"/>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2.6- </a:t>
            </a:r>
            <a:fld id="{13CCF1D0-3A87-4DC6-85CD-0E9CC5054675}" type="slidenum">
              <a:rPr lang="en-US" altLang="en-US" sz="1200">
                <a:latin typeface="Arial" panose="020B0604020202020204" pitchFamily="34" charset="0"/>
              </a:rPr>
              <a:pPr algn="r"/>
              <a:t>5</a:t>
            </a:fld>
            <a:endParaRPr lang="en-CA" altLang="en-US" sz="1200" dirty="0">
              <a:latin typeface="Arial" panose="020B0604020202020204" pitchFamily="34" charset="0"/>
            </a:endParaRPr>
          </a:p>
        </p:txBody>
      </p:sp>
      <p:sp>
        <p:nvSpPr>
          <p:cNvPr id="6148" name="Rectangle 2"/>
          <p:cNvSpPr>
            <a:spLocks noGrp="1" noChangeArrowheads="1"/>
          </p:cNvSpPr>
          <p:nvPr>
            <p:ph type="title"/>
          </p:nvPr>
        </p:nvSpPr>
        <p:spPr/>
        <p:txBody>
          <a:bodyPr/>
          <a:lstStyle/>
          <a:p>
            <a:pPr eaLnBrk="1" hangingPunct="1"/>
            <a:r>
              <a:rPr lang="en-US" altLang="en-US" dirty="0" smtClean="0"/>
              <a:t>THE LEONTIEF INPUT-OUTPUT MODEL</a:t>
            </a:r>
            <a:endParaRPr lang="en-US" altLang="en-US" dirty="0" smtClean="0"/>
          </a:p>
        </p:txBody>
      </p:sp>
      <mc:AlternateContent xmlns:mc="http://schemas.openxmlformats.org/markup-compatibility/2006">
        <mc:Choice xmlns:a14="http://schemas.microsoft.com/office/drawing/2010/main" Requires="a14">
          <p:sp>
            <p:nvSpPr>
              <p:cNvPr id="316424" name="Rectangle 8"/>
              <p:cNvSpPr>
                <a:spLocks noGrp="1" noChangeArrowheads="1"/>
              </p:cNvSpPr>
              <p:nvPr>
                <p:ph type="body" idx="1"/>
              </p:nvPr>
            </p:nvSpPr>
            <p:spPr>
              <a:xfrm>
                <a:off x="457200" y="1295400"/>
                <a:ext cx="8229600" cy="5181600"/>
              </a:xfrm>
            </p:spPr>
            <p:txBody>
              <a:bodyPr/>
              <a:lstStyle/>
              <a:p>
                <a:pPr eaLnBrk="1" hangingPunct="1"/>
                <a:r>
                  <a:rPr lang="en-US" altLang="en-US" sz="2600" b="1" dirty="0" smtClean="0">
                    <a:cs typeface="Times New Roman" panose="02020603050405020304" pitchFamily="18" charset="0"/>
                  </a:rPr>
                  <a:t>Example 1  </a:t>
                </a:r>
                <a:r>
                  <a:rPr lang="en-US" altLang="en-US" sz="2600" dirty="0" smtClean="0">
                    <a:cs typeface="Times New Roman" panose="02020603050405020304" pitchFamily="18" charset="0"/>
                  </a:rPr>
                  <a:t>What amounts will be consumed by the manufacturing sector if it decides to produce 100 units?</a:t>
                </a:r>
              </a:p>
              <a:p>
                <a:pPr eaLnBrk="1" hangingPunct="1"/>
                <a:endParaRPr lang="en-US" altLang="en-US" sz="2600" dirty="0">
                  <a:cs typeface="Times New Roman" panose="02020603050405020304" pitchFamily="18" charset="0"/>
                </a:endParaRPr>
              </a:p>
              <a:p>
                <a:pPr eaLnBrk="1" hangingPunct="1"/>
                <a:r>
                  <a:rPr lang="en-US" altLang="en-US" sz="2600" b="1" dirty="0" smtClean="0">
                    <a:cs typeface="Times New Roman" panose="02020603050405020304" pitchFamily="18" charset="0"/>
                  </a:rPr>
                  <a:t>Solution</a:t>
                </a:r>
                <a:r>
                  <a:rPr lang="en-US" altLang="en-US" sz="2600" dirty="0" smtClean="0">
                    <a:cs typeface="Times New Roman" panose="02020603050405020304" pitchFamily="18" charset="0"/>
                  </a:rPr>
                  <a:t>  Compute</a:t>
                </a:r>
              </a:p>
              <a:p>
                <a:pPr marL="0" indent="0" eaLnBrk="1" hangingPunct="1">
                  <a:buNone/>
                </a:pPr>
                <a14:m>
                  <m:oMathPara xmlns:m="http://schemas.openxmlformats.org/officeDocument/2006/math">
                    <m:oMathParaPr>
                      <m:jc m:val="centerGroup"/>
                    </m:oMathParaPr>
                    <m:oMath xmlns:m="http://schemas.openxmlformats.org/officeDocument/2006/math">
                      <m:r>
                        <a:rPr lang="en-US" altLang="en-US" sz="2600" b="0" i="1" smtClean="0">
                          <a:latin typeface="Cambria Math" panose="02040503050406030204" pitchFamily="18" charset="0"/>
                          <a:cs typeface="Times New Roman" panose="02020603050405020304" pitchFamily="18" charset="0"/>
                        </a:rPr>
                        <m:t>100</m:t>
                      </m:r>
                      <m:r>
                        <a:rPr lang="en-US" altLang="en-US" sz="2600" b="0" i="1" smtClean="0">
                          <a:latin typeface="Cambria Math" panose="02040503050406030204" pitchFamily="18" charset="0"/>
                          <a:cs typeface="Times New Roman" panose="02020603050405020304" pitchFamily="18" charset="0"/>
                        </a:rPr>
                        <m:t>𝑐</m:t>
                      </m:r>
                      <m:r>
                        <a:rPr lang="en-US" altLang="en-US" sz="2600" b="0" i="1" baseline="-25000" smtClean="0">
                          <a:latin typeface="Cambria Math" panose="02040503050406030204" pitchFamily="18" charset="0"/>
                          <a:cs typeface="Times New Roman" panose="02020603050405020304" pitchFamily="18" charset="0"/>
                        </a:rPr>
                        <m:t>1</m:t>
                      </m:r>
                      <m:r>
                        <a:rPr lang="en-US" altLang="en-US" sz="2600" b="0" i="1" smtClean="0">
                          <a:latin typeface="Cambria Math" panose="02040503050406030204" pitchFamily="18" charset="0"/>
                          <a:cs typeface="Times New Roman" panose="02020603050405020304" pitchFamily="18" charset="0"/>
                        </a:rPr>
                        <m:t>=100</m:t>
                      </m:r>
                      <m:d>
                        <m:dPr>
                          <m:begChr m:val="["/>
                          <m:endChr m:val="]"/>
                          <m:ctrlPr>
                            <a:rPr lang="en-US" altLang="en-US" sz="2600" b="0" i="1" smtClean="0">
                              <a:latin typeface="Cambria Math" panose="02040503050406030204" pitchFamily="18" charset="0"/>
                              <a:cs typeface="Times New Roman" panose="02020603050405020304" pitchFamily="18" charset="0"/>
                            </a:rPr>
                          </m:ctrlPr>
                        </m:dPr>
                        <m:e>
                          <m:eqArr>
                            <m:eqArrPr>
                              <m:ctrlPr>
                                <a:rPr lang="en-US" altLang="en-US" sz="2600" b="0" i="1" smtClean="0">
                                  <a:latin typeface="Cambria Math" panose="02040503050406030204" pitchFamily="18" charset="0"/>
                                  <a:cs typeface="Times New Roman" panose="02020603050405020304" pitchFamily="18" charset="0"/>
                                </a:rPr>
                              </m:ctrlPr>
                            </m:eqArrPr>
                            <m:e>
                              <m:r>
                                <a:rPr lang="en-US" altLang="en-US" sz="2600" b="0" i="1" smtClean="0">
                                  <a:latin typeface="Cambria Math" panose="02040503050406030204" pitchFamily="18" charset="0"/>
                                  <a:cs typeface="Times New Roman" panose="02020603050405020304" pitchFamily="18" charset="0"/>
                                </a:rPr>
                                <m:t>.50</m:t>
                              </m:r>
                            </m:e>
                            <m:e>
                              <m:r>
                                <a:rPr lang="en-US" altLang="en-US" sz="2600" b="0" i="1" smtClean="0">
                                  <a:latin typeface="Cambria Math" panose="02040503050406030204" pitchFamily="18" charset="0"/>
                                  <a:cs typeface="Times New Roman" panose="02020603050405020304" pitchFamily="18" charset="0"/>
                                </a:rPr>
                                <m:t>.20</m:t>
                              </m:r>
                            </m:e>
                            <m:e>
                              <m:r>
                                <a:rPr lang="en-US" altLang="en-US" sz="2600" b="0" i="1" smtClean="0">
                                  <a:latin typeface="Cambria Math" panose="02040503050406030204" pitchFamily="18" charset="0"/>
                                  <a:cs typeface="Times New Roman" panose="02020603050405020304" pitchFamily="18" charset="0"/>
                                </a:rPr>
                                <m:t>.10</m:t>
                              </m:r>
                            </m:e>
                          </m:eqArr>
                        </m:e>
                      </m:d>
                      <m:r>
                        <a:rPr lang="en-US" altLang="en-US" sz="2600" b="0" i="1" smtClean="0">
                          <a:latin typeface="Cambria Math" panose="02040503050406030204" pitchFamily="18" charset="0"/>
                          <a:cs typeface="Times New Roman" panose="02020603050405020304" pitchFamily="18" charset="0"/>
                        </a:rPr>
                        <m:t>=</m:t>
                      </m:r>
                      <m:d>
                        <m:dPr>
                          <m:begChr m:val="["/>
                          <m:endChr m:val="]"/>
                          <m:ctrlPr>
                            <a:rPr lang="en-US" altLang="en-US" sz="2600" i="1">
                              <a:latin typeface="Cambria Math" panose="02040503050406030204" pitchFamily="18" charset="0"/>
                              <a:cs typeface="Times New Roman" panose="02020603050405020304" pitchFamily="18" charset="0"/>
                            </a:rPr>
                          </m:ctrlPr>
                        </m:dPr>
                        <m:e>
                          <m:eqArr>
                            <m:eqArrPr>
                              <m:ctrlPr>
                                <a:rPr lang="en-US" altLang="en-US" sz="2600" i="1">
                                  <a:latin typeface="Cambria Math" panose="02040503050406030204" pitchFamily="18" charset="0"/>
                                  <a:cs typeface="Times New Roman" panose="02020603050405020304" pitchFamily="18" charset="0"/>
                                </a:rPr>
                              </m:ctrlPr>
                            </m:eqArrPr>
                            <m:e>
                              <m:r>
                                <a:rPr lang="en-US" altLang="en-US" sz="2600" i="1">
                                  <a:latin typeface="Cambria Math" panose="02040503050406030204" pitchFamily="18" charset="0"/>
                                  <a:cs typeface="Times New Roman" panose="02020603050405020304" pitchFamily="18" charset="0"/>
                                </a:rPr>
                                <m:t>50</m:t>
                              </m:r>
                            </m:e>
                            <m:e>
                              <m:r>
                                <a:rPr lang="en-US" altLang="en-US" sz="2600" i="1">
                                  <a:latin typeface="Cambria Math" panose="02040503050406030204" pitchFamily="18" charset="0"/>
                                  <a:cs typeface="Times New Roman" panose="02020603050405020304" pitchFamily="18" charset="0"/>
                                </a:rPr>
                                <m:t>20</m:t>
                              </m:r>
                            </m:e>
                            <m:e>
                              <m:r>
                                <a:rPr lang="en-US" altLang="en-US" sz="2600" i="1">
                                  <a:latin typeface="Cambria Math" panose="02040503050406030204" pitchFamily="18" charset="0"/>
                                  <a:cs typeface="Times New Roman" panose="02020603050405020304" pitchFamily="18" charset="0"/>
                                </a:rPr>
                                <m:t>10</m:t>
                              </m:r>
                            </m:e>
                          </m:eqArr>
                        </m:e>
                      </m:d>
                    </m:oMath>
                  </m:oMathPara>
                </a14:m>
                <a:endParaRPr lang="en-US" altLang="en-US" sz="2600" dirty="0" smtClean="0">
                  <a:cs typeface="Times New Roman" panose="02020603050405020304" pitchFamily="18" charset="0"/>
                </a:endParaRPr>
              </a:p>
              <a:p>
                <a:pPr marL="0" indent="0" eaLnBrk="1" hangingPunct="1">
                  <a:buNone/>
                </a:pPr>
                <a:endParaRPr lang="en-US" altLang="en-US" sz="2600" dirty="0">
                  <a:cs typeface="Times New Roman" panose="02020603050405020304" pitchFamily="18" charset="0"/>
                </a:endParaRPr>
              </a:p>
              <a:p>
                <a:pPr eaLnBrk="1" hangingPunct="1"/>
                <a:r>
                  <a:rPr lang="en-US" altLang="en-US" sz="2600" dirty="0" smtClean="0">
                    <a:cs typeface="Times New Roman" panose="02020603050405020304" pitchFamily="18" charset="0"/>
                  </a:rPr>
                  <a:t>To produce 100 units, manufacturing will order (i.e., “demand”) and consume 50 units from other parts of the manufacturing sector, 20 units from agriculture, and 10 units from services.</a:t>
                </a:r>
              </a:p>
            </p:txBody>
          </p:sp>
        </mc:Choice>
        <mc:Fallback>
          <p:sp>
            <p:nvSpPr>
              <p:cNvPr id="316424" name="Rectangle 8"/>
              <p:cNvSpPr>
                <a:spLocks noGrp="1" noRot="1" noChangeAspect="1" noMove="1" noResize="1" noEditPoints="1" noAdjustHandles="1" noChangeArrowheads="1" noChangeShapeType="1" noTextEdit="1"/>
              </p:cNvSpPr>
              <p:nvPr>
                <p:ph type="body" idx="1"/>
              </p:nvPr>
            </p:nvSpPr>
            <p:spPr>
              <a:xfrm>
                <a:off x="457200" y="1295400"/>
                <a:ext cx="8229600" cy="5181600"/>
              </a:xfrm>
              <a:blipFill rotWithShape="0">
                <a:blip r:embed="rId3"/>
                <a:stretch>
                  <a:fillRect l="-1111" t="-1176" b="-118"/>
                </a:stretch>
              </a:blipFill>
            </p:spPr>
            <p:txBody>
              <a:bodyPr/>
              <a:lstStyle/>
              <a:p>
                <a:r>
                  <a:rPr lang="en-US">
                    <a:noFill/>
                  </a:rPr>
                  <a:t> </a:t>
                </a:r>
              </a:p>
            </p:txBody>
          </p:sp>
        </mc:Fallback>
      </mc:AlternateContent>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Tree>
    <p:extLst>
      <p:ext uri="{BB962C8B-B14F-4D97-AF65-F5344CB8AC3E}">
        <p14:creationId xmlns:p14="http://schemas.microsoft.com/office/powerpoint/2010/main" val="3037496750"/>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2.6- </a:t>
            </a:r>
            <a:fld id="{13CCF1D0-3A87-4DC6-85CD-0E9CC5054675}" type="slidenum">
              <a:rPr lang="en-US" altLang="en-US" sz="1200">
                <a:latin typeface="Arial" panose="020B0604020202020204" pitchFamily="34" charset="0"/>
              </a:rPr>
              <a:pPr algn="r"/>
              <a:t>6</a:t>
            </a:fld>
            <a:endParaRPr lang="en-CA" altLang="en-US" sz="1200" dirty="0">
              <a:latin typeface="Arial" panose="020B0604020202020204" pitchFamily="34" charset="0"/>
            </a:endParaRPr>
          </a:p>
        </p:txBody>
      </p:sp>
      <p:sp>
        <p:nvSpPr>
          <p:cNvPr id="6148" name="Rectangle 2"/>
          <p:cNvSpPr>
            <a:spLocks noGrp="1" noChangeArrowheads="1"/>
          </p:cNvSpPr>
          <p:nvPr>
            <p:ph type="title"/>
          </p:nvPr>
        </p:nvSpPr>
        <p:spPr/>
        <p:txBody>
          <a:bodyPr/>
          <a:lstStyle/>
          <a:p>
            <a:pPr eaLnBrk="1" hangingPunct="1"/>
            <a:r>
              <a:rPr lang="en-US" altLang="en-US" dirty="0" smtClean="0"/>
              <a:t>THE LEONTIEF INPUT-OUTPUT MODEL</a:t>
            </a:r>
            <a:endParaRPr lang="en-US" altLang="en-US" dirty="0" smtClean="0"/>
          </a:p>
        </p:txBody>
      </p:sp>
      <p:sp>
        <p:nvSpPr>
          <p:cNvPr id="316424" name="Rectangle 8"/>
          <p:cNvSpPr>
            <a:spLocks noGrp="1" noChangeArrowheads="1"/>
          </p:cNvSpPr>
          <p:nvPr>
            <p:ph type="body" idx="1"/>
          </p:nvPr>
        </p:nvSpPr>
        <p:spPr>
          <a:xfrm>
            <a:off x="457200" y="1295400"/>
            <a:ext cx="8229600" cy="5181600"/>
          </a:xfrm>
        </p:spPr>
        <p:txBody>
          <a:bodyPr/>
          <a:lstStyle/>
          <a:p>
            <a:pPr eaLnBrk="1" hangingPunct="1"/>
            <a:r>
              <a:rPr lang="en-US" altLang="en-US" sz="2750" dirty="0" smtClean="0">
                <a:cs typeface="Times New Roman" panose="02020603050405020304" pitchFamily="18" charset="0"/>
              </a:rPr>
              <a:t>If manufacturing decides to produce x</a:t>
            </a:r>
            <a:r>
              <a:rPr lang="en-US" altLang="en-US" sz="2750" baseline="-25000" dirty="0" smtClean="0">
                <a:cs typeface="Times New Roman" panose="02020603050405020304" pitchFamily="18" charset="0"/>
              </a:rPr>
              <a:t>1 </a:t>
            </a:r>
            <a:r>
              <a:rPr lang="en-US" altLang="en-US" sz="2750" dirty="0" smtClean="0">
                <a:cs typeface="Times New Roman" panose="02020603050405020304" pitchFamily="18" charset="0"/>
              </a:rPr>
              <a:t>units of output, then </a:t>
            </a:r>
            <a:r>
              <a:rPr lang="en-US" altLang="en-US" sz="2750" i="1" dirty="0" smtClean="0">
                <a:cs typeface="Times New Roman" panose="02020603050405020304" pitchFamily="18" charset="0"/>
              </a:rPr>
              <a:t>x</a:t>
            </a:r>
            <a:r>
              <a:rPr lang="en-US" altLang="en-US" sz="2750" baseline="-25000" dirty="0" smtClean="0">
                <a:cs typeface="Times New Roman" panose="02020603050405020304" pitchFamily="18" charset="0"/>
              </a:rPr>
              <a:t>1</a:t>
            </a:r>
            <a:r>
              <a:rPr lang="en-US" altLang="en-US" sz="2750" i="1" dirty="0" smtClean="0">
                <a:cs typeface="Times New Roman" panose="02020603050405020304" pitchFamily="18" charset="0"/>
              </a:rPr>
              <a:t>c</a:t>
            </a:r>
            <a:r>
              <a:rPr lang="en-US" altLang="en-US" sz="2750" baseline="-25000" dirty="0" smtClean="0">
                <a:cs typeface="Times New Roman" panose="02020603050405020304" pitchFamily="18" charset="0"/>
              </a:rPr>
              <a:t>1</a:t>
            </a:r>
            <a:r>
              <a:rPr lang="en-US" altLang="en-US" sz="2750" dirty="0" smtClean="0">
                <a:cs typeface="Times New Roman" panose="02020603050405020304" pitchFamily="18" charset="0"/>
              </a:rPr>
              <a:t> represents the </a:t>
            </a:r>
            <a:r>
              <a:rPr lang="en-US" altLang="en-US" sz="2750" i="1" dirty="0" smtClean="0">
                <a:cs typeface="Times New Roman" panose="02020603050405020304" pitchFamily="18" charset="0"/>
              </a:rPr>
              <a:t>intermediate demands </a:t>
            </a:r>
            <a:r>
              <a:rPr lang="en-US" altLang="en-US" sz="2750" dirty="0" smtClean="0">
                <a:cs typeface="Times New Roman" panose="02020603050405020304" pitchFamily="18" charset="0"/>
              </a:rPr>
              <a:t>of manufacturing, because the amounts in </a:t>
            </a:r>
            <a:r>
              <a:rPr lang="en-US" altLang="en-US" sz="2750" i="1" dirty="0" smtClean="0">
                <a:cs typeface="Times New Roman" panose="02020603050405020304" pitchFamily="18" charset="0"/>
              </a:rPr>
              <a:t>x</a:t>
            </a:r>
            <a:r>
              <a:rPr lang="en-US" altLang="en-US" sz="2750" baseline="-25000" dirty="0" smtClean="0">
                <a:cs typeface="Times New Roman" panose="02020603050405020304" pitchFamily="18" charset="0"/>
              </a:rPr>
              <a:t>1</a:t>
            </a:r>
            <a:r>
              <a:rPr lang="en-US" altLang="en-US" sz="2750" i="1" dirty="0" smtClean="0">
                <a:cs typeface="Times New Roman" panose="02020603050405020304" pitchFamily="18" charset="0"/>
              </a:rPr>
              <a:t>c</a:t>
            </a:r>
            <a:r>
              <a:rPr lang="en-US" altLang="en-US" sz="2750" baseline="-25000" dirty="0" smtClean="0">
                <a:cs typeface="Times New Roman" panose="02020603050405020304" pitchFamily="18" charset="0"/>
              </a:rPr>
              <a:t>1</a:t>
            </a:r>
            <a:r>
              <a:rPr lang="en-US" altLang="en-US" sz="2750" i="1" dirty="0" smtClean="0">
                <a:cs typeface="Times New Roman" panose="02020603050405020304" pitchFamily="18" charset="0"/>
              </a:rPr>
              <a:t> </a:t>
            </a:r>
            <a:r>
              <a:rPr lang="en-US" altLang="en-US" sz="2750" dirty="0" smtClean="0">
                <a:cs typeface="Times New Roman" panose="02020603050405020304" pitchFamily="18" charset="0"/>
              </a:rPr>
              <a:t>will be consumed in the process of creating the </a:t>
            </a:r>
            <a:r>
              <a:rPr lang="en-US" altLang="en-US" sz="2750" i="1" dirty="0" smtClean="0">
                <a:cs typeface="Times New Roman" panose="02020603050405020304" pitchFamily="18" charset="0"/>
              </a:rPr>
              <a:t>x</a:t>
            </a:r>
            <a:r>
              <a:rPr lang="en-US" altLang="en-US" sz="2750" baseline="-25000" dirty="0" smtClean="0">
                <a:cs typeface="Times New Roman" panose="02020603050405020304" pitchFamily="18" charset="0"/>
              </a:rPr>
              <a:t>1</a:t>
            </a:r>
            <a:r>
              <a:rPr lang="en-US" altLang="en-US" sz="2750" dirty="0" smtClean="0">
                <a:cs typeface="Times New Roman" panose="02020603050405020304" pitchFamily="18" charset="0"/>
              </a:rPr>
              <a:t> units of output.</a:t>
            </a:r>
          </a:p>
          <a:p>
            <a:pPr eaLnBrk="1" hangingPunct="1"/>
            <a:r>
              <a:rPr lang="en-US" altLang="en-US" sz="2750" dirty="0" smtClean="0">
                <a:cs typeface="Times New Roman" panose="02020603050405020304" pitchFamily="18" charset="0"/>
              </a:rPr>
              <a:t>Likewise, if </a:t>
            </a:r>
            <a:r>
              <a:rPr lang="en-US" altLang="en-US" sz="2750" i="1" dirty="0" smtClean="0">
                <a:cs typeface="Times New Roman" panose="02020603050405020304" pitchFamily="18" charset="0"/>
              </a:rPr>
              <a:t>x</a:t>
            </a:r>
            <a:r>
              <a:rPr lang="en-US" altLang="en-US" sz="2750" baseline="-25000" dirty="0" smtClean="0">
                <a:cs typeface="Times New Roman" panose="02020603050405020304" pitchFamily="18" charset="0"/>
              </a:rPr>
              <a:t>2</a:t>
            </a:r>
            <a:r>
              <a:rPr lang="en-US" altLang="en-US" sz="2750" dirty="0" smtClean="0">
                <a:cs typeface="Times New Roman" panose="02020603050405020304" pitchFamily="18" charset="0"/>
              </a:rPr>
              <a:t> and </a:t>
            </a:r>
            <a:r>
              <a:rPr lang="en-US" altLang="en-US" sz="2750" i="1" dirty="0" smtClean="0">
                <a:cs typeface="Times New Roman" panose="02020603050405020304" pitchFamily="18" charset="0"/>
              </a:rPr>
              <a:t>x</a:t>
            </a:r>
            <a:r>
              <a:rPr lang="en-US" altLang="en-US" sz="2750" baseline="-25000" dirty="0" smtClean="0">
                <a:cs typeface="Times New Roman" panose="02020603050405020304" pitchFamily="18" charset="0"/>
              </a:rPr>
              <a:t>3</a:t>
            </a:r>
            <a:r>
              <a:rPr lang="en-US" altLang="en-US" sz="2750" dirty="0" smtClean="0">
                <a:cs typeface="Times New Roman" panose="02020603050405020304" pitchFamily="18" charset="0"/>
              </a:rPr>
              <a:t> denote the planed outputs of the agriculture and services sectors, </a:t>
            </a:r>
            <a:r>
              <a:rPr lang="en-US" altLang="en-US" sz="2750" i="1" dirty="0" smtClean="0">
                <a:cs typeface="Times New Roman" panose="02020603050405020304" pitchFamily="18" charset="0"/>
              </a:rPr>
              <a:t>x</a:t>
            </a:r>
            <a:r>
              <a:rPr lang="en-US" altLang="en-US" sz="2750" baseline="-25000" dirty="0" smtClean="0">
                <a:cs typeface="Times New Roman" panose="02020603050405020304" pitchFamily="18" charset="0"/>
              </a:rPr>
              <a:t>2</a:t>
            </a:r>
            <a:r>
              <a:rPr lang="en-US" altLang="en-US" sz="2750" i="1" dirty="0" smtClean="0">
                <a:cs typeface="Times New Roman" panose="02020603050405020304" pitchFamily="18" charset="0"/>
              </a:rPr>
              <a:t>c</a:t>
            </a:r>
            <a:r>
              <a:rPr lang="en-US" altLang="en-US" sz="2750" baseline="-25000" dirty="0" smtClean="0">
                <a:cs typeface="Times New Roman" panose="02020603050405020304" pitchFamily="18" charset="0"/>
              </a:rPr>
              <a:t>2</a:t>
            </a:r>
            <a:r>
              <a:rPr lang="en-US" altLang="en-US" sz="2750" dirty="0" smtClean="0">
                <a:cs typeface="Times New Roman" panose="02020603050405020304" pitchFamily="18" charset="0"/>
              </a:rPr>
              <a:t> and </a:t>
            </a:r>
            <a:r>
              <a:rPr lang="en-US" altLang="en-US" sz="2750" i="1" dirty="0" smtClean="0">
                <a:cs typeface="Times New Roman" panose="02020603050405020304" pitchFamily="18" charset="0"/>
              </a:rPr>
              <a:t>x</a:t>
            </a:r>
            <a:r>
              <a:rPr lang="en-US" altLang="en-US" sz="2750" baseline="-25000" dirty="0" smtClean="0">
                <a:cs typeface="Times New Roman" panose="02020603050405020304" pitchFamily="18" charset="0"/>
              </a:rPr>
              <a:t>3</a:t>
            </a:r>
            <a:r>
              <a:rPr lang="en-US" altLang="en-US" sz="2750" i="1" dirty="0" smtClean="0">
                <a:cs typeface="Times New Roman" panose="02020603050405020304" pitchFamily="18" charset="0"/>
              </a:rPr>
              <a:t>c</a:t>
            </a:r>
            <a:r>
              <a:rPr lang="en-US" altLang="en-US" sz="2750" baseline="-25000" dirty="0" smtClean="0">
                <a:cs typeface="Times New Roman" panose="02020603050405020304" pitchFamily="18" charset="0"/>
              </a:rPr>
              <a:t>3</a:t>
            </a:r>
            <a:r>
              <a:rPr lang="en-US" altLang="en-US" sz="2750" dirty="0" smtClean="0">
                <a:cs typeface="Times New Roman" panose="02020603050405020304" pitchFamily="18" charset="0"/>
              </a:rPr>
              <a:t> list their corresponding intermediate demands.</a:t>
            </a:r>
          </a:p>
          <a:p>
            <a:pPr marL="0" indent="0" eaLnBrk="1" hangingPunct="1">
              <a:buNone/>
            </a:pPr>
            <a:endParaRPr lang="en-US" altLang="en-US" sz="2600" dirty="0" smtClean="0">
              <a:cs typeface="Times New Roman" panose="02020603050405020304" pitchFamily="18" charset="0"/>
            </a:endParaRP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Tree>
    <p:extLst>
      <p:ext uri="{BB962C8B-B14F-4D97-AF65-F5344CB8AC3E}">
        <p14:creationId xmlns:p14="http://schemas.microsoft.com/office/powerpoint/2010/main" val="1068588410"/>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2.6- </a:t>
            </a:r>
            <a:fld id="{13CCF1D0-3A87-4DC6-85CD-0E9CC5054675}" type="slidenum">
              <a:rPr lang="en-US" altLang="en-US" sz="1200">
                <a:latin typeface="Arial" panose="020B0604020202020204" pitchFamily="34" charset="0"/>
              </a:rPr>
              <a:pPr algn="r"/>
              <a:t>7</a:t>
            </a:fld>
            <a:endParaRPr lang="en-CA" altLang="en-US" sz="1200" dirty="0">
              <a:latin typeface="Arial" panose="020B0604020202020204" pitchFamily="34" charset="0"/>
            </a:endParaRPr>
          </a:p>
        </p:txBody>
      </p:sp>
      <p:sp>
        <p:nvSpPr>
          <p:cNvPr id="6148" name="Rectangle 2"/>
          <p:cNvSpPr>
            <a:spLocks noGrp="1" noChangeArrowheads="1"/>
          </p:cNvSpPr>
          <p:nvPr>
            <p:ph type="title"/>
          </p:nvPr>
        </p:nvSpPr>
        <p:spPr/>
        <p:txBody>
          <a:bodyPr/>
          <a:lstStyle/>
          <a:p>
            <a:pPr eaLnBrk="1" hangingPunct="1"/>
            <a:r>
              <a:rPr lang="en-US" altLang="en-US" dirty="0" smtClean="0"/>
              <a:t>THE LEONTIEF INPUT-OUTPUT MODEL</a:t>
            </a:r>
            <a:endParaRPr lang="en-US" altLang="en-US" dirty="0" smtClean="0"/>
          </a:p>
        </p:txBody>
      </p:sp>
      <mc:AlternateContent xmlns:mc="http://schemas.openxmlformats.org/markup-compatibility/2006">
        <mc:Choice xmlns:a14="http://schemas.microsoft.com/office/drawing/2010/main" Requires="a14">
          <p:sp>
            <p:nvSpPr>
              <p:cNvPr id="316424" name="Rectangle 8"/>
              <p:cNvSpPr>
                <a:spLocks noGrp="1" noChangeArrowheads="1"/>
              </p:cNvSpPr>
              <p:nvPr>
                <p:ph type="body" idx="1"/>
              </p:nvPr>
            </p:nvSpPr>
            <p:spPr>
              <a:xfrm>
                <a:off x="457200" y="1295400"/>
                <a:ext cx="8229600" cy="5181600"/>
              </a:xfrm>
            </p:spPr>
            <p:txBody>
              <a:bodyPr/>
              <a:lstStyle/>
              <a:p>
                <a:pPr eaLnBrk="1" hangingPunct="1"/>
                <a:r>
                  <a:rPr lang="en-US" altLang="en-US" sz="2600" dirty="0" smtClean="0">
                    <a:cs typeface="Times New Roman" panose="02020603050405020304" pitchFamily="18" charset="0"/>
                  </a:rPr>
                  <a:t>The total intermediate demand from all three sectors is given by</a:t>
                </a:r>
              </a:p>
              <a:p>
                <a:pPr marL="0" indent="0" eaLnBrk="1" hangingPunct="1">
                  <a:buNone/>
                </a:pPr>
                <a14:m>
                  <m:oMathPara xmlns:m="http://schemas.openxmlformats.org/officeDocument/2006/math">
                    <m:oMathParaPr>
                      <m:jc m:val="centerGroup"/>
                    </m:oMathParaPr>
                    <m:oMath xmlns:m="http://schemas.openxmlformats.org/officeDocument/2006/math">
                      <m:d>
                        <m:dPr>
                          <m:begChr m:val="{"/>
                          <m:endChr m:val="}"/>
                          <m:ctrlPr>
                            <a:rPr lang="en-US" altLang="en-US" sz="2600" i="1" smtClean="0">
                              <a:latin typeface="Cambria Math" panose="02040503050406030204" pitchFamily="18" charset="0"/>
                              <a:cs typeface="Times New Roman" panose="02020603050405020304" pitchFamily="18" charset="0"/>
                            </a:rPr>
                          </m:ctrlPr>
                        </m:dPr>
                        <m:e>
                          <m:r>
                            <m:rPr>
                              <m:sty m:val="p"/>
                            </m:rPr>
                            <a:rPr lang="en-US" altLang="en-US" sz="2600" b="0" i="0" smtClean="0">
                              <a:cs typeface="Times New Roman" panose="02020603050405020304" pitchFamily="18" charset="0"/>
                            </a:rPr>
                            <m:t>intermediate</m:t>
                          </m:r>
                          <m:r>
                            <a:rPr lang="en-US" altLang="en-US" sz="2600" b="0" i="0" smtClean="0">
                              <a:cs typeface="Times New Roman" panose="02020603050405020304" pitchFamily="18" charset="0"/>
                            </a:rPr>
                            <m:t> </m:t>
                          </m:r>
                          <m:r>
                            <m:rPr>
                              <m:sty m:val="p"/>
                            </m:rPr>
                            <a:rPr lang="en-US" altLang="en-US" sz="2600" b="0" i="0" smtClean="0">
                              <a:cs typeface="Times New Roman" panose="02020603050405020304" pitchFamily="18" charset="0"/>
                            </a:rPr>
                            <m:t>demand</m:t>
                          </m:r>
                        </m:e>
                      </m:d>
                      <m:r>
                        <a:rPr lang="en-US" altLang="en-US" sz="2600" b="0" i="1" smtClean="0">
                          <a:latin typeface="Cambria Math" panose="02040503050406030204" pitchFamily="18" charset="0"/>
                          <a:cs typeface="Times New Roman" panose="02020603050405020304" pitchFamily="18" charset="0"/>
                        </a:rPr>
                        <m:t>=</m:t>
                      </m:r>
                      <m:r>
                        <a:rPr lang="en-US" altLang="en-US" sz="2600" b="0" i="1" smtClean="0">
                          <a:latin typeface="Cambria Math" panose="02040503050406030204" pitchFamily="18" charset="0"/>
                          <a:cs typeface="Times New Roman" panose="02020603050405020304" pitchFamily="18" charset="0"/>
                        </a:rPr>
                        <m:t>𝑥</m:t>
                      </m:r>
                      <m:r>
                        <a:rPr lang="en-US" altLang="en-US" sz="2600" b="0" i="1" baseline="-25000" smtClean="0">
                          <a:latin typeface="Cambria Math" panose="02040503050406030204" pitchFamily="18" charset="0"/>
                          <a:cs typeface="Times New Roman" panose="02020603050405020304" pitchFamily="18" charset="0"/>
                        </a:rPr>
                        <m:t>1</m:t>
                      </m:r>
                      <m:r>
                        <a:rPr lang="en-US" altLang="en-US" sz="2600" b="0" i="1" smtClean="0">
                          <a:latin typeface="Cambria Math" panose="02040503050406030204" pitchFamily="18" charset="0"/>
                          <a:cs typeface="Times New Roman" panose="02020603050405020304" pitchFamily="18" charset="0"/>
                        </a:rPr>
                        <m:t>𝑐</m:t>
                      </m:r>
                      <m:r>
                        <a:rPr lang="en-US" altLang="en-US" sz="2600" b="0" i="1" baseline="-25000" smtClean="0">
                          <a:latin typeface="Cambria Math" panose="02040503050406030204" pitchFamily="18" charset="0"/>
                          <a:cs typeface="Times New Roman" panose="02020603050405020304" pitchFamily="18" charset="0"/>
                        </a:rPr>
                        <m:t>1</m:t>
                      </m:r>
                      <m:r>
                        <a:rPr lang="en-US" altLang="en-US" sz="2600" b="0" i="1" smtClean="0">
                          <a:latin typeface="Cambria Math" panose="02040503050406030204" pitchFamily="18" charset="0"/>
                          <a:cs typeface="Times New Roman" panose="02020603050405020304" pitchFamily="18" charset="0"/>
                        </a:rPr>
                        <m:t>+</m:t>
                      </m:r>
                      <m:r>
                        <a:rPr lang="en-US" altLang="en-US" sz="2600" b="0" i="1" smtClean="0">
                          <a:latin typeface="Cambria Math" panose="02040503050406030204" pitchFamily="18" charset="0"/>
                          <a:cs typeface="Times New Roman" panose="02020603050405020304" pitchFamily="18" charset="0"/>
                        </a:rPr>
                        <m:t>𝑥</m:t>
                      </m:r>
                      <m:r>
                        <a:rPr lang="en-US" altLang="en-US" sz="2600" b="0" i="1" baseline="-25000" smtClean="0">
                          <a:latin typeface="Cambria Math" panose="02040503050406030204" pitchFamily="18" charset="0"/>
                          <a:cs typeface="Times New Roman" panose="02020603050405020304" pitchFamily="18" charset="0"/>
                        </a:rPr>
                        <m:t>2</m:t>
                      </m:r>
                      <m:r>
                        <a:rPr lang="en-US" altLang="en-US" sz="2600" b="0" i="1" smtClean="0">
                          <a:latin typeface="Cambria Math" panose="02040503050406030204" pitchFamily="18" charset="0"/>
                          <a:cs typeface="Times New Roman" panose="02020603050405020304" pitchFamily="18" charset="0"/>
                        </a:rPr>
                        <m:t>𝑐</m:t>
                      </m:r>
                      <m:r>
                        <a:rPr lang="en-US" altLang="en-US" sz="2600" b="0" i="1" baseline="-25000" smtClean="0">
                          <a:latin typeface="Cambria Math" panose="02040503050406030204" pitchFamily="18" charset="0"/>
                          <a:cs typeface="Times New Roman" panose="02020603050405020304" pitchFamily="18" charset="0"/>
                        </a:rPr>
                        <m:t>2</m:t>
                      </m:r>
                      <m:r>
                        <a:rPr lang="en-US" altLang="en-US" sz="2600" b="0" i="1" smtClean="0">
                          <a:latin typeface="Cambria Math" panose="02040503050406030204" pitchFamily="18" charset="0"/>
                          <a:cs typeface="Times New Roman" panose="02020603050405020304" pitchFamily="18" charset="0"/>
                        </a:rPr>
                        <m:t>+</m:t>
                      </m:r>
                      <m:r>
                        <a:rPr lang="en-US" altLang="en-US" sz="2600" b="0" i="1" smtClean="0">
                          <a:latin typeface="Cambria Math" panose="02040503050406030204" pitchFamily="18" charset="0"/>
                          <a:cs typeface="Times New Roman" panose="02020603050405020304" pitchFamily="18" charset="0"/>
                        </a:rPr>
                        <m:t>𝑥</m:t>
                      </m:r>
                      <m:r>
                        <a:rPr lang="en-US" altLang="en-US" sz="2600" b="0" i="1" baseline="-25000" smtClean="0">
                          <a:latin typeface="Cambria Math" panose="02040503050406030204" pitchFamily="18" charset="0"/>
                          <a:cs typeface="Times New Roman" panose="02020603050405020304" pitchFamily="18" charset="0"/>
                        </a:rPr>
                        <m:t>3</m:t>
                      </m:r>
                      <m:r>
                        <a:rPr lang="en-US" altLang="en-US" sz="2600" b="0" i="1" smtClean="0">
                          <a:latin typeface="Cambria Math" panose="02040503050406030204" pitchFamily="18" charset="0"/>
                          <a:cs typeface="Times New Roman" panose="02020603050405020304" pitchFamily="18" charset="0"/>
                        </a:rPr>
                        <m:t>𝑐</m:t>
                      </m:r>
                      <m:r>
                        <a:rPr lang="en-US" altLang="en-US" sz="2600" b="0" i="1" baseline="-25000" smtClean="0">
                          <a:latin typeface="Cambria Math" panose="02040503050406030204" pitchFamily="18" charset="0"/>
                          <a:cs typeface="Times New Roman" panose="02020603050405020304" pitchFamily="18" charset="0"/>
                        </a:rPr>
                        <m:t>3</m:t>
                      </m:r>
                    </m:oMath>
                  </m:oMathPara>
                </a14:m>
                <a:endParaRPr lang="en-US" altLang="en-US" sz="2600" b="0" baseline="-25000" dirty="0" smtClean="0">
                  <a:cs typeface="Times New Roman" panose="02020603050405020304" pitchFamily="18" charset="0"/>
                </a:endParaRPr>
              </a:p>
              <a:p>
                <a:pPr marL="0" indent="0" eaLnBrk="1" hangingPunct="1">
                  <a:buNone/>
                </a:pPr>
                <a14:m>
                  <m:oMath xmlns:m="http://schemas.openxmlformats.org/officeDocument/2006/math">
                    <m:r>
                      <a:rPr lang="en-US" altLang="en-US" sz="2600" b="0" i="1" smtClean="0">
                        <a:latin typeface="Cambria Math" panose="02040503050406030204" pitchFamily="18" charset="0"/>
                        <a:cs typeface="Times New Roman" panose="02020603050405020304" pitchFamily="18" charset="0"/>
                      </a:rPr>
                      <m:t>                                                           =</m:t>
                    </m:r>
                    <m:r>
                      <a:rPr lang="en-US" altLang="en-US" sz="2600" b="0" i="1" smtClean="0">
                        <a:latin typeface="Cambria Math" panose="02040503050406030204" pitchFamily="18" charset="0"/>
                        <a:cs typeface="Times New Roman" panose="02020603050405020304" pitchFamily="18" charset="0"/>
                      </a:rPr>
                      <m:t>𝐶𝑥</m:t>
                    </m:r>
                    <m:r>
                      <a:rPr lang="en-US" altLang="en-US" sz="2600" b="0" i="1" smtClean="0">
                        <a:latin typeface="Cambria Math" panose="02040503050406030204" pitchFamily="18" charset="0"/>
                        <a:cs typeface="Times New Roman" panose="02020603050405020304" pitchFamily="18" charset="0"/>
                      </a:rPr>
                      <m:t>                                </m:t>
                    </m:r>
                  </m:oMath>
                </a14:m>
                <a:r>
                  <a:rPr lang="en-US" altLang="en-US" sz="2600" b="0" dirty="0" smtClean="0">
                    <a:cs typeface="Times New Roman" panose="02020603050405020304" pitchFamily="18" charset="0"/>
                  </a:rPr>
                  <a:t>(2)</a:t>
                </a:r>
              </a:p>
              <a:p>
                <a:pPr eaLnBrk="1" hangingPunct="1"/>
                <a:r>
                  <a:rPr lang="en-US" altLang="en-US" sz="2600" dirty="0" smtClean="0">
                    <a:cs typeface="Times New Roman" panose="02020603050405020304" pitchFamily="18" charset="0"/>
                  </a:rPr>
                  <a:t>where C is the consumption matrix [c</a:t>
                </a:r>
                <a:r>
                  <a:rPr lang="en-US" altLang="en-US" sz="2600" baseline="-25000" dirty="0" smtClean="0">
                    <a:cs typeface="Times New Roman" panose="02020603050405020304" pitchFamily="18" charset="0"/>
                  </a:rPr>
                  <a:t>1</a:t>
                </a:r>
                <a:r>
                  <a:rPr lang="en-US" altLang="en-US" sz="2600" dirty="0" smtClean="0">
                    <a:cs typeface="Times New Roman" panose="02020603050405020304" pitchFamily="18" charset="0"/>
                  </a:rPr>
                  <a:t>   c</a:t>
                </a:r>
                <a:r>
                  <a:rPr lang="en-US" altLang="en-US" sz="2600" baseline="-25000" dirty="0" smtClean="0">
                    <a:cs typeface="Times New Roman" panose="02020603050405020304" pitchFamily="18" charset="0"/>
                  </a:rPr>
                  <a:t>2</a:t>
                </a:r>
                <a:r>
                  <a:rPr lang="en-US" altLang="en-US" sz="2600" dirty="0" smtClean="0">
                    <a:cs typeface="Times New Roman" panose="02020603050405020304" pitchFamily="18" charset="0"/>
                  </a:rPr>
                  <a:t>   c</a:t>
                </a:r>
                <a:r>
                  <a:rPr lang="en-US" altLang="en-US" sz="2600" baseline="-25000" dirty="0" smtClean="0">
                    <a:cs typeface="Times New Roman" panose="02020603050405020304" pitchFamily="18" charset="0"/>
                  </a:rPr>
                  <a:t>3</a:t>
                </a:r>
                <a:r>
                  <a:rPr lang="en-US" altLang="en-US" sz="2600" dirty="0" smtClean="0">
                    <a:cs typeface="Times New Roman" panose="02020603050405020304" pitchFamily="18" charset="0"/>
                  </a:rPr>
                  <a:t>], namely,</a:t>
                </a:r>
              </a:p>
              <a:p>
                <a:pPr eaLnBrk="1" hangingPunct="1"/>
                <a:endParaRPr lang="en-US" altLang="en-US" sz="2600" b="0" dirty="0">
                  <a:cs typeface="Times New Roman" panose="02020603050405020304" pitchFamily="18" charset="0"/>
                </a:endParaRPr>
              </a:p>
              <a:p>
                <a:pPr eaLnBrk="1" hangingPunct="1"/>
                <a:endParaRPr lang="en-US" altLang="en-US" sz="2600" dirty="0" smtClean="0">
                  <a:cs typeface="Times New Roman" panose="02020603050405020304" pitchFamily="18" charset="0"/>
                </a:endParaRPr>
              </a:p>
              <a:p>
                <a:pPr eaLnBrk="1" hangingPunct="1"/>
                <a:endParaRPr lang="en-US" altLang="en-US" sz="2600" b="0" dirty="0">
                  <a:cs typeface="Times New Roman" panose="02020603050405020304" pitchFamily="18" charset="0"/>
                </a:endParaRPr>
              </a:p>
              <a:p>
                <a:pPr eaLnBrk="1" hangingPunct="1"/>
                <a:r>
                  <a:rPr lang="en-US" altLang="en-US" sz="2600" dirty="0" smtClean="0">
                    <a:cs typeface="Times New Roman" panose="02020603050405020304" pitchFamily="18" charset="0"/>
                  </a:rPr>
                  <a:t>Equations (1) and (2) yield Leontief’s model.</a:t>
                </a:r>
                <a:endParaRPr lang="en-US" altLang="en-US" sz="2600" b="0" dirty="0" smtClean="0">
                  <a:cs typeface="Times New Roman" panose="02020603050405020304" pitchFamily="18" charset="0"/>
                </a:endParaRPr>
              </a:p>
              <a:p>
                <a:pPr marL="0" indent="0" eaLnBrk="1" hangingPunct="1">
                  <a:buNone/>
                </a:pPr>
                <a:endParaRPr lang="en-US" altLang="en-US" sz="2600" dirty="0" smtClean="0">
                  <a:cs typeface="Times New Roman" panose="02020603050405020304" pitchFamily="18" charset="0"/>
                </a:endParaRPr>
              </a:p>
            </p:txBody>
          </p:sp>
        </mc:Choice>
        <mc:Fallback>
          <p:sp>
            <p:nvSpPr>
              <p:cNvPr id="316424" name="Rectangle 8"/>
              <p:cNvSpPr>
                <a:spLocks noGrp="1" noRot="1" noChangeAspect="1" noMove="1" noResize="1" noEditPoints="1" noAdjustHandles="1" noChangeArrowheads="1" noChangeShapeType="1" noTextEdit="1"/>
              </p:cNvSpPr>
              <p:nvPr>
                <p:ph type="body" idx="1"/>
              </p:nvPr>
            </p:nvSpPr>
            <p:spPr>
              <a:xfrm>
                <a:off x="457200" y="1295400"/>
                <a:ext cx="8229600" cy="5181600"/>
              </a:xfrm>
              <a:blipFill rotWithShape="0">
                <a:blip r:embed="rId3"/>
                <a:stretch>
                  <a:fillRect l="-1111" t="-1176"/>
                </a:stretch>
              </a:blipFill>
            </p:spPr>
            <p:txBody>
              <a:bodyPr/>
              <a:lstStyle/>
              <a:p>
                <a:r>
                  <a:rPr lang="en-US">
                    <a:noFill/>
                  </a:rPr>
                  <a:t> </a:t>
                </a:r>
              </a:p>
            </p:txBody>
          </p:sp>
        </mc:Fallback>
      </mc:AlternateContent>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r>
              <a:rPr lang="en-US" altLang="en-US" sz="1200" dirty="0" smtClean="0">
                <a:latin typeface="Arial" panose="020B0604020202020204" pitchFamily="34" charset="0"/>
              </a:rPr>
              <a:t>. </a:t>
            </a:r>
            <a:endParaRPr lang="en-US" altLang="en-US" sz="1200" dirty="0">
              <a:latin typeface="Arial" panose="020B0604020202020204" pitchFamily="34" charset="0"/>
            </a:endParaRPr>
          </a:p>
        </p:txBody>
      </p:sp>
      <p:pic>
        <p:nvPicPr>
          <p:cNvPr id="2" name="Picture 1"/>
          <p:cNvPicPr>
            <a:picLocks noChangeAspect="1"/>
          </p:cNvPicPr>
          <p:nvPr/>
        </p:nvPicPr>
        <p:blipFill>
          <a:blip r:embed="rId4"/>
          <a:stretch>
            <a:fillRect/>
          </a:stretch>
        </p:blipFill>
        <p:spPr>
          <a:xfrm>
            <a:off x="3124200" y="3581400"/>
            <a:ext cx="3200400" cy="1428947"/>
          </a:xfrm>
          <a:prstGeom prst="rect">
            <a:avLst/>
          </a:prstGeom>
        </p:spPr>
      </p:pic>
      <p:sp>
        <p:nvSpPr>
          <p:cNvPr id="3" name="TextBox 2"/>
          <p:cNvSpPr txBox="1"/>
          <p:nvPr/>
        </p:nvSpPr>
        <p:spPr>
          <a:xfrm>
            <a:off x="2895600" y="5485439"/>
            <a:ext cx="4038600" cy="461665"/>
          </a:xfrm>
          <a:prstGeom prst="rect">
            <a:avLst/>
          </a:prstGeom>
          <a:noFill/>
        </p:spPr>
        <p:txBody>
          <a:bodyPr wrap="square" rtlCol="0">
            <a:spAutoFit/>
          </a:bodyPr>
          <a:lstStyle/>
          <a:p>
            <a:r>
              <a:rPr lang="en-US" b="1" dirty="0" smtClean="0">
                <a:latin typeface="+mn-lt"/>
              </a:rPr>
              <a:t>x</a:t>
            </a:r>
            <a:r>
              <a:rPr lang="en-US" dirty="0" smtClean="0">
                <a:latin typeface="+mn-lt"/>
              </a:rPr>
              <a:t>         =       </a:t>
            </a:r>
            <a:r>
              <a:rPr lang="en-US" i="1" dirty="0" smtClean="0">
                <a:latin typeface="+mn-lt"/>
              </a:rPr>
              <a:t>C</a:t>
            </a:r>
            <a:r>
              <a:rPr lang="en-US" b="1" dirty="0" smtClean="0">
                <a:latin typeface="+mn-lt"/>
              </a:rPr>
              <a:t>x</a:t>
            </a:r>
            <a:r>
              <a:rPr lang="en-US" b="1" dirty="0" smtClean="0">
                <a:latin typeface="+mn-lt"/>
              </a:rPr>
              <a:t>       </a:t>
            </a:r>
            <a:r>
              <a:rPr lang="en-US" dirty="0" smtClean="0">
                <a:latin typeface="+mn-lt"/>
              </a:rPr>
              <a:t>  +        </a:t>
            </a:r>
            <a:r>
              <a:rPr lang="en-US" b="1" dirty="0" smtClean="0">
                <a:latin typeface="+mn-lt"/>
              </a:rPr>
              <a:t>d</a:t>
            </a:r>
          </a:p>
        </p:txBody>
      </p:sp>
      <p:sp>
        <p:nvSpPr>
          <p:cNvPr id="8" name="TextBox 7"/>
          <p:cNvSpPr txBox="1"/>
          <p:nvPr/>
        </p:nvSpPr>
        <p:spPr>
          <a:xfrm>
            <a:off x="2438400" y="5867400"/>
            <a:ext cx="1257300" cy="707886"/>
          </a:xfrm>
          <a:prstGeom prst="rect">
            <a:avLst/>
          </a:prstGeom>
          <a:noFill/>
        </p:spPr>
        <p:txBody>
          <a:bodyPr wrap="square" rtlCol="0">
            <a:spAutoFit/>
          </a:bodyPr>
          <a:lstStyle/>
          <a:p>
            <a:pPr algn="ctr"/>
            <a:r>
              <a:rPr lang="en-US" sz="2000" dirty="0" smtClean="0">
                <a:solidFill>
                  <a:srgbClr val="077C97"/>
                </a:solidFill>
                <a:latin typeface="+mn-lt"/>
              </a:rPr>
              <a:t>Amount produced</a:t>
            </a:r>
          </a:p>
        </p:txBody>
      </p:sp>
      <p:sp>
        <p:nvSpPr>
          <p:cNvPr id="9" name="TextBox 8"/>
          <p:cNvSpPr txBox="1"/>
          <p:nvPr/>
        </p:nvSpPr>
        <p:spPr>
          <a:xfrm>
            <a:off x="4000500" y="5867400"/>
            <a:ext cx="1562100" cy="707886"/>
          </a:xfrm>
          <a:prstGeom prst="rect">
            <a:avLst/>
          </a:prstGeom>
          <a:noFill/>
        </p:spPr>
        <p:txBody>
          <a:bodyPr wrap="square" rtlCol="0">
            <a:spAutoFit/>
          </a:bodyPr>
          <a:lstStyle/>
          <a:p>
            <a:pPr algn="ctr"/>
            <a:r>
              <a:rPr lang="en-US" sz="2000" dirty="0" smtClean="0">
                <a:solidFill>
                  <a:srgbClr val="077C97"/>
                </a:solidFill>
                <a:latin typeface="+mn-lt"/>
              </a:rPr>
              <a:t>Intermediate demand</a:t>
            </a:r>
          </a:p>
        </p:txBody>
      </p:sp>
      <p:sp>
        <p:nvSpPr>
          <p:cNvPr id="10" name="TextBox 9"/>
          <p:cNvSpPr txBox="1"/>
          <p:nvPr/>
        </p:nvSpPr>
        <p:spPr>
          <a:xfrm>
            <a:off x="5791200" y="5867400"/>
            <a:ext cx="1257300" cy="707886"/>
          </a:xfrm>
          <a:prstGeom prst="rect">
            <a:avLst/>
          </a:prstGeom>
          <a:noFill/>
        </p:spPr>
        <p:txBody>
          <a:bodyPr wrap="square" rtlCol="0">
            <a:spAutoFit/>
          </a:bodyPr>
          <a:lstStyle/>
          <a:p>
            <a:pPr algn="ctr"/>
            <a:r>
              <a:rPr lang="en-US" sz="2000" dirty="0" smtClean="0">
                <a:solidFill>
                  <a:srgbClr val="077C97"/>
                </a:solidFill>
                <a:latin typeface="+mn-lt"/>
              </a:rPr>
              <a:t>Final Demand</a:t>
            </a:r>
          </a:p>
        </p:txBody>
      </p:sp>
      <p:sp>
        <p:nvSpPr>
          <p:cNvPr id="4" name="TextBox 3"/>
          <p:cNvSpPr txBox="1"/>
          <p:nvPr/>
        </p:nvSpPr>
        <p:spPr>
          <a:xfrm>
            <a:off x="7848600" y="4110335"/>
            <a:ext cx="609600" cy="461665"/>
          </a:xfrm>
          <a:prstGeom prst="rect">
            <a:avLst/>
          </a:prstGeom>
          <a:noFill/>
        </p:spPr>
        <p:txBody>
          <a:bodyPr wrap="square" rtlCol="0">
            <a:spAutoFit/>
          </a:bodyPr>
          <a:lstStyle/>
          <a:p>
            <a:r>
              <a:rPr lang="en-US" altLang="en-US" dirty="0" smtClean="0">
                <a:latin typeface="+mn-lt"/>
                <a:cs typeface="Times New Roman" panose="02020603050405020304" pitchFamily="18" charset="0"/>
              </a:rPr>
              <a:t>(3)</a:t>
            </a:r>
            <a:endParaRPr lang="en-US" dirty="0">
              <a:latin typeface="+mn-lt"/>
            </a:endParaRPr>
          </a:p>
        </p:txBody>
      </p:sp>
      <p:sp>
        <p:nvSpPr>
          <p:cNvPr id="12" name="TextBox 11"/>
          <p:cNvSpPr txBox="1"/>
          <p:nvPr/>
        </p:nvSpPr>
        <p:spPr>
          <a:xfrm>
            <a:off x="7886700" y="5436240"/>
            <a:ext cx="609600" cy="461665"/>
          </a:xfrm>
          <a:prstGeom prst="rect">
            <a:avLst/>
          </a:prstGeom>
          <a:noFill/>
        </p:spPr>
        <p:txBody>
          <a:bodyPr wrap="square" rtlCol="0">
            <a:spAutoFit/>
          </a:bodyPr>
          <a:lstStyle/>
          <a:p>
            <a:r>
              <a:rPr lang="en-US" altLang="en-US" dirty="0" smtClean="0">
                <a:latin typeface="+mn-lt"/>
                <a:cs typeface="Times New Roman" panose="02020603050405020304" pitchFamily="18" charset="0"/>
              </a:rPr>
              <a:t>(4)</a:t>
            </a:r>
            <a:endParaRPr lang="en-US" dirty="0">
              <a:latin typeface="+mn-lt"/>
            </a:endParaRPr>
          </a:p>
        </p:txBody>
      </p:sp>
    </p:spTree>
    <p:extLst>
      <p:ext uri="{BB962C8B-B14F-4D97-AF65-F5344CB8AC3E}">
        <p14:creationId xmlns:p14="http://schemas.microsoft.com/office/powerpoint/2010/main" val="2116273931"/>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2.6- </a:t>
            </a:r>
            <a:fld id="{13CCF1D0-3A87-4DC6-85CD-0E9CC5054675}" type="slidenum">
              <a:rPr lang="en-US" altLang="en-US" sz="1200">
                <a:latin typeface="Arial" panose="020B0604020202020204" pitchFamily="34" charset="0"/>
              </a:rPr>
              <a:pPr algn="r"/>
              <a:t>8</a:t>
            </a:fld>
            <a:endParaRPr lang="en-CA" altLang="en-US" sz="1200" dirty="0">
              <a:latin typeface="Arial" panose="020B0604020202020204" pitchFamily="34" charset="0"/>
            </a:endParaRPr>
          </a:p>
        </p:txBody>
      </p:sp>
      <p:sp>
        <p:nvSpPr>
          <p:cNvPr id="6148" name="Rectangle 2"/>
          <p:cNvSpPr>
            <a:spLocks noGrp="1" noChangeArrowheads="1"/>
          </p:cNvSpPr>
          <p:nvPr>
            <p:ph type="title"/>
          </p:nvPr>
        </p:nvSpPr>
        <p:spPr/>
        <p:txBody>
          <a:bodyPr/>
          <a:lstStyle/>
          <a:p>
            <a:pPr eaLnBrk="1" hangingPunct="1"/>
            <a:r>
              <a:rPr lang="en-US" altLang="en-US" dirty="0" smtClean="0"/>
              <a:t>THE LEONTIEF INPUT-OUTPUT MODEL</a:t>
            </a:r>
            <a:endParaRPr lang="en-US" altLang="en-US" dirty="0" smtClean="0"/>
          </a:p>
        </p:txBody>
      </p:sp>
      <p:sp>
        <p:nvSpPr>
          <p:cNvPr id="316424" name="Rectangle 8"/>
          <p:cNvSpPr>
            <a:spLocks noGrp="1" noChangeArrowheads="1"/>
          </p:cNvSpPr>
          <p:nvPr>
            <p:ph type="body" idx="1"/>
          </p:nvPr>
        </p:nvSpPr>
        <p:spPr>
          <a:xfrm>
            <a:off x="457200" y="1295400"/>
            <a:ext cx="8229600" cy="5181600"/>
          </a:xfrm>
        </p:spPr>
        <p:txBody>
          <a:bodyPr/>
          <a:lstStyle/>
          <a:p>
            <a:pPr eaLnBrk="1" hangingPunct="1"/>
            <a:r>
              <a:rPr lang="en-US" altLang="en-US" sz="2600" dirty="0" smtClean="0">
                <a:cs typeface="Times New Roman" panose="02020603050405020304" pitchFamily="18" charset="0"/>
              </a:rPr>
              <a:t>Equation (4) may also be written as </a:t>
            </a:r>
            <a:r>
              <a:rPr lang="en-US" altLang="en-US" sz="2600" i="1" dirty="0" smtClean="0">
                <a:cs typeface="Times New Roman" panose="02020603050405020304" pitchFamily="18" charset="0"/>
              </a:rPr>
              <a:t>I</a:t>
            </a:r>
            <a:r>
              <a:rPr lang="en-US" altLang="en-US" sz="2600" b="1" dirty="0" smtClean="0">
                <a:cs typeface="Times New Roman" panose="02020603050405020304" pitchFamily="18" charset="0"/>
              </a:rPr>
              <a:t>x</a:t>
            </a:r>
            <a:r>
              <a:rPr lang="en-US" altLang="en-US" sz="2600" dirty="0" smtClean="0">
                <a:cs typeface="Times New Roman" panose="02020603050405020304" pitchFamily="18" charset="0"/>
              </a:rPr>
              <a:t> – </a:t>
            </a:r>
            <a:r>
              <a:rPr lang="en-US" altLang="en-US" sz="2600" i="1" dirty="0" smtClean="0">
                <a:cs typeface="Times New Roman" panose="02020603050405020304" pitchFamily="18" charset="0"/>
              </a:rPr>
              <a:t>C</a:t>
            </a:r>
            <a:r>
              <a:rPr lang="en-US" altLang="en-US" sz="2600" b="1" dirty="0" smtClean="0">
                <a:cs typeface="Times New Roman" panose="02020603050405020304" pitchFamily="18" charset="0"/>
              </a:rPr>
              <a:t>x</a:t>
            </a:r>
            <a:r>
              <a:rPr lang="en-US" altLang="en-US" sz="2600" dirty="0" smtClean="0">
                <a:cs typeface="Times New Roman" panose="02020603050405020304" pitchFamily="18" charset="0"/>
              </a:rPr>
              <a:t> = </a:t>
            </a:r>
            <a:r>
              <a:rPr lang="en-US" altLang="en-US" sz="2600" b="1" dirty="0" smtClean="0">
                <a:cs typeface="Times New Roman" panose="02020603050405020304" pitchFamily="18" charset="0"/>
              </a:rPr>
              <a:t>d</a:t>
            </a:r>
            <a:r>
              <a:rPr lang="en-US" altLang="en-US" sz="2600" dirty="0" smtClean="0">
                <a:cs typeface="Times New Roman" panose="02020603050405020304" pitchFamily="18" charset="0"/>
              </a:rPr>
              <a:t>, or</a:t>
            </a:r>
          </a:p>
          <a:p>
            <a:pPr marL="0" indent="0" algn="ctr" eaLnBrk="1" hangingPunct="1">
              <a:buNone/>
            </a:pPr>
            <a:r>
              <a:rPr lang="en-US" altLang="en-US" sz="2600" dirty="0" smtClean="0">
                <a:cs typeface="Times New Roman" panose="02020603050405020304" pitchFamily="18" charset="0"/>
              </a:rPr>
              <a:t>(I – C)</a:t>
            </a:r>
            <a:r>
              <a:rPr lang="en-US" altLang="en-US" sz="2600" b="1" dirty="0" smtClean="0">
                <a:cs typeface="Times New Roman" panose="02020603050405020304" pitchFamily="18" charset="0"/>
              </a:rPr>
              <a:t>x</a:t>
            </a:r>
            <a:r>
              <a:rPr lang="en-US" altLang="en-US" sz="2600" dirty="0" smtClean="0">
                <a:cs typeface="Times New Roman" panose="02020603050405020304" pitchFamily="18" charset="0"/>
              </a:rPr>
              <a:t> = </a:t>
            </a:r>
            <a:r>
              <a:rPr lang="en-US" altLang="en-US" sz="2600" b="1" dirty="0" smtClean="0">
                <a:cs typeface="Times New Roman" panose="02020603050405020304" pitchFamily="18" charset="0"/>
              </a:rPr>
              <a:t>d</a:t>
            </a:r>
          </a:p>
          <a:p>
            <a:pPr eaLnBrk="1" hangingPunct="1"/>
            <a:r>
              <a:rPr lang="en-US" altLang="en-US" sz="2600" b="1" dirty="0" smtClean="0">
                <a:cs typeface="Times New Roman" panose="02020603050405020304" pitchFamily="18" charset="0"/>
              </a:rPr>
              <a:t>Example 2</a:t>
            </a:r>
            <a:r>
              <a:rPr lang="en-US" altLang="en-US" sz="2600" dirty="0" smtClean="0">
                <a:cs typeface="Times New Roman" panose="02020603050405020304" pitchFamily="18" charset="0"/>
              </a:rPr>
              <a:t>   Consider the economy whose consumption matrix is given by (3). Suppose the final demand is 50 units for manufacturing, 30 units for agriculture, and 20 units for services. Find the production level </a:t>
            </a:r>
            <a:r>
              <a:rPr lang="en-US" altLang="en-US" sz="2600" i="1" dirty="0" smtClean="0">
                <a:cs typeface="Times New Roman" panose="02020603050405020304" pitchFamily="18" charset="0"/>
              </a:rPr>
              <a:t>x</a:t>
            </a:r>
            <a:r>
              <a:rPr lang="en-US" altLang="en-US" sz="2600" dirty="0" smtClean="0">
                <a:cs typeface="Times New Roman" panose="02020603050405020304" pitchFamily="18" charset="0"/>
              </a:rPr>
              <a:t> that will satisfy this demand.</a:t>
            </a:r>
          </a:p>
          <a:p>
            <a:pPr eaLnBrk="1" hangingPunct="1"/>
            <a:endParaRPr lang="en-US" altLang="en-US" sz="2600" dirty="0">
              <a:cs typeface="Times New Roman" panose="02020603050405020304" pitchFamily="18" charset="0"/>
            </a:endParaRPr>
          </a:p>
          <a:p>
            <a:pPr eaLnBrk="1" hangingPunct="1"/>
            <a:r>
              <a:rPr lang="en-US" altLang="en-US" sz="2600" b="1" dirty="0" smtClean="0">
                <a:cs typeface="Times New Roman" panose="02020603050405020304" pitchFamily="18" charset="0"/>
              </a:rPr>
              <a:t>Solution</a:t>
            </a:r>
            <a:r>
              <a:rPr lang="en-US" altLang="en-US" sz="2600" dirty="0" smtClean="0">
                <a:cs typeface="Times New Roman" panose="02020603050405020304" pitchFamily="18" charset="0"/>
              </a:rPr>
              <a:t>  The coefficient matrix in (5) is </a:t>
            </a: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r>
              <a:rPr lang="en-US" altLang="en-US" sz="1200" dirty="0" smtClean="0">
                <a:latin typeface="Arial" panose="020B0604020202020204" pitchFamily="34" charset="0"/>
              </a:rPr>
              <a:t>. </a:t>
            </a:r>
            <a:endParaRPr lang="en-US" altLang="en-US" sz="1200" dirty="0">
              <a:latin typeface="Arial" panose="020B0604020202020204" pitchFamily="34" charset="0"/>
            </a:endParaRPr>
          </a:p>
        </p:txBody>
      </p:sp>
      <p:sp>
        <p:nvSpPr>
          <p:cNvPr id="4" name="TextBox 3"/>
          <p:cNvSpPr txBox="1"/>
          <p:nvPr/>
        </p:nvSpPr>
        <p:spPr>
          <a:xfrm>
            <a:off x="8153400" y="1828800"/>
            <a:ext cx="609600" cy="461665"/>
          </a:xfrm>
          <a:prstGeom prst="rect">
            <a:avLst/>
          </a:prstGeom>
          <a:noFill/>
        </p:spPr>
        <p:txBody>
          <a:bodyPr wrap="square" rtlCol="0">
            <a:spAutoFit/>
          </a:bodyPr>
          <a:lstStyle/>
          <a:p>
            <a:r>
              <a:rPr lang="en-US" altLang="en-US" dirty="0" smtClean="0">
                <a:latin typeface="+mn-lt"/>
                <a:cs typeface="Times New Roman" panose="02020603050405020304" pitchFamily="18" charset="0"/>
              </a:rPr>
              <a:t>(5)</a:t>
            </a:r>
            <a:endParaRPr lang="en-US" dirty="0">
              <a:latin typeface="+mn-lt"/>
            </a:endParaRPr>
          </a:p>
        </p:txBody>
      </p:sp>
      <p:pic>
        <p:nvPicPr>
          <p:cNvPr id="5" name="Picture 4"/>
          <p:cNvPicPr>
            <a:picLocks noChangeAspect="1"/>
          </p:cNvPicPr>
          <p:nvPr/>
        </p:nvPicPr>
        <p:blipFill>
          <a:blip r:embed="rId3"/>
          <a:stretch>
            <a:fillRect/>
          </a:stretch>
        </p:blipFill>
        <p:spPr>
          <a:xfrm>
            <a:off x="1447800" y="5346108"/>
            <a:ext cx="6486563" cy="1130892"/>
          </a:xfrm>
          <a:prstGeom prst="rect">
            <a:avLst/>
          </a:prstGeom>
        </p:spPr>
      </p:pic>
    </p:spTree>
    <p:extLst>
      <p:ext uri="{BB962C8B-B14F-4D97-AF65-F5344CB8AC3E}">
        <p14:creationId xmlns:p14="http://schemas.microsoft.com/office/powerpoint/2010/main" val="3724244531"/>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dirty="0">
                <a:latin typeface="Arial" panose="020B0604020202020204" pitchFamily="34" charset="0"/>
              </a:rPr>
              <a:t>Slide </a:t>
            </a:r>
            <a:r>
              <a:rPr lang="en-US" altLang="en-US" sz="1200" dirty="0" smtClean="0">
                <a:latin typeface="Arial" panose="020B0604020202020204" pitchFamily="34" charset="0"/>
              </a:rPr>
              <a:t>2.6- </a:t>
            </a:r>
            <a:fld id="{13CCF1D0-3A87-4DC6-85CD-0E9CC5054675}" type="slidenum">
              <a:rPr lang="en-US" altLang="en-US" sz="1200">
                <a:latin typeface="Arial" panose="020B0604020202020204" pitchFamily="34" charset="0"/>
              </a:rPr>
              <a:pPr algn="r"/>
              <a:t>9</a:t>
            </a:fld>
            <a:endParaRPr lang="en-CA" altLang="en-US" sz="1200" dirty="0">
              <a:latin typeface="Arial" panose="020B0604020202020204" pitchFamily="34" charset="0"/>
            </a:endParaRPr>
          </a:p>
        </p:txBody>
      </p:sp>
      <p:sp>
        <p:nvSpPr>
          <p:cNvPr id="6148" name="Rectangle 2"/>
          <p:cNvSpPr>
            <a:spLocks noGrp="1" noChangeArrowheads="1"/>
          </p:cNvSpPr>
          <p:nvPr>
            <p:ph type="title"/>
          </p:nvPr>
        </p:nvSpPr>
        <p:spPr/>
        <p:txBody>
          <a:bodyPr/>
          <a:lstStyle/>
          <a:p>
            <a:pPr eaLnBrk="1" hangingPunct="1"/>
            <a:r>
              <a:rPr lang="en-US" altLang="en-US" dirty="0" smtClean="0"/>
              <a:t>THE LEONTIEF INPUT-OUTPUT MODEL</a:t>
            </a:r>
            <a:endParaRPr lang="en-US" altLang="en-US" dirty="0" smtClean="0"/>
          </a:p>
        </p:txBody>
      </p:sp>
      <p:sp>
        <p:nvSpPr>
          <p:cNvPr id="316424" name="Rectangle 8"/>
          <p:cNvSpPr>
            <a:spLocks noGrp="1" noChangeArrowheads="1"/>
          </p:cNvSpPr>
          <p:nvPr>
            <p:ph type="body" idx="1"/>
          </p:nvPr>
        </p:nvSpPr>
        <p:spPr>
          <a:xfrm>
            <a:off x="457200" y="1295400"/>
            <a:ext cx="8229600" cy="5181600"/>
          </a:xfrm>
        </p:spPr>
        <p:txBody>
          <a:bodyPr/>
          <a:lstStyle/>
          <a:p>
            <a:pPr eaLnBrk="1" hangingPunct="1"/>
            <a:r>
              <a:rPr lang="en-US" altLang="en-US" sz="2600" dirty="0" smtClean="0">
                <a:cs typeface="Times New Roman" panose="02020603050405020304" pitchFamily="18" charset="0"/>
              </a:rPr>
              <a:t>To solve (5), row reduce the augmented matrix</a:t>
            </a:r>
          </a:p>
          <a:p>
            <a:pPr eaLnBrk="1" hangingPunct="1"/>
            <a:endParaRPr lang="en-US" altLang="en-US" sz="2600" dirty="0">
              <a:cs typeface="Times New Roman" panose="02020603050405020304" pitchFamily="18" charset="0"/>
            </a:endParaRPr>
          </a:p>
          <a:p>
            <a:pPr eaLnBrk="1" hangingPunct="1"/>
            <a:endParaRPr lang="en-US" altLang="en-US" sz="2600" dirty="0" smtClean="0">
              <a:cs typeface="Times New Roman" panose="02020603050405020304" pitchFamily="18" charset="0"/>
            </a:endParaRPr>
          </a:p>
          <a:p>
            <a:pPr eaLnBrk="1" hangingPunct="1"/>
            <a:endParaRPr lang="en-US" altLang="en-US" sz="2600" dirty="0">
              <a:cs typeface="Times New Roman" panose="02020603050405020304" pitchFamily="18" charset="0"/>
            </a:endParaRPr>
          </a:p>
          <a:p>
            <a:pPr eaLnBrk="1" hangingPunct="1"/>
            <a:r>
              <a:rPr lang="en-US" altLang="en-US" sz="2600" dirty="0" smtClean="0">
                <a:cs typeface="Times New Roman" panose="02020603050405020304" pitchFamily="18" charset="0"/>
              </a:rPr>
              <a:t>The last column is rounded to the nearest whole unit. Manufacturing must produce approximately 226 units, agriculture 119 units, and services only 78 units.</a:t>
            </a: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r>
              <a:rPr lang="en-US" altLang="en-US" sz="1200" dirty="0" smtClean="0">
                <a:latin typeface="Arial" panose="020B0604020202020204" pitchFamily="34" charset="0"/>
              </a:rPr>
              <a:t>. </a:t>
            </a:r>
            <a:endParaRPr lang="en-US" altLang="en-US" sz="1200" dirty="0">
              <a:latin typeface="Arial" panose="020B0604020202020204" pitchFamily="34" charset="0"/>
            </a:endParaRPr>
          </a:p>
        </p:txBody>
      </p:sp>
      <p:pic>
        <p:nvPicPr>
          <p:cNvPr id="2" name="Picture 1"/>
          <p:cNvPicPr>
            <a:picLocks noChangeAspect="1"/>
          </p:cNvPicPr>
          <p:nvPr/>
        </p:nvPicPr>
        <p:blipFill rotWithShape="1">
          <a:blip r:embed="rId3"/>
          <a:srcRect r="933"/>
          <a:stretch/>
        </p:blipFill>
        <p:spPr>
          <a:xfrm>
            <a:off x="672798" y="2007809"/>
            <a:ext cx="8090202" cy="1040191"/>
          </a:xfrm>
          <a:prstGeom prst="rect">
            <a:avLst/>
          </a:prstGeom>
        </p:spPr>
      </p:pic>
    </p:spTree>
    <p:extLst>
      <p:ext uri="{BB962C8B-B14F-4D97-AF65-F5344CB8AC3E}">
        <p14:creationId xmlns:p14="http://schemas.microsoft.com/office/powerpoint/2010/main" val="3443396251"/>
      </p:ext>
    </p:extLst>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Arial Narrow"/>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Bookshelf Symbol 2" pitchFamily="2" charset="2"/>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Bookshelf Symbol 2" pitchFamily="2" charset="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12685</TotalTime>
  <Words>642</Words>
  <Application>Microsoft Office PowerPoint</Application>
  <PresentationFormat>On-screen Show (4:3)</PresentationFormat>
  <Paragraphs>86</Paragraphs>
  <Slides>10</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Arial Narrow</vt:lpstr>
      <vt:lpstr>Bookshelf Symbol 2</vt:lpstr>
      <vt:lpstr>Cambria Math</vt:lpstr>
      <vt:lpstr>Symbol</vt:lpstr>
      <vt:lpstr>Times New Roman</vt:lpstr>
      <vt:lpstr>Wingdings</vt:lpstr>
      <vt:lpstr>Blends</vt:lpstr>
      <vt:lpstr>Matrix Algebra</vt:lpstr>
      <vt:lpstr>THE LEONTIEF INPUT-OUTPUT MODEL</vt:lpstr>
      <vt:lpstr>THE LEONTIEF INPUT-OUTPUT MODEL</vt:lpstr>
      <vt:lpstr>THE LEONTIEF INPUT-OUTPUT MODEL</vt:lpstr>
      <vt:lpstr>THE LEONTIEF INPUT-OUTPUT MODEL</vt:lpstr>
      <vt:lpstr>THE LEONTIEF INPUT-OUTPUT MODEL</vt:lpstr>
      <vt:lpstr>THE LEONTIEF INPUT-OUTPUT MODEL</vt:lpstr>
      <vt:lpstr>THE LEONTIEF INPUT-OUTPUT MODEL</vt:lpstr>
      <vt:lpstr>THE LEONTIEF INPUT-OUTPUT MODEL</vt:lpstr>
      <vt:lpstr>THE LEONTIEF INPUT-OUTPUT MODEL</vt:lpstr>
    </vt:vector>
  </TitlesOfParts>
  <Company>© 2012 Pearson Education, Inc. All rights reserved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Linear Algebra and Its Applications</dc:subject>
  <dc:creator>David C. Lay</dc:creator>
  <cp:lastModifiedBy>Kristen Arnold</cp:lastModifiedBy>
  <cp:revision>986</cp:revision>
  <dcterms:created xsi:type="dcterms:W3CDTF">2005-10-22T18:34:54Z</dcterms:created>
  <dcterms:modified xsi:type="dcterms:W3CDTF">2015-05-26T17:08:44Z</dcterms:modified>
</cp:coreProperties>
</file>