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21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82" autoAdjust="0"/>
    <p:restoredTop sz="98725" autoAdjust="0"/>
  </p:normalViewPr>
  <p:slideViewPr>
    <p:cSldViewPr>
      <p:cViewPr varScale="1">
        <p:scale>
          <a:sx n="74" d="100"/>
          <a:sy n="74" d="100"/>
        </p:scale>
        <p:origin x="1458" y="7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11" Type="http://schemas.openxmlformats.org/officeDocument/2006/relationships/image" Target="../media/image14.wmf"/><Relationship Id="rId5" Type="http://schemas.openxmlformats.org/officeDocument/2006/relationships/image" Target="../media/image8.wmf"/><Relationship Id="rId10" Type="http://schemas.openxmlformats.org/officeDocument/2006/relationships/image" Target="../media/image13.wmf"/><Relationship Id="rId4" Type="http://schemas.openxmlformats.org/officeDocument/2006/relationships/image" Target="../media/image7.wmf"/><Relationship Id="rId9" Type="http://schemas.openxmlformats.org/officeDocument/2006/relationships/image" Target="../media/image1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7" Type="http://schemas.openxmlformats.org/officeDocument/2006/relationships/image" Target="../media/image74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6" Type="http://schemas.openxmlformats.org/officeDocument/2006/relationships/image" Target="../media/image73.wmf"/><Relationship Id="rId5" Type="http://schemas.openxmlformats.org/officeDocument/2006/relationships/image" Target="../media/image72.wmf"/><Relationship Id="rId4" Type="http://schemas.openxmlformats.org/officeDocument/2006/relationships/image" Target="../media/image71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4" Type="http://schemas.openxmlformats.org/officeDocument/2006/relationships/image" Target="../media/image81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Relationship Id="rId4" Type="http://schemas.openxmlformats.org/officeDocument/2006/relationships/image" Target="../media/image85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mf"/><Relationship Id="rId7" Type="http://schemas.openxmlformats.org/officeDocument/2006/relationships/image" Target="../media/image92.wmf"/><Relationship Id="rId2" Type="http://schemas.openxmlformats.org/officeDocument/2006/relationships/image" Target="../media/image87.wmf"/><Relationship Id="rId1" Type="http://schemas.openxmlformats.org/officeDocument/2006/relationships/image" Target="../media/image86.wmf"/><Relationship Id="rId6" Type="http://schemas.openxmlformats.org/officeDocument/2006/relationships/image" Target="../media/image91.wmf"/><Relationship Id="rId5" Type="http://schemas.openxmlformats.org/officeDocument/2006/relationships/image" Target="../media/image90.wmf"/><Relationship Id="rId4" Type="http://schemas.openxmlformats.org/officeDocument/2006/relationships/image" Target="../media/image89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94.wmf"/><Relationship Id="rId1" Type="http://schemas.openxmlformats.org/officeDocument/2006/relationships/image" Target="../media/image93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12" Type="http://schemas.openxmlformats.org/officeDocument/2006/relationships/image" Target="../media/image34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11" Type="http://schemas.openxmlformats.org/officeDocument/2006/relationships/image" Target="../media/image33.wmf"/><Relationship Id="rId5" Type="http://schemas.openxmlformats.org/officeDocument/2006/relationships/image" Target="../media/image27.wmf"/><Relationship Id="rId10" Type="http://schemas.openxmlformats.org/officeDocument/2006/relationships/image" Target="../media/image32.wmf"/><Relationship Id="rId4" Type="http://schemas.openxmlformats.org/officeDocument/2006/relationships/image" Target="../media/image26.wmf"/><Relationship Id="rId9" Type="http://schemas.openxmlformats.org/officeDocument/2006/relationships/image" Target="../media/image3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7" Type="http://schemas.openxmlformats.org/officeDocument/2006/relationships/image" Target="../media/image47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4" Type="http://schemas.openxmlformats.org/officeDocument/2006/relationships/image" Target="../media/image5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4" Type="http://schemas.openxmlformats.org/officeDocument/2006/relationships/image" Target="../media/image58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54F01C-9DAE-4834-B3FA-3D4760BB01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04709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A9C20A67-9360-415D-8A66-BED502C09899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784951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423364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>
                <a:solidFill>
                  <a:srgbClr val="4C7816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D8019"/>
                </a:solidFill>
                <a:latin typeface="Arial" panose="020B0604020202020204" pitchFamily="34" charset="0"/>
              </a:rPr>
              <a:t>2.2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248436"/>
            <a:ext cx="2971800" cy="375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879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2.2- </a:t>
            </a:r>
            <a:fld id="{666FB77A-CE67-40A9-945B-251200CD2367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7739980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2.2- </a:t>
            </a:r>
            <a:fld id="{C40906E5-C24C-4790-AE21-7B84BA83C02F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21629134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2.2- </a:t>
            </a:r>
            <a:fld id="{CE90E932-D1B3-4534-813D-FD4EBE5E39C2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6837696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2.2- </a:t>
            </a:r>
            <a:fld id="{611AF1AB-C2F6-4C2D-A675-8FAD64D2E68D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92826268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2.2- </a:t>
            </a:r>
            <a:fld id="{3986BFB6-CA82-4812-BE97-DA0F65491B7A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31710800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2.2- </a:t>
            </a:r>
            <a:fld id="{E6DAF540-46D9-4094-8FE8-0834E2370D1A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6966948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2.2- </a:t>
            </a:r>
            <a:fld id="{487CA900-6A0F-4284-BBF9-FA441424FECD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6714635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2.2- </a:t>
            </a:r>
            <a:fld id="{D08BDEBC-B0EE-4876-A910-04FE4D7A43BC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9443986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2.2- </a:t>
            </a:r>
            <a:fld id="{8667CB26-4B9D-4316-91C7-62ACA1D37795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5084770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2.2- </a:t>
            </a:r>
            <a:fld id="{C3411FFC-3F1F-41E6-A5CD-496F1593754C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87073260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2.2- </a:t>
            </a:r>
            <a:fld id="{CE7008AD-6ACD-4396-A6D7-C548241CE52C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5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62.wmf"/><Relationship Id="rId5" Type="http://schemas.openxmlformats.org/officeDocument/2006/relationships/oleObject" Target="../embeddings/oleObject59.bin"/><Relationship Id="rId4" Type="http://schemas.openxmlformats.org/officeDocument/2006/relationships/image" Target="../media/image61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3" Type="http://schemas.openxmlformats.org/officeDocument/2006/relationships/image" Target="../media/image67.png"/><Relationship Id="rId7" Type="http://schemas.openxmlformats.org/officeDocument/2006/relationships/image" Target="../media/image6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61.bin"/><Relationship Id="rId5" Type="http://schemas.openxmlformats.org/officeDocument/2006/relationships/image" Target="../media/image63.wmf"/><Relationship Id="rId4" Type="http://schemas.openxmlformats.org/officeDocument/2006/relationships/oleObject" Target="../embeddings/oleObject60.bin"/><Relationship Id="rId9" Type="http://schemas.openxmlformats.org/officeDocument/2006/relationships/image" Target="../media/image65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6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64.bin"/><Relationship Id="rId5" Type="http://schemas.openxmlformats.org/officeDocument/2006/relationships/image" Target="../media/image66.wmf"/><Relationship Id="rId4" Type="http://schemas.openxmlformats.org/officeDocument/2006/relationships/oleObject" Target="../embeddings/oleObject63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13" Type="http://schemas.openxmlformats.org/officeDocument/2006/relationships/oleObject" Target="../embeddings/oleObject70.bin"/><Relationship Id="rId3" Type="http://schemas.openxmlformats.org/officeDocument/2006/relationships/oleObject" Target="../embeddings/oleObject65.bin"/><Relationship Id="rId7" Type="http://schemas.openxmlformats.org/officeDocument/2006/relationships/oleObject" Target="../embeddings/oleObject67.bin"/><Relationship Id="rId12" Type="http://schemas.openxmlformats.org/officeDocument/2006/relationships/image" Target="../media/image72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4.w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69.wmf"/><Relationship Id="rId11" Type="http://schemas.openxmlformats.org/officeDocument/2006/relationships/oleObject" Target="../embeddings/oleObject69.bin"/><Relationship Id="rId5" Type="http://schemas.openxmlformats.org/officeDocument/2006/relationships/oleObject" Target="../embeddings/oleObject66.bin"/><Relationship Id="rId15" Type="http://schemas.openxmlformats.org/officeDocument/2006/relationships/oleObject" Target="../embeddings/oleObject71.bin"/><Relationship Id="rId10" Type="http://schemas.openxmlformats.org/officeDocument/2006/relationships/image" Target="../media/image71.wmf"/><Relationship Id="rId4" Type="http://schemas.openxmlformats.org/officeDocument/2006/relationships/image" Target="../media/image68.wmf"/><Relationship Id="rId9" Type="http://schemas.openxmlformats.org/officeDocument/2006/relationships/oleObject" Target="../embeddings/oleObject68.bin"/><Relationship Id="rId14" Type="http://schemas.openxmlformats.org/officeDocument/2006/relationships/image" Target="../media/image73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wmf"/><Relationship Id="rId3" Type="http://schemas.openxmlformats.org/officeDocument/2006/relationships/oleObject" Target="../embeddings/oleObject72.bin"/><Relationship Id="rId7" Type="http://schemas.openxmlformats.org/officeDocument/2006/relationships/oleObject" Target="../embeddings/oleObject7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76.wmf"/><Relationship Id="rId5" Type="http://schemas.openxmlformats.org/officeDocument/2006/relationships/oleObject" Target="../embeddings/oleObject73.bin"/><Relationship Id="rId4" Type="http://schemas.openxmlformats.org/officeDocument/2006/relationships/image" Target="../media/image75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3" Type="http://schemas.openxmlformats.org/officeDocument/2006/relationships/oleObject" Target="../embeddings/oleObject75.bin"/><Relationship Id="rId7" Type="http://schemas.openxmlformats.org/officeDocument/2006/relationships/oleObject" Target="../embeddings/oleObject7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79.wmf"/><Relationship Id="rId5" Type="http://schemas.openxmlformats.org/officeDocument/2006/relationships/oleObject" Target="../embeddings/oleObject76.bin"/><Relationship Id="rId10" Type="http://schemas.openxmlformats.org/officeDocument/2006/relationships/image" Target="../media/image81.wmf"/><Relationship Id="rId4" Type="http://schemas.openxmlformats.org/officeDocument/2006/relationships/image" Target="../media/image78.wmf"/><Relationship Id="rId9" Type="http://schemas.openxmlformats.org/officeDocument/2006/relationships/oleObject" Target="../embeddings/oleObject78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3" Type="http://schemas.openxmlformats.org/officeDocument/2006/relationships/oleObject" Target="../embeddings/oleObject79.bin"/><Relationship Id="rId7" Type="http://schemas.openxmlformats.org/officeDocument/2006/relationships/oleObject" Target="../embeddings/oleObject8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83.wmf"/><Relationship Id="rId5" Type="http://schemas.openxmlformats.org/officeDocument/2006/relationships/oleObject" Target="../embeddings/oleObject80.bin"/><Relationship Id="rId10" Type="http://schemas.openxmlformats.org/officeDocument/2006/relationships/image" Target="../media/image85.wmf"/><Relationship Id="rId4" Type="http://schemas.openxmlformats.org/officeDocument/2006/relationships/image" Target="../media/image82.wmf"/><Relationship Id="rId9" Type="http://schemas.openxmlformats.org/officeDocument/2006/relationships/oleObject" Target="../embeddings/oleObject82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wmf"/><Relationship Id="rId13" Type="http://schemas.openxmlformats.org/officeDocument/2006/relationships/oleObject" Target="../embeddings/oleObject88.bin"/><Relationship Id="rId3" Type="http://schemas.openxmlformats.org/officeDocument/2006/relationships/oleObject" Target="../embeddings/oleObject83.bin"/><Relationship Id="rId7" Type="http://schemas.openxmlformats.org/officeDocument/2006/relationships/oleObject" Target="../embeddings/oleObject85.bin"/><Relationship Id="rId12" Type="http://schemas.openxmlformats.org/officeDocument/2006/relationships/image" Target="../media/image90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2.wmf"/><Relationship Id="rId1" Type="http://schemas.openxmlformats.org/officeDocument/2006/relationships/vmlDrawing" Target="../drawings/vmlDrawing17.vml"/><Relationship Id="rId6" Type="http://schemas.openxmlformats.org/officeDocument/2006/relationships/image" Target="../media/image87.wmf"/><Relationship Id="rId11" Type="http://schemas.openxmlformats.org/officeDocument/2006/relationships/oleObject" Target="../embeddings/oleObject87.bin"/><Relationship Id="rId5" Type="http://schemas.openxmlformats.org/officeDocument/2006/relationships/oleObject" Target="../embeddings/oleObject84.bin"/><Relationship Id="rId15" Type="http://schemas.openxmlformats.org/officeDocument/2006/relationships/oleObject" Target="../embeddings/oleObject89.bin"/><Relationship Id="rId10" Type="http://schemas.openxmlformats.org/officeDocument/2006/relationships/image" Target="../media/image89.wmf"/><Relationship Id="rId4" Type="http://schemas.openxmlformats.org/officeDocument/2006/relationships/image" Target="../media/image86.wmf"/><Relationship Id="rId9" Type="http://schemas.openxmlformats.org/officeDocument/2006/relationships/oleObject" Target="../embeddings/oleObject86.bin"/><Relationship Id="rId14" Type="http://schemas.openxmlformats.org/officeDocument/2006/relationships/image" Target="../media/image91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94.wmf"/><Relationship Id="rId5" Type="http://schemas.openxmlformats.org/officeDocument/2006/relationships/oleObject" Target="../embeddings/oleObject91.bin"/><Relationship Id="rId4" Type="http://schemas.openxmlformats.org/officeDocument/2006/relationships/image" Target="../media/image93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8.wmf"/><Relationship Id="rId18" Type="http://schemas.openxmlformats.org/officeDocument/2006/relationships/oleObject" Target="../embeddings/oleObject8.bin"/><Relationship Id="rId3" Type="http://schemas.openxmlformats.org/officeDocument/2006/relationships/notesSlide" Target="../notesSlides/notesSlide2.xml"/><Relationship Id="rId21" Type="http://schemas.openxmlformats.org/officeDocument/2006/relationships/image" Target="../media/image12.wmf"/><Relationship Id="rId7" Type="http://schemas.openxmlformats.org/officeDocument/2006/relationships/image" Target="../media/image5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0.wmf"/><Relationship Id="rId25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7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4.wmf"/><Relationship Id="rId15" Type="http://schemas.openxmlformats.org/officeDocument/2006/relationships/image" Target="../media/image9.wmf"/><Relationship Id="rId23" Type="http://schemas.openxmlformats.org/officeDocument/2006/relationships/image" Target="../media/image13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1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oleObject" Target="../embeddings/oleObject17.bin"/><Relationship Id="rId18" Type="http://schemas.openxmlformats.org/officeDocument/2006/relationships/image" Target="../media/image22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19.wmf"/><Relationship Id="rId17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1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3.bin"/><Relationship Id="rId15" Type="http://schemas.openxmlformats.org/officeDocument/2006/relationships/oleObject" Target="../embeddings/oleObject18.bin"/><Relationship Id="rId10" Type="http://schemas.openxmlformats.org/officeDocument/2006/relationships/image" Target="../media/image18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20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image" Target="../media/image27.wmf"/><Relationship Id="rId18" Type="http://schemas.openxmlformats.org/officeDocument/2006/relationships/oleObject" Target="../embeddings/oleObject27.bin"/><Relationship Id="rId26" Type="http://schemas.openxmlformats.org/officeDocument/2006/relationships/oleObject" Target="../embeddings/oleObject31.bin"/><Relationship Id="rId3" Type="http://schemas.openxmlformats.org/officeDocument/2006/relationships/image" Target="../media/image35.png"/><Relationship Id="rId21" Type="http://schemas.openxmlformats.org/officeDocument/2006/relationships/image" Target="../media/image31.wmf"/><Relationship Id="rId7" Type="http://schemas.openxmlformats.org/officeDocument/2006/relationships/image" Target="../media/image24.wmf"/><Relationship Id="rId12" Type="http://schemas.openxmlformats.org/officeDocument/2006/relationships/oleObject" Target="../embeddings/oleObject24.bin"/><Relationship Id="rId17" Type="http://schemas.openxmlformats.org/officeDocument/2006/relationships/image" Target="../media/image29.wmf"/><Relationship Id="rId25" Type="http://schemas.openxmlformats.org/officeDocument/2006/relationships/image" Target="../media/image33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6.bin"/><Relationship Id="rId20" Type="http://schemas.openxmlformats.org/officeDocument/2006/relationships/oleObject" Target="../embeddings/oleObject28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26.wmf"/><Relationship Id="rId24" Type="http://schemas.openxmlformats.org/officeDocument/2006/relationships/oleObject" Target="../embeddings/oleObject30.bin"/><Relationship Id="rId5" Type="http://schemas.openxmlformats.org/officeDocument/2006/relationships/image" Target="../media/image23.wmf"/><Relationship Id="rId15" Type="http://schemas.openxmlformats.org/officeDocument/2006/relationships/image" Target="../media/image28.wmf"/><Relationship Id="rId23" Type="http://schemas.openxmlformats.org/officeDocument/2006/relationships/image" Target="../media/image32.wmf"/><Relationship Id="rId10" Type="http://schemas.openxmlformats.org/officeDocument/2006/relationships/oleObject" Target="../embeddings/oleObject23.bin"/><Relationship Id="rId19" Type="http://schemas.openxmlformats.org/officeDocument/2006/relationships/image" Target="../media/image30.wmf"/><Relationship Id="rId4" Type="http://schemas.openxmlformats.org/officeDocument/2006/relationships/oleObject" Target="../embeddings/oleObject20.bin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25.bin"/><Relationship Id="rId22" Type="http://schemas.openxmlformats.org/officeDocument/2006/relationships/oleObject" Target="../embeddings/oleObject29.bin"/><Relationship Id="rId27" Type="http://schemas.openxmlformats.org/officeDocument/2006/relationships/image" Target="../media/image3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oleObject" Target="../embeddings/oleObject37.bin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3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6.wmf"/><Relationship Id="rId11" Type="http://schemas.openxmlformats.org/officeDocument/2006/relationships/oleObject" Target="../embeddings/oleObject36.bin"/><Relationship Id="rId5" Type="http://schemas.openxmlformats.org/officeDocument/2006/relationships/oleObject" Target="../embeddings/oleObject33.bin"/><Relationship Id="rId10" Type="http://schemas.openxmlformats.org/officeDocument/2006/relationships/image" Target="../media/image38.wmf"/><Relationship Id="rId4" Type="http://schemas.openxmlformats.org/officeDocument/2006/relationships/image" Target="../media/image35.wmf"/><Relationship Id="rId9" Type="http://schemas.openxmlformats.org/officeDocument/2006/relationships/oleObject" Target="../embeddings/oleObject35.bin"/><Relationship Id="rId14" Type="http://schemas.openxmlformats.org/officeDocument/2006/relationships/image" Target="../media/image40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oleObject" Target="../embeddings/oleObject43.bin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12" Type="http://schemas.openxmlformats.org/officeDocument/2006/relationships/image" Target="../media/image45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7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42.wmf"/><Relationship Id="rId11" Type="http://schemas.openxmlformats.org/officeDocument/2006/relationships/oleObject" Target="../embeddings/oleObject42.bin"/><Relationship Id="rId5" Type="http://schemas.openxmlformats.org/officeDocument/2006/relationships/oleObject" Target="../embeddings/oleObject39.bin"/><Relationship Id="rId15" Type="http://schemas.openxmlformats.org/officeDocument/2006/relationships/oleObject" Target="../embeddings/oleObject44.bin"/><Relationship Id="rId10" Type="http://schemas.openxmlformats.org/officeDocument/2006/relationships/image" Target="../media/image44.wmf"/><Relationship Id="rId4" Type="http://schemas.openxmlformats.org/officeDocument/2006/relationships/image" Target="../media/image41.wmf"/><Relationship Id="rId9" Type="http://schemas.openxmlformats.org/officeDocument/2006/relationships/oleObject" Target="../embeddings/oleObject41.bin"/><Relationship Id="rId14" Type="http://schemas.openxmlformats.org/officeDocument/2006/relationships/image" Target="../media/image46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oleObject" Target="../embeddings/oleObject45.bin"/><Relationship Id="rId7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48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2.wmf"/><Relationship Id="rId5" Type="http://schemas.openxmlformats.org/officeDocument/2006/relationships/oleObject" Target="../embeddings/oleObject49.bin"/><Relationship Id="rId10" Type="http://schemas.openxmlformats.org/officeDocument/2006/relationships/image" Target="../media/image54.wmf"/><Relationship Id="rId4" Type="http://schemas.openxmlformats.org/officeDocument/2006/relationships/image" Target="../media/image51.wmf"/><Relationship Id="rId9" Type="http://schemas.openxmlformats.org/officeDocument/2006/relationships/oleObject" Target="../embeddings/oleObject5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oleObject" Target="../embeddings/oleObject52.bin"/><Relationship Id="rId7" Type="http://schemas.openxmlformats.org/officeDocument/2006/relationships/oleObject" Target="../embeddings/oleObject5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53.bin"/><Relationship Id="rId10" Type="http://schemas.openxmlformats.org/officeDocument/2006/relationships/image" Target="../media/image58.wmf"/><Relationship Id="rId4" Type="http://schemas.openxmlformats.org/officeDocument/2006/relationships/image" Target="../media/image55.wmf"/><Relationship Id="rId9" Type="http://schemas.openxmlformats.org/officeDocument/2006/relationships/oleObject" Target="../embeddings/oleObject5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Algebra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INVERSE OF A MATRIX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2.2- </a:t>
            </a:r>
            <a:fld id="{450E0365-26B8-4E9F-91B7-DB7429E5172E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ELEMENTARY MATRICES</a:t>
            </a:r>
          </a:p>
        </p:txBody>
      </p:sp>
      <p:sp>
        <p:nvSpPr>
          <p:cNvPr id="68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530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An interchange of rows 1 and 2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produces </a:t>
            </a:r>
            <a:r>
              <a:rPr lang="en-US" altLang="en-US" sz="2800" i="1" dirty="0" smtClean="0"/>
              <a:t>E</a:t>
            </a:r>
            <a:r>
              <a:rPr lang="en-US" altLang="en-US" sz="2800" baseline="-25000" dirty="0" smtClean="0"/>
              <a:t>2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, and multiplication of row 3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by 5 produces </a:t>
            </a:r>
            <a:r>
              <a:rPr lang="en-US" altLang="en-US" sz="2800" i="1" dirty="0" smtClean="0"/>
              <a:t>E</a:t>
            </a:r>
            <a:r>
              <a:rPr lang="en-US" altLang="en-US" sz="2800" baseline="-25000" dirty="0" smtClean="0"/>
              <a:t>3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Left-multiplication (that is, multiplication on the left) by </a:t>
            </a:r>
            <a:r>
              <a:rPr lang="en-US" altLang="en-US" sz="2800" i="1" dirty="0" smtClean="0"/>
              <a:t>E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 in Example 1 has the same effect on any           matrix.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Since                  , we see that </a:t>
            </a:r>
            <a:r>
              <a:rPr lang="en-US" altLang="en-US" sz="2800" i="1" dirty="0" smtClean="0"/>
              <a:t>E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 </a:t>
            </a:r>
            <a:r>
              <a:rPr lang="en-US" altLang="en-US" sz="2800" i="1" dirty="0" smtClean="0"/>
              <a:t>itself</a:t>
            </a:r>
            <a:r>
              <a:rPr lang="en-US" altLang="en-US" sz="2800" dirty="0" smtClean="0"/>
              <a:t> is produced by this same row operation on the identity.</a:t>
            </a:r>
          </a:p>
        </p:txBody>
      </p:sp>
      <p:graphicFrame>
        <p:nvGraphicFramePr>
          <p:cNvPr id="6830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71690"/>
              </p:ext>
            </p:extLst>
          </p:nvPr>
        </p:nvGraphicFramePr>
        <p:xfrm>
          <a:off x="7543800" y="3200400"/>
          <a:ext cx="7366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0" name="Equation" r:id="rId3" imgW="736600" imgH="342900" progId="Equation.DSMT4">
                  <p:embed/>
                </p:oleObj>
              </mc:Choice>
              <mc:Fallback>
                <p:oleObj name="Equation" r:id="rId3" imgW="736600" imgH="3429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3200400"/>
                        <a:ext cx="7366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301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3703660"/>
              </p:ext>
            </p:extLst>
          </p:nvPr>
        </p:nvGraphicFramePr>
        <p:xfrm>
          <a:off x="1752600" y="4572000"/>
          <a:ext cx="1524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1" name="Equation" r:id="rId5" imgW="1524000" imgH="482600" progId="Equation.DSMT4">
                  <p:embed/>
                </p:oleObj>
              </mc:Choice>
              <mc:Fallback>
                <p:oleObj name="Equation" r:id="rId5" imgW="1524000" imgH="482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572000"/>
                        <a:ext cx="1524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2.2- </a:t>
            </a:r>
            <a:fld id="{4BB179AF-948D-4CEA-AF55-7B8B977936B2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ELEMENTARY MATRICES</a:t>
            </a:r>
          </a:p>
        </p:txBody>
      </p:sp>
      <p:sp>
        <p:nvSpPr>
          <p:cNvPr id="68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382000" cy="54102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Example 5 illustrates the following general fact about elementary matrices.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If an elementary row operation is performed on an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          matrix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, the resulting matrix can be written as </a:t>
            </a:r>
            <a:r>
              <a:rPr lang="en-US" altLang="en-US" sz="2800" i="1" dirty="0" smtClean="0"/>
              <a:t>EA</a:t>
            </a:r>
            <a:r>
              <a:rPr lang="en-US" altLang="en-US" sz="2800" dirty="0" smtClean="0"/>
              <a:t>, where the            matrix </a:t>
            </a:r>
            <a:r>
              <a:rPr lang="en-US" altLang="en-US" sz="2800" i="1" dirty="0" smtClean="0"/>
              <a:t>E</a:t>
            </a:r>
            <a:r>
              <a:rPr lang="en-US" altLang="en-US" sz="2800" dirty="0" smtClean="0"/>
              <a:t> is created by performing the same row operation on </a:t>
            </a:r>
            <a:r>
              <a:rPr lang="en-US" altLang="en-US" sz="2800" i="1" dirty="0" err="1" smtClean="0"/>
              <a:t>I</a:t>
            </a:r>
            <a:r>
              <a:rPr lang="en-US" altLang="en-US" sz="2800" i="1" baseline="-25000" dirty="0" err="1" smtClean="0"/>
              <a:t>m</a:t>
            </a:r>
            <a:r>
              <a:rPr lang="en-US" altLang="en-US" sz="2800" dirty="0" smtClean="0"/>
              <a:t>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Each elementary matrix </a:t>
            </a:r>
            <a:r>
              <a:rPr lang="en-US" altLang="en-US" sz="2800" i="1" dirty="0" smtClean="0"/>
              <a:t>E</a:t>
            </a:r>
            <a:r>
              <a:rPr lang="en-US" altLang="en-US" sz="2800" dirty="0" smtClean="0"/>
              <a:t> is invertible. The inverse of </a:t>
            </a:r>
            <a:r>
              <a:rPr lang="en-US" altLang="en-US" sz="2800" i="1" dirty="0" smtClean="0"/>
              <a:t>E</a:t>
            </a:r>
            <a:r>
              <a:rPr lang="en-US" altLang="en-US" sz="2800" dirty="0" smtClean="0"/>
              <a:t> is the elementary matrix of the same type that transforms </a:t>
            </a:r>
            <a:r>
              <a:rPr lang="en-US" altLang="en-US" sz="2800" i="1" dirty="0" smtClean="0"/>
              <a:t>E</a:t>
            </a:r>
            <a:r>
              <a:rPr lang="en-US" altLang="en-US" sz="2800" dirty="0" smtClean="0"/>
              <a:t> back into </a:t>
            </a:r>
            <a:r>
              <a:rPr lang="en-US" altLang="en-US" sz="2800" i="1" dirty="0" smtClean="0"/>
              <a:t>I</a:t>
            </a:r>
            <a:r>
              <a:rPr lang="en-US" altLang="en-US" sz="2800" dirty="0" smtClean="0"/>
              <a:t>.</a:t>
            </a:r>
            <a:r>
              <a:rPr lang="en-US" altLang="en-US" dirty="0" smtClean="0"/>
              <a:t>                </a:t>
            </a:r>
          </a:p>
          <a:p>
            <a:pPr eaLnBrk="1" hangingPunct="1"/>
            <a:endParaRPr lang="en-US" altLang="en-US" dirty="0" smtClean="0"/>
          </a:p>
        </p:txBody>
      </p:sp>
      <p:graphicFrame>
        <p:nvGraphicFramePr>
          <p:cNvPr id="684036" name="Object 4"/>
          <p:cNvGraphicFramePr>
            <a:graphicFrameLocks noChangeAspect="1"/>
          </p:cNvGraphicFramePr>
          <p:nvPr/>
        </p:nvGraphicFramePr>
        <p:xfrm>
          <a:off x="838200" y="32766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4" name="Equation" r:id="rId3" imgW="863225" imgH="253890" progId="Equation.DSMT4">
                  <p:embed/>
                </p:oleObj>
              </mc:Choice>
              <mc:Fallback>
                <p:oleObj name="Equation" r:id="rId3" imgW="863225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2766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4037" name="Object 5"/>
          <p:cNvGraphicFramePr>
            <a:graphicFrameLocks noChangeAspect="1"/>
          </p:cNvGraphicFramePr>
          <p:nvPr/>
        </p:nvGraphicFramePr>
        <p:xfrm>
          <a:off x="2959100" y="3708400"/>
          <a:ext cx="9525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5" name="Equation" r:id="rId5" imgW="952087" imgH="253890" progId="Equation.DSMT4">
                  <p:embed/>
                </p:oleObj>
              </mc:Choice>
              <mc:Fallback>
                <p:oleObj name="Equation" r:id="rId5" imgW="952087" imgH="25389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3708400"/>
                        <a:ext cx="9525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2.2- </a:t>
            </a:r>
            <a:fld id="{F9A1B63C-E9C8-452F-9B9B-3EA6647A2EDD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ELEMENTARY MATRICES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86083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10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>
                    <a:solidFill>
                      <a:srgbClr val="077C97"/>
                    </a:solidFill>
                  </a:rPr>
                  <a:t>Theorem 7</a:t>
                </a:r>
                <a:r>
                  <a:rPr lang="en-US" altLang="en-US" sz="2800" b="1" dirty="0" smtClean="0"/>
                  <a:t>:</a:t>
                </a:r>
                <a:r>
                  <a:rPr lang="en-US" altLang="en-US" sz="2800" dirty="0" smtClean="0"/>
                  <a:t> An          matrix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invertible if and only if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row equivalent to </a:t>
                </a:r>
                <a:r>
                  <a:rPr lang="en-US" altLang="en-US" sz="2800" i="1" dirty="0" smtClean="0"/>
                  <a:t>I</a:t>
                </a:r>
                <a:r>
                  <a:rPr lang="en-US" altLang="en-US" sz="2800" i="1" baseline="-25000" dirty="0" smtClean="0"/>
                  <a:t>n</a:t>
                </a:r>
                <a:r>
                  <a:rPr lang="en-US" altLang="en-US" sz="2800" dirty="0" smtClean="0"/>
                  <a:t>, and in this case, any sequence of elementary row operations that reduces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to </a:t>
                </a:r>
                <a:r>
                  <a:rPr lang="en-US" altLang="en-US" sz="2800" i="1" dirty="0" smtClean="0"/>
                  <a:t>I</a:t>
                </a:r>
                <a:r>
                  <a:rPr lang="en-US" altLang="en-US" sz="2800" i="1" baseline="-25000" dirty="0" smtClean="0"/>
                  <a:t>n</a:t>
                </a:r>
                <a:r>
                  <a:rPr lang="en-US" altLang="en-US" sz="2800" dirty="0" smtClean="0"/>
                  <a:t> also transforms </a:t>
                </a:r>
                <a:r>
                  <a:rPr lang="en-US" altLang="en-US" sz="2800" i="1" dirty="0" smtClean="0"/>
                  <a:t>I</a:t>
                </a:r>
                <a:r>
                  <a:rPr lang="en-US" altLang="en-US" sz="2800" i="1" baseline="-25000" dirty="0" smtClean="0"/>
                  <a:t>n</a:t>
                </a:r>
                <a:r>
                  <a:rPr lang="en-US" altLang="en-US" sz="2800" dirty="0" smtClean="0"/>
                  <a:t> into      .</a:t>
                </a:r>
              </a:p>
              <a:p>
                <a:pPr eaLnBrk="1" hangingPunct="1"/>
                <a:r>
                  <a:rPr lang="en-US" altLang="en-US" sz="2800" b="1" dirty="0" smtClean="0"/>
                  <a:t>Proof:</a:t>
                </a:r>
                <a:r>
                  <a:rPr lang="en-US" altLang="en-US" sz="2800" dirty="0" smtClean="0"/>
                  <a:t> Suppose that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invertible.</a:t>
                </a:r>
              </a:p>
              <a:p>
                <a:pPr eaLnBrk="1" hangingPunct="1"/>
                <a:r>
                  <a:rPr lang="en-US" altLang="en-US" sz="2800" dirty="0" smtClean="0"/>
                  <a:t>Then, since the equation              has a solution for each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 (Theorem 5),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has a pivot position in every row.</a:t>
                </a:r>
              </a:p>
              <a:p>
                <a:pPr eaLnBrk="1" hangingPunct="1"/>
                <a:r>
                  <a:rPr lang="en-US" altLang="en-US" sz="2800" dirty="0" smtClean="0"/>
                  <a:t>Because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square, the </a:t>
                </a:r>
                <a:r>
                  <a:rPr lang="en-US" altLang="en-US" sz="2800" i="1" dirty="0" smtClean="0"/>
                  <a:t>n</a:t>
                </a:r>
                <a:r>
                  <a:rPr lang="en-US" altLang="en-US" sz="2800" dirty="0" smtClean="0"/>
                  <a:t> pivot positions must be on the diagonal, which implies that the reduced echelon form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</a:t>
                </a:r>
                <a:r>
                  <a:rPr lang="en-US" altLang="en-US" sz="2800" i="1" dirty="0" smtClean="0"/>
                  <a:t>I</a:t>
                </a:r>
                <a:r>
                  <a:rPr lang="en-US" altLang="en-US" sz="2800" i="1" baseline="-25000" dirty="0" smtClean="0"/>
                  <a:t>n</a:t>
                </a:r>
                <a:r>
                  <a:rPr lang="en-US" altLang="en-US" sz="2800" dirty="0" smtClean="0"/>
                  <a:t>. That is, 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 ~ </m:t>
                    </m:r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en-US" sz="2800" dirty="0" smtClean="0"/>
                  <a:t>. </a:t>
                </a:r>
              </a:p>
            </p:txBody>
          </p:sp>
        </mc:Choice>
        <mc:Fallback xmlns="">
          <p:sp>
            <p:nvSpPr>
              <p:cNvPr id="68608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10200"/>
              </a:xfrm>
              <a:blipFill rotWithShape="0">
                <a:blip r:embed="rId3"/>
                <a:stretch>
                  <a:fillRect l="-1259" t="-1240" r="-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86084" name="Object 4"/>
          <p:cNvGraphicFramePr>
            <a:graphicFrameLocks noChangeAspect="1"/>
          </p:cNvGraphicFramePr>
          <p:nvPr/>
        </p:nvGraphicFramePr>
        <p:xfrm>
          <a:off x="3238500" y="13081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9" name="Equation" r:id="rId4" imgW="774364" imgH="253890" progId="Equation.DSMT4">
                  <p:embed/>
                </p:oleObj>
              </mc:Choice>
              <mc:Fallback>
                <p:oleObj name="Equation" r:id="rId4" imgW="774364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0" y="13081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085" name="Object 5"/>
          <p:cNvGraphicFramePr>
            <a:graphicFrameLocks noChangeAspect="1"/>
          </p:cNvGraphicFramePr>
          <p:nvPr/>
        </p:nvGraphicFramePr>
        <p:xfrm>
          <a:off x="4419600" y="35179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0" name="Equation" r:id="rId6" imgW="1143000" imgH="355600" progId="Equation.DSMT4">
                  <p:embed/>
                </p:oleObj>
              </mc:Choice>
              <mc:Fallback>
                <p:oleObj name="Equation" r:id="rId6" imgW="1143000" imgH="355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35179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088" name="Object 8"/>
          <p:cNvGraphicFramePr>
            <a:graphicFrameLocks noChangeAspect="1"/>
          </p:cNvGraphicFramePr>
          <p:nvPr/>
        </p:nvGraphicFramePr>
        <p:xfrm>
          <a:off x="4787900" y="2438400"/>
          <a:ext cx="520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1" name="Equation" r:id="rId8" imgW="520474" imgH="393529" progId="Equation.DSMT4">
                  <p:embed/>
                </p:oleObj>
              </mc:Choice>
              <mc:Fallback>
                <p:oleObj name="Equation" r:id="rId8" imgW="520474" imgH="393529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0" y="2438400"/>
                        <a:ext cx="520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2.2- </a:t>
            </a:r>
            <a:fld id="{01159B02-0CEA-4219-9086-76D49E08E0CC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ELEMENTARY MATRICES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8710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458200" cy="5410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Now suppose, conversely, that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 ~ </m:t>
                    </m:r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Then, since each step of the row reduction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corresponds to left-multiplication by an elementary matrix, there exist elementary matrices </a:t>
                </a:r>
                <a:r>
                  <a:rPr lang="en-US" altLang="en-US" sz="2800" i="1" dirty="0" smtClean="0"/>
                  <a:t>E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 …, </a:t>
                </a:r>
                <a:r>
                  <a:rPr lang="en-US" altLang="en-US" sz="2800" i="1" dirty="0" smtClean="0"/>
                  <a:t>E</a:t>
                </a:r>
                <a:r>
                  <a:rPr lang="en-US" altLang="en-US" sz="2800" i="1" baseline="-25000" dirty="0" smtClean="0"/>
                  <a:t>p</a:t>
                </a:r>
                <a:r>
                  <a:rPr lang="en-US" altLang="en-US" sz="2800" dirty="0" smtClean="0"/>
                  <a:t> such that 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~</m:t>
                    </m:r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~</m:t>
                    </m:r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en-US" sz="2800" b="0" i="0" smtClean="0">
                        <a:latin typeface="Cambria Math" panose="02040503050406030204" pitchFamily="18" charset="0"/>
                      </a:rPr>
                      <m:t>)~…~</m:t>
                    </m:r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…</m:t>
                    </m:r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en-US" sz="2800" b="0" i="0" smtClean="0">
                        <a:latin typeface="Cambria Math" panose="02040503050406030204" pitchFamily="18" charset="0"/>
                      </a:rPr>
                      <m:t>)=</m:t>
                    </m:r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en-US" sz="2800" dirty="0" smtClean="0"/>
                  <a:t>                           </a:t>
                </a:r>
              </a:p>
              <a:p>
                <a:pPr eaLnBrk="1" hangingPunct="1"/>
                <a:r>
                  <a:rPr lang="en-US" altLang="en-US" sz="2800" dirty="0" smtClean="0"/>
                  <a:t>That is,    </a:t>
                </a:r>
              </a:p>
              <a:p>
                <a:pPr marL="0" indent="0" eaLnBrk="1" hangingPunct="1">
                  <a:buNone/>
                </a:pPr>
                <a:r>
                  <a:rPr lang="en-US" altLang="en-US" sz="2800" dirty="0" smtClean="0"/>
                  <a:t>                                                      </a:t>
                </a:r>
                <a:r>
                  <a:rPr lang="en-US" altLang="en-US" sz="2800" dirty="0"/>
                  <a:t>	</a:t>
                </a:r>
                <a:r>
                  <a:rPr lang="en-US" altLang="en-US" sz="2800" dirty="0" smtClean="0"/>
                  <a:t>	(1)</a:t>
                </a:r>
              </a:p>
              <a:p>
                <a:pPr eaLnBrk="1" hangingPunct="1"/>
                <a:r>
                  <a:rPr lang="en-US" altLang="en-US" sz="2800" dirty="0" smtClean="0"/>
                  <a:t>Since the product </a:t>
                </a:r>
                <a:r>
                  <a:rPr lang="en-US" altLang="en-US" sz="2800" i="1" dirty="0" smtClean="0"/>
                  <a:t>E</a:t>
                </a:r>
                <a:r>
                  <a:rPr lang="en-US" altLang="en-US" sz="2800" i="1" baseline="-25000" dirty="0" smtClean="0"/>
                  <a:t>p</a:t>
                </a:r>
                <a:r>
                  <a:rPr lang="en-US" altLang="en-US" sz="2800" dirty="0" smtClean="0"/>
                  <a:t>…</a:t>
                </a:r>
                <a:r>
                  <a:rPr lang="en-US" altLang="en-US" sz="2800" i="1" dirty="0" smtClean="0"/>
                  <a:t>E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 of invertible matrices is invertible, (1) leads to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   . </a:t>
                </a:r>
              </a:p>
            </p:txBody>
          </p:sp>
        </mc:Choice>
        <mc:Fallback xmlns="">
          <p:sp>
            <p:nvSpPr>
              <p:cNvPr id="68710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458200" cy="5410200"/>
              </a:xfrm>
              <a:blipFill rotWithShape="0">
                <a:blip r:embed="rId3"/>
                <a:stretch>
                  <a:fillRect l="-1225" t="-1240" r="-216" b="-16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871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195625"/>
              </p:ext>
            </p:extLst>
          </p:nvPr>
        </p:nvGraphicFramePr>
        <p:xfrm>
          <a:off x="3549650" y="3962400"/>
          <a:ext cx="2044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1" name="Equation" r:id="rId4" imgW="2044700" imgH="520700" progId="Equation.DSMT4">
                  <p:embed/>
                </p:oleObj>
              </mc:Choice>
              <mc:Fallback>
                <p:oleObj name="Equation" r:id="rId4" imgW="2044700" imgH="5207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50" y="3962400"/>
                        <a:ext cx="20447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71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8422415"/>
              </p:ext>
            </p:extLst>
          </p:nvPr>
        </p:nvGraphicFramePr>
        <p:xfrm>
          <a:off x="2159000" y="5422900"/>
          <a:ext cx="55753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2" name="Equation" r:id="rId6" imgW="5575300" imgH="1244600" progId="Equation.DSMT4">
                  <p:embed/>
                </p:oleObj>
              </mc:Choice>
              <mc:Fallback>
                <p:oleObj name="Equation" r:id="rId6" imgW="5575300" imgH="1244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9000" y="5422900"/>
                        <a:ext cx="5575300" cy="124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2.2- </a:t>
            </a:r>
            <a:fld id="{CBB45667-CAD4-495E-A1F5-AA107CFCC274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ALGORITHM FOR FINDING</a:t>
            </a:r>
            <a:endParaRPr lang="en-US" altLang="en-US" baseline="30000" smtClean="0"/>
          </a:p>
        </p:txBody>
      </p:sp>
      <p:sp>
        <p:nvSpPr>
          <p:cNvPr id="68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51054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Thus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is invertible, as it is the inverse of an invertible matrix (Theorem 6). Also,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                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/>
            <a:r>
              <a:rPr lang="en-US" altLang="en-US" sz="2800" smtClean="0"/>
              <a:t>Then                              , which says that        results from applying </a:t>
            </a:r>
            <a:r>
              <a:rPr lang="en-US" altLang="en-US" sz="2800" i="1" smtClean="0"/>
              <a:t>E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 ..., </a:t>
            </a:r>
            <a:r>
              <a:rPr lang="en-US" altLang="en-US" sz="2800" i="1" smtClean="0"/>
              <a:t>E</a:t>
            </a:r>
            <a:r>
              <a:rPr lang="en-US" altLang="en-US" sz="2800" i="1" baseline="-25000" smtClean="0"/>
              <a:t>p</a:t>
            </a:r>
            <a:r>
              <a:rPr lang="en-US" altLang="en-US" sz="2800" smtClean="0"/>
              <a:t> successively to </a:t>
            </a:r>
            <a:r>
              <a:rPr lang="en-US" altLang="en-US" sz="2800" i="1" smtClean="0"/>
              <a:t>I</a:t>
            </a:r>
            <a:r>
              <a:rPr lang="en-US" altLang="en-US" sz="2800" i="1" baseline="-25000" smtClean="0"/>
              <a:t>n</a:t>
            </a:r>
            <a:r>
              <a:rPr lang="en-US" altLang="en-US" sz="2800" smtClean="0"/>
              <a:t>.</a:t>
            </a:r>
          </a:p>
          <a:p>
            <a:pPr eaLnBrk="1" hangingPunct="1"/>
            <a:r>
              <a:rPr lang="en-US" altLang="en-US" sz="2800" smtClean="0"/>
              <a:t>This is the same sequence in (1) that reduced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to </a:t>
            </a:r>
            <a:r>
              <a:rPr lang="en-US" altLang="en-US" sz="2800" i="1" smtClean="0"/>
              <a:t>I</a:t>
            </a:r>
            <a:r>
              <a:rPr lang="en-US" altLang="en-US" sz="2800" i="1" baseline="-25000" smtClean="0"/>
              <a:t>n</a:t>
            </a:r>
            <a:r>
              <a:rPr lang="en-US" altLang="en-US" sz="2800" smtClean="0"/>
              <a:t>. </a:t>
            </a:r>
          </a:p>
          <a:p>
            <a:pPr eaLnBrk="1" hangingPunct="1"/>
            <a:r>
              <a:rPr lang="en-US" altLang="en-US" sz="2800" smtClean="0"/>
              <a:t>Row reduce the augmented matrix            . If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is row equivalent to </a:t>
            </a:r>
            <a:r>
              <a:rPr lang="en-US" altLang="en-US" sz="2800" i="1" smtClean="0"/>
              <a:t>I</a:t>
            </a:r>
            <a:r>
              <a:rPr lang="en-US" altLang="en-US" sz="2800" smtClean="0"/>
              <a:t>, then             is row equivalent to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                . Otherwise,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does not have an inverse.</a:t>
            </a:r>
          </a:p>
          <a:p>
            <a:pPr eaLnBrk="1" hangingPunct="1"/>
            <a:endParaRPr lang="en-US" altLang="en-US" sz="2800" smtClean="0"/>
          </a:p>
        </p:txBody>
      </p:sp>
      <p:graphicFrame>
        <p:nvGraphicFramePr>
          <p:cNvPr id="68813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4275864"/>
              </p:ext>
            </p:extLst>
          </p:nvPr>
        </p:nvGraphicFramePr>
        <p:xfrm>
          <a:off x="2247900" y="2425700"/>
          <a:ext cx="46228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1" name="Equation" r:id="rId3" imgW="4622800" imgH="698500" progId="Equation.DSMT4">
                  <p:embed/>
                </p:oleObj>
              </mc:Choice>
              <mc:Fallback>
                <p:oleObj name="Equation" r:id="rId3" imgW="4622800" imgH="6985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7900" y="2425700"/>
                        <a:ext cx="4622800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8133" name="Object 5"/>
          <p:cNvGraphicFramePr>
            <a:graphicFrameLocks noChangeAspect="1"/>
          </p:cNvGraphicFramePr>
          <p:nvPr/>
        </p:nvGraphicFramePr>
        <p:xfrm>
          <a:off x="1765300" y="3352800"/>
          <a:ext cx="25146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2" name="Equation" r:id="rId5" imgW="2514600" imgH="546100" progId="Equation.DSMT4">
                  <p:embed/>
                </p:oleObj>
              </mc:Choice>
              <mc:Fallback>
                <p:oleObj name="Equation" r:id="rId5" imgW="2514600" imgH="5461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5300" y="3352800"/>
                        <a:ext cx="25146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8134" name="Object 6"/>
          <p:cNvGraphicFramePr>
            <a:graphicFrameLocks noChangeAspect="1"/>
          </p:cNvGraphicFramePr>
          <p:nvPr/>
        </p:nvGraphicFramePr>
        <p:xfrm>
          <a:off x="5867400" y="4838700"/>
          <a:ext cx="9906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3" name="Equation" r:id="rId7" imgW="1143000" imgH="558800" progId="Equation.DSMT4">
                  <p:embed/>
                </p:oleObj>
              </mc:Choice>
              <mc:Fallback>
                <p:oleObj name="Equation" r:id="rId7" imgW="1143000" imgH="558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4838700"/>
                        <a:ext cx="990600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8135" name="Object 7"/>
          <p:cNvGraphicFramePr>
            <a:graphicFrameLocks noChangeAspect="1"/>
          </p:cNvGraphicFramePr>
          <p:nvPr/>
        </p:nvGraphicFramePr>
        <p:xfrm>
          <a:off x="3860800" y="5295900"/>
          <a:ext cx="9144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4" name="Equation" r:id="rId9" imgW="1143000" imgH="558800" progId="Equation.DSMT4">
                  <p:embed/>
                </p:oleObj>
              </mc:Choice>
              <mc:Fallback>
                <p:oleObj name="Equation" r:id="rId9" imgW="1143000" imgH="558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0800" y="5295900"/>
                        <a:ext cx="914400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8136" name="Object 8"/>
          <p:cNvGraphicFramePr>
            <a:graphicFrameLocks noChangeAspect="1"/>
          </p:cNvGraphicFramePr>
          <p:nvPr/>
        </p:nvGraphicFramePr>
        <p:xfrm>
          <a:off x="914400" y="5715000"/>
          <a:ext cx="14478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5" name="Equation" r:id="rId11" imgW="1498600" imgH="609600" progId="Equation.DSMT4">
                  <p:embed/>
                </p:oleObj>
              </mc:Choice>
              <mc:Fallback>
                <p:oleObj name="Equation" r:id="rId11" imgW="1498600" imgH="6096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5715000"/>
                        <a:ext cx="144780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8139" name="Object 11"/>
          <p:cNvGraphicFramePr>
            <a:graphicFrameLocks noChangeAspect="1"/>
          </p:cNvGraphicFramePr>
          <p:nvPr/>
        </p:nvGraphicFramePr>
        <p:xfrm>
          <a:off x="6743700" y="3352800"/>
          <a:ext cx="520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6" name="Equation" r:id="rId13" imgW="520474" imgH="393529" progId="Equation.DSMT4">
                  <p:embed/>
                </p:oleObj>
              </mc:Choice>
              <mc:Fallback>
                <p:oleObj name="Equation" r:id="rId13" imgW="520474" imgH="393529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3700" y="3352800"/>
                        <a:ext cx="520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8" name="Object 13"/>
          <p:cNvGraphicFramePr>
            <a:graphicFrameLocks noChangeAspect="1"/>
          </p:cNvGraphicFramePr>
          <p:nvPr/>
        </p:nvGraphicFramePr>
        <p:xfrm>
          <a:off x="4851400" y="558800"/>
          <a:ext cx="520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7" name="Equation" r:id="rId15" imgW="520474" imgH="393529" progId="Equation.DSMT4">
                  <p:embed/>
                </p:oleObj>
              </mc:Choice>
              <mc:Fallback>
                <p:oleObj name="Equation" r:id="rId15" imgW="520474" imgH="393529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1400" y="558800"/>
                        <a:ext cx="520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2.2- </a:t>
            </a:r>
            <a:fld id="{5F346EE5-9311-4BD4-87F9-395EDB4586AC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ALGORITHM FOR FINDING</a:t>
            </a:r>
            <a:endParaRPr lang="en-US" altLang="en-US" baseline="30000" dirty="0" smtClean="0"/>
          </a:p>
        </p:txBody>
      </p:sp>
      <p:sp>
        <p:nvSpPr>
          <p:cNvPr id="68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8686800" cy="54102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/>
              <a:t>Example 2:</a:t>
            </a:r>
            <a:r>
              <a:rPr lang="en-US" altLang="en-US" sz="2800" dirty="0" smtClean="0"/>
              <a:t> Find the inverse of the matrix</a:t>
            </a:r>
          </a:p>
          <a:p>
            <a:pPr eaLnBrk="1" hangingPunct="1"/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, if it exists.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/>
            <a:r>
              <a:rPr lang="en-US" altLang="en-US" sz="2800" b="1" dirty="0" smtClean="0"/>
              <a:t>Solution:</a:t>
            </a:r>
            <a:r>
              <a:rPr lang="en-US" altLang="en-US" sz="2800" dirty="0" smtClean="0"/>
              <a:t>  </a:t>
            </a:r>
          </a:p>
        </p:txBody>
      </p:sp>
      <p:graphicFrame>
        <p:nvGraphicFramePr>
          <p:cNvPr id="68915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4675742"/>
              </p:ext>
            </p:extLst>
          </p:nvPr>
        </p:nvGraphicFramePr>
        <p:xfrm>
          <a:off x="1244600" y="1651000"/>
          <a:ext cx="26416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7" name="Equation" r:id="rId3" imgW="2641600" imgH="1778000" progId="Equation.DSMT4">
                  <p:embed/>
                </p:oleObj>
              </mc:Choice>
              <mc:Fallback>
                <p:oleObj name="Equation" r:id="rId3" imgW="26416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651000"/>
                        <a:ext cx="26416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9157" name="Object 5"/>
          <p:cNvGraphicFramePr>
            <a:graphicFrameLocks noChangeAspect="1"/>
          </p:cNvGraphicFramePr>
          <p:nvPr/>
        </p:nvGraphicFramePr>
        <p:xfrm>
          <a:off x="304800" y="4343400"/>
          <a:ext cx="8610600" cy="164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8" name="Equation" r:id="rId5" imgW="9309100" imgH="1778000" progId="Equation.DSMT4">
                  <p:embed/>
                </p:oleObj>
              </mc:Choice>
              <mc:Fallback>
                <p:oleObj name="Equation" r:id="rId5" imgW="93091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4343400"/>
                        <a:ext cx="8610600" cy="164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8" name="Object 9"/>
          <p:cNvGraphicFramePr>
            <a:graphicFrameLocks noChangeAspect="1"/>
          </p:cNvGraphicFramePr>
          <p:nvPr/>
        </p:nvGraphicFramePr>
        <p:xfrm>
          <a:off x="4838700" y="558800"/>
          <a:ext cx="520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9" name="Equation" r:id="rId7" imgW="520474" imgH="393529" progId="Equation.DSMT4">
                  <p:embed/>
                </p:oleObj>
              </mc:Choice>
              <mc:Fallback>
                <p:oleObj name="Equation" r:id="rId7" imgW="520474" imgH="393529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558800"/>
                        <a:ext cx="520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099050" y="4934892"/>
            <a:ext cx="3810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~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2.2- </a:t>
            </a:r>
            <a:fld id="{6B701F7F-8725-4FB6-BF3D-F0D38C254B5F}" type="slidenum">
              <a:rPr lang="en-US" altLang="en-US" sz="1200">
                <a:latin typeface="Arial" panose="020B0604020202020204" pitchFamily="34" charset="0"/>
              </a:rPr>
              <a:pPr algn="r"/>
              <a:t>16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ALGORITHM FOR FINDING</a:t>
            </a:r>
            <a:endParaRPr lang="en-US" altLang="en-US" baseline="30000" smtClean="0"/>
          </a:p>
        </p:txBody>
      </p:sp>
      <p:graphicFrame>
        <p:nvGraphicFramePr>
          <p:cNvPr id="690180" name="Object 4"/>
          <p:cNvGraphicFramePr>
            <a:graphicFrameLocks noChangeAspect="1"/>
          </p:cNvGraphicFramePr>
          <p:nvPr/>
        </p:nvGraphicFramePr>
        <p:xfrm>
          <a:off x="685800" y="1295400"/>
          <a:ext cx="8077200" cy="167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7" name="Equation" r:id="rId3" imgW="8572500" imgH="1778000" progId="Equation.DSMT4">
                  <p:embed/>
                </p:oleObj>
              </mc:Choice>
              <mc:Fallback>
                <p:oleObj name="Equation" r:id="rId3" imgW="85725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295400"/>
                        <a:ext cx="8077200" cy="1674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0181" name="Object 5"/>
          <p:cNvGraphicFramePr>
            <a:graphicFrameLocks noChangeAspect="1"/>
          </p:cNvGraphicFramePr>
          <p:nvPr/>
        </p:nvGraphicFramePr>
        <p:xfrm>
          <a:off x="685800" y="3124200"/>
          <a:ext cx="4572000" cy="166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8" name="Equation" r:id="rId5" imgW="4889500" imgH="1778000" progId="Equation.DSMT4">
                  <p:embed/>
                </p:oleObj>
              </mc:Choice>
              <mc:Fallback>
                <p:oleObj name="Equation" r:id="rId5" imgW="48895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3124200"/>
                        <a:ext cx="4572000" cy="166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0182" name="Object 6"/>
          <p:cNvGraphicFramePr>
            <a:graphicFrameLocks noChangeAspect="1"/>
          </p:cNvGraphicFramePr>
          <p:nvPr/>
        </p:nvGraphicFramePr>
        <p:xfrm>
          <a:off x="685800" y="4876800"/>
          <a:ext cx="5181600" cy="169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9" name="Equation" r:id="rId7" imgW="5422900" imgH="1778000" progId="Equation.DSMT4">
                  <p:embed/>
                </p:oleObj>
              </mc:Choice>
              <mc:Fallback>
                <p:oleObj name="Equation" r:id="rId7" imgW="5422900" imgH="177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876800"/>
                        <a:ext cx="5181600" cy="169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2" name="Object 7"/>
          <p:cNvGraphicFramePr>
            <a:graphicFrameLocks noChangeAspect="1"/>
          </p:cNvGraphicFramePr>
          <p:nvPr/>
        </p:nvGraphicFramePr>
        <p:xfrm>
          <a:off x="4864100" y="558800"/>
          <a:ext cx="520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0" name="Equation" r:id="rId9" imgW="520474" imgH="393529" progId="Equation.DSMT4">
                  <p:embed/>
                </p:oleObj>
              </mc:Choice>
              <mc:Fallback>
                <p:oleObj name="Equation" r:id="rId9" imgW="520474" imgH="393529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4100" y="558800"/>
                        <a:ext cx="520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9622" y="5535971"/>
            <a:ext cx="3810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~</a:t>
            </a:r>
            <a:endParaRPr lang="en-US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9579" y="3729806"/>
            <a:ext cx="3810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~</a:t>
            </a:r>
            <a:endParaRPr lang="en-US" dirty="0"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6800" y="1818176"/>
            <a:ext cx="3810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~</a:t>
            </a:r>
            <a:endParaRPr lang="en-US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9579" y="1901973"/>
            <a:ext cx="3810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~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2.2- </a:t>
            </a:r>
            <a:fld id="{9F177085-834B-4323-95C5-D82D524460E4}" type="slidenum">
              <a:rPr lang="en-US" altLang="en-US" sz="1200">
                <a:latin typeface="Arial" panose="020B0604020202020204" pitchFamily="34" charset="0"/>
              </a:rPr>
              <a:pPr algn="r"/>
              <a:t>17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ALGORITHM FOR FINDING</a:t>
            </a:r>
            <a:endParaRPr lang="en-US" altLang="en-US" baseline="30000" smtClean="0"/>
          </a:p>
        </p:txBody>
      </p:sp>
      <p:sp>
        <p:nvSpPr>
          <p:cNvPr id="69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382000" cy="54102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Theorem 7 shows, since           , that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invertible, and</a:t>
            </a:r>
          </a:p>
          <a:p>
            <a:pPr eaLnBrk="1" hangingPunct="1"/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Now, check the final answer.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</p:txBody>
      </p:sp>
      <p:graphicFrame>
        <p:nvGraphicFramePr>
          <p:cNvPr id="692228" name="Object 4"/>
          <p:cNvGraphicFramePr>
            <a:graphicFrameLocks noChangeAspect="1"/>
          </p:cNvGraphicFramePr>
          <p:nvPr/>
        </p:nvGraphicFramePr>
        <p:xfrm>
          <a:off x="4368800" y="1219200"/>
          <a:ext cx="9017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2" name="Equation" r:id="rId3" imgW="901309" imgH="330057" progId="Equation.DSMT4">
                  <p:embed/>
                </p:oleObj>
              </mc:Choice>
              <mc:Fallback>
                <p:oleObj name="Equation" r:id="rId3" imgW="901309" imgH="330057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8800" y="1219200"/>
                        <a:ext cx="9017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2229" name="Object 5"/>
          <p:cNvGraphicFramePr>
            <a:graphicFrameLocks noChangeAspect="1"/>
          </p:cNvGraphicFramePr>
          <p:nvPr/>
        </p:nvGraphicFramePr>
        <p:xfrm>
          <a:off x="2057400" y="2044700"/>
          <a:ext cx="4038600" cy="167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3" name="Equation" r:id="rId5" imgW="4292600" imgH="1778000" progId="Equation.DSMT4">
                  <p:embed/>
                </p:oleObj>
              </mc:Choice>
              <mc:Fallback>
                <p:oleObj name="Equation" r:id="rId5" imgW="42926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2044700"/>
                        <a:ext cx="4038600" cy="167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2230" name="Object 6"/>
          <p:cNvGraphicFramePr>
            <a:graphicFrameLocks noChangeAspect="1"/>
          </p:cNvGraphicFramePr>
          <p:nvPr/>
        </p:nvGraphicFramePr>
        <p:xfrm>
          <a:off x="381000" y="4572000"/>
          <a:ext cx="8382000" cy="172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4" name="Equation" r:id="rId7" imgW="8648700" imgH="1778000" progId="Equation.DSMT4">
                  <p:embed/>
                </p:oleObj>
              </mc:Choice>
              <mc:Fallback>
                <p:oleObj name="Equation" r:id="rId7" imgW="8648700" imgH="177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572000"/>
                        <a:ext cx="8382000" cy="172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7" name="Object 9"/>
          <p:cNvGraphicFramePr>
            <a:graphicFrameLocks noChangeAspect="1"/>
          </p:cNvGraphicFramePr>
          <p:nvPr/>
        </p:nvGraphicFramePr>
        <p:xfrm>
          <a:off x="4851400" y="558800"/>
          <a:ext cx="520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5" name="Equation" r:id="rId9" imgW="520474" imgH="393529" progId="Equation.DSMT4">
                  <p:embed/>
                </p:oleObj>
              </mc:Choice>
              <mc:Fallback>
                <p:oleObj name="Equation" r:id="rId9" imgW="520474" imgH="393529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1400" y="558800"/>
                        <a:ext cx="520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24400" y="1143000"/>
            <a:ext cx="3810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~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2.2- </a:t>
            </a:r>
            <a:fld id="{EFDC2FA6-C32C-4930-93CA-598D97AA934C}" type="slidenum">
              <a:rPr lang="en-US" altLang="en-US" sz="1200">
                <a:latin typeface="Arial" panose="020B0604020202020204" pitchFamily="34" charset="0"/>
              </a:rPr>
              <a:pPr algn="r"/>
              <a:t>18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ANOTHER VIEW OF MATRIX INVERSION</a:t>
            </a:r>
            <a:endParaRPr lang="en-US" altLang="en-US" baseline="30000" smtClean="0"/>
          </a:p>
        </p:txBody>
      </p:sp>
      <p:sp>
        <p:nvSpPr>
          <p:cNvPr id="69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864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It is not necessary to check that                  since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invertible. 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Denote the columns of </a:t>
            </a:r>
            <a:r>
              <a:rPr lang="en-US" altLang="en-US" sz="2800" i="1" dirty="0" smtClean="0"/>
              <a:t>I</a:t>
            </a:r>
            <a:r>
              <a:rPr lang="en-US" altLang="en-US" sz="2800" i="1" baseline="-25000" dirty="0" smtClean="0"/>
              <a:t>n</a:t>
            </a:r>
            <a:r>
              <a:rPr lang="en-US" altLang="en-US" sz="2800" dirty="0" smtClean="0"/>
              <a:t> by </a:t>
            </a:r>
            <a:r>
              <a:rPr lang="en-US" altLang="en-US" sz="2800" b="1" dirty="0" smtClean="0"/>
              <a:t>e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,…,</a:t>
            </a:r>
            <a:r>
              <a:rPr lang="en-US" altLang="en-US" sz="2800" b="1" dirty="0" err="1" smtClean="0"/>
              <a:t>e</a:t>
            </a:r>
            <a:r>
              <a:rPr lang="en-US" altLang="en-US" sz="2800" i="1" baseline="-25000" dirty="0" err="1" smtClean="0"/>
              <a:t>n</a:t>
            </a:r>
            <a:r>
              <a:rPr lang="en-US" altLang="en-US" sz="2800" dirty="0" smtClean="0"/>
              <a:t>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Then row reduction of              to                   can be viewed as the simultaneous solution of the </a:t>
            </a:r>
            <a:r>
              <a:rPr lang="en-US" altLang="en-US" sz="2800" i="1" dirty="0" smtClean="0"/>
              <a:t>n</a:t>
            </a:r>
            <a:r>
              <a:rPr lang="en-US" altLang="en-US" sz="2800" dirty="0" smtClean="0"/>
              <a:t> systems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	       		   ,               , …,                            (2)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where the “augmented columns” of these systems have all been placed next to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to form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			                                                         .</a:t>
            </a:r>
          </a:p>
        </p:txBody>
      </p:sp>
      <p:graphicFrame>
        <p:nvGraphicFramePr>
          <p:cNvPr id="693252" name="Object 4"/>
          <p:cNvGraphicFramePr>
            <a:graphicFrameLocks noChangeAspect="1"/>
          </p:cNvGraphicFramePr>
          <p:nvPr/>
        </p:nvGraphicFramePr>
        <p:xfrm>
          <a:off x="5448300" y="1155700"/>
          <a:ext cx="1397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7" name="Equation" r:id="rId3" imgW="1396394" imgH="393529" progId="Equation.DSMT4">
                  <p:embed/>
                </p:oleObj>
              </mc:Choice>
              <mc:Fallback>
                <p:oleObj name="Equation" r:id="rId3" imgW="1396394" imgH="393529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8300" y="1155700"/>
                        <a:ext cx="1397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3253" name="Object 5"/>
          <p:cNvGraphicFramePr>
            <a:graphicFrameLocks noChangeAspect="1"/>
          </p:cNvGraphicFramePr>
          <p:nvPr/>
        </p:nvGraphicFramePr>
        <p:xfrm>
          <a:off x="4191000" y="3670300"/>
          <a:ext cx="9906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8" name="Equation" r:id="rId5" imgW="1143000" imgH="558800" progId="Equation.DSMT4">
                  <p:embed/>
                </p:oleObj>
              </mc:Choice>
              <mc:Fallback>
                <p:oleObj name="Equation" r:id="rId5" imgW="1143000" imgH="558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3670300"/>
                        <a:ext cx="990600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3254" name="Object 6"/>
          <p:cNvGraphicFramePr>
            <a:graphicFrameLocks noChangeAspect="1"/>
          </p:cNvGraphicFramePr>
          <p:nvPr/>
        </p:nvGraphicFramePr>
        <p:xfrm>
          <a:off x="5715000" y="3606800"/>
          <a:ext cx="1447800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9" name="Equation" r:id="rId7" imgW="1498600" imgH="609600" progId="Equation.DSMT4">
                  <p:embed/>
                </p:oleObj>
              </mc:Choice>
              <mc:Fallback>
                <p:oleObj name="Equation" r:id="rId7" imgW="1498600" imgH="609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3606800"/>
                        <a:ext cx="1447800" cy="588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325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9906708"/>
              </p:ext>
            </p:extLst>
          </p:nvPr>
        </p:nvGraphicFramePr>
        <p:xfrm>
          <a:off x="2349500" y="4622800"/>
          <a:ext cx="1193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0" name="Equation" r:id="rId9" imgW="1193800" imgH="482600" progId="Equation.DSMT4">
                  <p:embed/>
                </p:oleObj>
              </mc:Choice>
              <mc:Fallback>
                <p:oleObj name="Equation" r:id="rId9" imgW="1193800" imgH="482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9500" y="4622800"/>
                        <a:ext cx="1193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325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4118993"/>
              </p:ext>
            </p:extLst>
          </p:nvPr>
        </p:nvGraphicFramePr>
        <p:xfrm>
          <a:off x="3695700" y="4622800"/>
          <a:ext cx="1231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1" name="Equation" r:id="rId11" imgW="1231366" imgH="482391" progId="Equation.DSMT4">
                  <p:embed/>
                </p:oleObj>
              </mc:Choice>
              <mc:Fallback>
                <p:oleObj name="Equation" r:id="rId11" imgW="1231366" imgH="482391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4622800"/>
                        <a:ext cx="1231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325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7851337"/>
              </p:ext>
            </p:extLst>
          </p:nvPr>
        </p:nvGraphicFramePr>
        <p:xfrm>
          <a:off x="5626100" y="4622800"/>
          <a:ext cx="1231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2" name="Equation" r:id="rId13" imgW="1231366" imgH="482391" progId="Equation.DSMT4">
                  <p:embed/>
                </p:oleObj>
              </mc:Choice>
              <mc:Fallback>
                <p:oleObj name="Equation" r:id="rId13" imgW="1231366" imgH="482391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26100" y="4622800"/>
                        <a:ext cx="1231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325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856243"/>
              </p:ext>
            </p:extLst>
          </p:nvPr>
        </p:nvGraphicFramePr>
        <p:xfrm>
          <a:off x="2489200" y="6019800"/>
          <a:ext cx="49022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3" name="Equation" r:id="rId15" imgW="4902200" imgH="558800" progId="Equation.DSMT4">
                  <p:embed/>
                </p:oleObj>
              </mc:Choice>
              <mc:Fallback>
                <p:oleObj name="Equation" r:id="rId15" imgW="4902200" imgH="5588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9200" y="6019800"/>
                        <a:ext cx="49022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2.2- </a:t>
            </a:r>
            <a:fld id="{DB7756A1-F7A6-48EE-AC05-4D9BDC7D75D7}" type="slidenum">
              <a:rPr lang="en-US" altLang="en-US" sz="1200">
                <a:latin typeface="Arial" panose="020B0604020202020204" pitchFamily="34" charset="0"/>
              </a:rPr>
              <a:pPr algn="r"/>
              <a:t>19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ANOTHER VIEW OF MATRIX INVERSION</a:t>
            </a:r>
          </a:p>
        </p:txBody>
      </p:sp>
      <p:sp>
        <p:nvSpPr>
          <p:cNvPr id="69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smtClean="0"/>
              <a:t>The equation                  and the definition of matrix multiplication show that the columns of        are precisely the solutions of the systems in (2).</a:t>
            </a:r>
          </a:p>
          <a:p>
            <a:pPr eaLnBrk="1" hangingPunct="1"/>
            <a:endParaRPr lang="en-US" altLang="en-US" smtClean="0"/>
          </a:p>
        </p:txBody>
      </p:sp>
      <p:graphicFrame>
        <p:nvGraphicFramePr>
          <p:cNvPr id="694276" name="Object 4"/>
          <p:cNvGraphicFramePr>
            <a:graphicFrameLocks noChangeAspect="1"/>
          </p:cNvGraphicFramePr>
          <p:nvPr/>
        </p:nvGraphicFramePr>
        <p:xfrm>
          <a:off x="2895600" y="1612900"/>
          <a:ext cx="1397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6" name="Equation" r:id="rId3" imgW="1396394" imgH="393529" progId="Equation.DSMT4">
                  <p:embed/>
                </p:oleObj>
              </mc:Choice>
              <mc:Fallback>
                <p:oleObj name="Equation" r:id="rId3" imgW="1396394" imgH="393529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1612900"/>
                        <a:ext cx="1397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4278" name="Object 6"/>
          <p:cNvGraphicFramePr>
            <a:graphicFrameLocks noChangeAspect="1"/>
          </p:cNvGraphicFramePr>
          <p:nvPr/>
        </p:nvGraphicFramePr>
        <p:xfrm>
          <a:off x="6629400" y="2044700"/>
          <a:ext cx="520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7" name="Equation" r:id="rId5" imgW="520474" imgH="393529" progId="Equation.DSMT4">
                  <p:embed/>
                </p:oleObj>
              </mc:Choice>
              <mc:Fallback>
                <p:oleObj name="Equation" r:id="rId5" imgW="520474" imgH="393529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2044700"/>
                        <a:ext cx="520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304800" y="6242413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2.2-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OPERATIONS</a:t>
            </a:r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An           matrix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is said to be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invertible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if there is an          matrix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C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such that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Times New Roman" panose="02020603050405020304" pitchFamily="18" charset="0"/>
              </a:rPr>
              <a:t>                                       and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Times New Roman" panose="02020603050405020304" pitchFamily="18" charset="0"/>
              </a:rPr>
              <a:t>	where           , the           identity matrix. </a:t>
            </a:r>
          </a:p>
          <a:p>
            <a:pPr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In this case,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C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is an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inverse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of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In fact,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C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is uniquely determined by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because if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B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were another inverse of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then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Times New Roman" panose="02020603050405020304" pitchFamily="18" charset="0"/>
              </a:rPr>
              <a:t>                                                                               .</a:t>
            </a:r>
          </a:p>
          <a:p>
            <a:pPr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This unique inverse is denoted by       , so that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Times New Roman" panose="02020603050405020304" pitchFamily="18" charset="0"/>
              </a:rPr>
              <a:t>                                  and                .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316436" name="Object 20"/>
          <p:cNvGraphicFramePr>
            <a:graphicFrameLocks noChangeAspect="1"/>
          </p:cNvGraphicFramePr>
          <p:nvPr/>
        </p:nvGraphicFramePr>
        <p:xfrm>
          <a:off x="1447800" y="14605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7" name="Equation" r:id="rId4" imgW="774364" imgH="253890" progId="Equation.DSMT4">
                  <p:embed/>
                </p:oleObj>
              </mc:Choice>
              <mc:Fallback>
                <p:oleObj name="Equation" r:id="rId4" imgW="774364" imgH="253890" progId="Equation.DSMT4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4605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37" name="Object 21"/>
          <p:cNvGraphicFramePr>
            <a:graphicFrameLocks noChangeAspect="1"/>
          </p:cNvGraphicFramePr>
          <p:nvPr/>
        </p:nvGraphicFramePr>
        <p:xfrm>
          <a:off x="1295400" y="18923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8" name="Equation" r:id="rId6" imgW="774364" imgH="253890" progId="Equation.DSMT4">
                  <p:embed/>
                </p:oleObj>
              </mc:Choice>
              <mc:Fallback>
                <p:oleObj name="Equation" r:id="rId6" imgW="774364" imgH="253890" progId="Equation.DSMT4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8923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38" name="Object 22"/>
          <p:cNvGraphicFramePr>
            <a:graphicFrameLocks noChangeAspect="1"/>
          </p:cNvGraphicFramePr>
          <p:nvPr/>
        </p:nvGraphicFramePr>
        <p:xfrm>
          <a:off x="2667000" y="2311400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9" name="Equation" r:id="rId8" imgW="1129810" imgH="342751" progId="Equation.DSMT4">
                  <p:embed/>
                </p:oleObj>
              </mc:Choice>
              <mc:Fallback>
                <p:oleObj name="Equation" r:id="rId8" imgW="1129810" imgH="342751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2311400"/>
                        <a:ext cx="1130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39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8687692"/>
              </p:ext>
            </p:extLst>
          </p:nvPr>
        </p:nvGraphicFramePr>
        <p:xfrm>
          <a:off x="4813300" y="2311400"/>
          <a:ext cx="12065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0" name="Equation" r:id="rId10" imgW="1206500" imgH="342900" progId="Equation.DSMT4">
                  <p:embed/>
                </p:oleObj>
              </mc:Choice>
              <mc:Fallback>
                <p:oleObj name="Equation" r:id="rId10" imgW="1206500" imgH="34290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3300" y="2311400"/>
                        <a:ext cx="12065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40" name="Object 24"/>
          <p:cNvGraphicFramePr>
            <a:graphicFrameLocks noChangeAspect="1"/>
          </p:cNvGraphicFramePr>
          <p:nvPr/>
        </p:nvGraphicFramePr>
        <p:xfrm>
          <a:off x="1816100" y="2794000"/>
          <a:ext cx="914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1" name="Equation" r:id="rId12" imgW="914400" imgH="482600" progId="Equation.DSMT4">
                  <p:embed/>
                </p:oleObj>
              </mc:Choice>
              <mc:Fallback>
                <p:oleObj name="Equation" r:id="rId12" imgW="914400" imgH="48260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2794000"/>
                        <a:ext cx="9144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41" name="Object 25"/>
          <p:cNvGraphicFramePr>
            <a:graphicFrameLocks noChangeAspect="1"/>
          </p:cNvGraphicFramePr>
          <p:nvPr/>
        </p:nvGraphicFramePr>
        <p:xfrm>
          <a:off x="3454400" y="29210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2" name="Equation" r:id="rId14" imgW="774364" imgH="253890" progId="Equation.DSMT4">
                  <p:embed/>
                </p:oleObj>
              </mc:Choice>
              <mc:Fallback>
                <p:oleObj name="Equation" r:id="rId14" imgW="774364" imgH="25389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4400" y="29210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42" name="Object 26"/>
          <p:cNvGraphicFramePr>
            <a:graphicFrameLocks noChangeAspect="1"/>
          </p:cNvGraphicFramePr>
          <p:nvPr/>
        </p:nvGraphicFramePr>
        <p:xfrm>
          <a:off x="1943100" y="4800600"/>
          <a:ext cx="5676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3" name="Equation" r:id="rId16" imgW="5676900" imgH="431800" progId="Equation.DSMT4">
                  <p:embed/>
                </p:oleObj>
              </mc:Choice>
              <mc:Fallback>
                <p:oleObj name="Equation" r:id="rId16" imgW="5676900" imgH="43180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3100" y="4800600"/>
                        <a:ext cx="5676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43" name="Object 27"/>
          <p:cNvGraphicFramePr>
            <a:graphicFrameLocks noChangeAspect="1"/>
          </p:cNvGraphicFramePr>
          <p:nvPr/>
        </p:nvGraphicFramePr>
        <p:xfrm>
          <a:off x="2095500" y="5753100"/>
          <a:ext cx="1397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4" name="Equation" r:id="rId18" imgW="1396394" imgH="393529" progId="Equation.DSMT4">
                  <p:embed/>
                </p:oleObj>
              </mc:Choice>
              <mc:Fallback>
                <p:oleObj name="Equation" r:id="rId18" imgW="1396394" imgH="393529" progId="Equation.DSMT4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500" y="5753100"/>
                        <a:ext cx="1397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44" name="Object 28"/>
          <p:cNvGraphicFramePr>
            <a:graphicFrameLocks noChangeAspect="1"/>
          </p:cNvGraphicFramePr>
          <p:nvPr/>
        </p:nvGraphicFramePr>
        <p:xfrm>
          <a:off x="4178300" y="5753100"/>
          <a:ext cx="1397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5" name="Equation" r:id="rId20" imgW="1396394" imgH="393529" progId="Equation.DSMT4">
                  <p:embed/>
                </p:oleObj>
              </mc:Choice>
              <mc:Fallback>
                <p:oleObj name="Equation" r:id="rId20" imgW="1396394" imgH="393529" progId="Equation.DSMT4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8300" y="5753100"/>
                        <a:ext cx="1397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6" name="Equation" r:id="rId22" imgW="475104" imgH="810471" progId="Equation.DSMT4">
                  <p:embed/>
                </p:oleObj>
              </mc:Choice>
              <mc:Fallback>
                <p:oleObj name="Equation" r:id="rId22" imgW="475104" imgH="810471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47" name="Object 31"/>
          <p:cNvGraphicFramePr>
            <a:graphicFrameLocks noChangeAspect="1"/>
          </p:cNvGraphicFramePr>
          <p:nvPr/>
        </p:nvGraphicFramePr>
        <p:xfrm>
          <a:off x="5740400" y="5245100"/>
          <a:ext cx="520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7" name="Equation" r:id="rId24" imgW="520474" imgH="393529" progId="Equation.DSMT4">
                  <p:embed/>
                </p:oleObj>
              </mc:Choice>
              <mc:Fallback>
                <p:oleObj name="Equation" r:id="rId24" imgW="520474" imgH="393529" progId="Equation.DSMT4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40400" y="5245100"/>
                        <a:ext cx="520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2.2- </a:t>
            </a:r>
            <a:fld id="{C9997622-94E8-4A50-926B-9CB1D697BD0C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OPERATIONS</a:t>
            </a:r>
          </a:p>
        </p:txBody>
      </p:sp>
      <p:sp>
        <p:nvSpPr>
          <p:cNvPr id="67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altLang="en-US" sz="2800" b="1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>
                <a:solidFill>
                  <a:srgbClr val="077C97"/>
                </a:solidFill>
              </a:rPr>
              <a:t>Theorem 4:</a:t>
            </a:r>
            <a:r>
              <a:rPr lang="en-US" altLang="en-US" sz="2800" dirty="0" smtClean="0"/>
              <a:t> Let                       . If                      , then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	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	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invertible and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	If                      , then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not invertible.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The quantity                is called the </a:t>
            </a:r>
            <a:r>
              <a:rPr lang="en-US" altLang="en-US" sz="2800" b="1" dirty="0" smtClean="0"/>
              <a:t>determinant</a:t>
            </a:r>
            <a:r>
              <a:rPr lang="en-US" altLang="en-US" sz="2800" dirty="0" smtClean="0"/>
              <a:t>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, and we write 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This theorem says that a          matrix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invertible if and only if </a:t>
            </a:r>
            <a:r>
              <a:rPr lang="en-US" altLang="en-US" sz="2800" dirty="0" err="1" smtClean="0"/>
              <a:t>det</a:t>
            </a:r>
            <a:r>
              <a:rPr lang="en-US" altLang="en-US" sz="2800" dirty="0" smtClean="0"/>
              <a:t>         . </a:t>
            </a:r>
          </a:p>
        </p:txBody>
      </p:sp>
      <p:graphicFrame>
        <p:nvGraphicFramePr>
          <p:cNvPr id="675844" name="Object 4"/>
          <p:cNvGraphicFramePr>
            <a:graphicFrameLocks noChangeAspect="1"/>
          </p:cNvGraphicFramePr>
          <p:nvPr/>
        </p:nvGraphicFramePr>
        <p:xfrm>
          <a:off x="3352800" y="1295400"/>
          <a:ext cx="19177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4" name="Equation" r:id="rId3" imgW="1917700" imgH="1143000" progId="Equation.DSMT4">
                  <p:embed/>
                </p:oleObj>
              </mc:Choice>
              <mc:Fallback>
                <p:oleObj name="Equation" r:id="rId3" imgW="1917700" imgH="1143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1295400"/>
                        <a:ext cx="19177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45" name="Object 5"/>
          <p:cNvGraphicFramePr>
            <a:graphicFrameLocks noChangeAspect="1"/>
          </p:cNvGraphicFramePr>
          <p:nvPr/>
        </p:nvGraphicFramePr>
        <p:xfrm>
          <a:off x="5791200" y="1651000"/>
          <a:ext cx="18161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5" name="Equation" r:id="rId5" imgW="1815312" imgH="355446" progId="Equation.DSMT4">
                  <p:embed/>
                </p:oleObj>
              </mc:Choice>
              <mc:Fallback>
                <p:oleObj name="Equation" r:id="rId5" imgW="1815312" imgH="355446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1651000"/>
                        <a:ext cx="18161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46" name="Object 6"/>
          <p:cNvGraphicFramePr>
            <a:graphicFrameLocks noChangeAspect="1"/>
          </p:cNvGraphicFramePr>
          <p:nvPr/>
        </p:nvGraphicFramePr>
        <p:xfrm>
          <a:off x="2971800" y="2895600"/>
          <a:ext cx="38481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6" name="Equation" r:id="rId7" imgW="3848100" imgH="1143000" progId="Equation.DSMT4">
                  <p:embed/>
                </p:oleObj>
              </mc:Choice>
              <mc:Fallback>
                <p:oleObj name="Equation" r:id="rId7" imgW="3848100" imgH="1143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895600"/>
                        <a:ext cx="38481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47" name="Object 7"/>
          <p:cNvGraphicFramePr>
            <a:graphicFrameLocks noChangeAspect="1"/>
          </p:cNvGraphicFramePr>
          <p:nvPr/>
        </p:nvGraphicFramePr>
        <p:xfrm>
          <a:off x="1244600" y="4000500"/>
          <a:ext cx="18161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7" name="Equation" r:id="rId9" imgW="1815312" imgH="355446" progId="Equation.DSMT4">
                  <p:embed/>
                </p:oleObj>
              </mc:Choice>
              <mc:Fallback>
                <p:oleObj name="Equation" r:id="rId9" imgW="1815312" imgH="355446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4000500"/>
                        <a:ext cx="18161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48" name="Object 8"/>
          <p:cNvGraphicFramePr>
            <a:graphicFrameLocks noChangeAspect="1"/>
          </p:cNvGraphicFramePr>
          <p:nvPr/>
        </p:nvGraphicFramePr>
        <p:xfrm>
          <a:off x="2743200" y="4470400"/>
          <a:ext cx="12192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8" name="Equation" r:id="rId11" imgW="1218671" imgH="355446" progId="Equation.DSMT4">
                  <p:embed/>
                </p:oleObj>
              </mc:Choice>
              <mc:Fallback>
                <p:oleObj name="Equation" r:id="rId11" imgW="1218671" imgH="355446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470400"/>
                        <a:ext cx="12192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49" name="Object 9"/>
          <p:cNvGraphicFramePr>
            <a:graphicFrameLocks noChangeAspect="1"/>
          </p:cNvGraphicFramePr>
          <p:nvPr/>
        </p:nvGraphicFramePr>
        <p:xfrm>
          <a:off x="2819400" y="4851400"/>
          <a:ext cx="2438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9" name="Equation" r:id="rId13" imgW="2438400" imgH="355600" progId="Equation.DSMT4">
                  <p:embed/>
                </p:oleObj>
              </mc:Choice>
              <mc:Fallback>
                <p:oleObj name="Equation" r:id="rId13" imgW="2438400" imgH="3556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4851400"/>
                        <a:ext cx="24384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50" name="Object 10"/>
          <p:cNvGraphicFramePr>
            <a:graphicFrameLocks noChangeAspect="1"/>
          </p:cNvGraphicFramePr>
          <p:nvPr/>
        </p:nvGraphicFramePr>
        <p:xfrm>
          <a:off x="4419600" y="5372100"/>
          <a:ext cx="685800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0" name="Equation" r:id="rId15" imgW="761669" imgH="330057" progId="Equation.DSMT4">
                  <p:embed/>
                </p:oleObj>
              </mc:Choice>
              <mc:Fallback>
                <p:oleObj name="Equation" r:id="rId15" imgW="761669" imgH="330057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5372100"/>
                        <a:ext cx="685800" cy="296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5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2180095"/>
              </p:ext>
            </p:extLst>
          </p:nvPr>
        </p:nvGraphicFramePr>
        <p:xfrm>
          <a:off x="2971800" y="5715000"/>
          <a:ext cx="901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1" name="Equation" r:id="rId17" imgW="901309" imgH="342751" progId="Equation.DSMT4">
                  <p:embed/>
                </p:oleObj>
              </mc:Choice>
              <mc:Fallback>
                <p:oleObj name="Equation" r:id="rId17" imgW="901309" imgH="342751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5715000"/>
                        <a:ext cx="901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2.2- </a:t>
            </a:r>
            <a:fld id="{BB52803A-9F3D-4C89-801C-641AFDF818B1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OPERATIONS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7686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10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>
                    <a:solidFill>
                      <a:srgbClr val="077C97"/>
                    </a:solidFill>
                  </a:rPr>
                  <a:t>Theorem 5</a:t>
                </a:r>
                <a:r>
                  <a:rPr lang="en-US" altLang="en-US" sz="2800" b="1" dirty="0" smtClean="0"/>
                  <a:t>: </a:t>
                </a:r>
                <a:r>
                  <a:rPr lang="en-US" altLang="en-US" sz="2800" dirty="0" smtClean="0"/>
                  <a:t>If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an invertible          matrix, then for each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the equation               has the unique solution                .</a:t>
                </a:r>
              </a:p>
              <a:p>
                <a:pPr eaLnBrk="1" hangingPunct="1"/>
                <a:r>
                  <a:rPr lang="en-US" altLang="en-US" sz="2800" b="1" dirty="0" smtClean="0"/>
                  <a:t>Proof:</a:t>
                </a:r>
                <a:r>
                  <a:rPr lang="en-US" altLang="en-US" sz="2800" dirty="0" smtClean="0"/>
                  <a:t> Take any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 </a:t>
                </a:r>
              </a:p>
              <a:p>
                <a:pPr eaLnBrk="1" hangingPunct="1"/>
                <a:r>
                  <a:rPr lang="en-US" altLang="en-US" sz="2800" dirty="0" smtClean="0"/>
                  <a:t>A solution exists because if          is substituted for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, then                                                            . </a:t>
                </a:r>
              </a:p>
              <a:p>
                <a:pPr eaLnBrk="1" hangingPunct="1"/>
                <a:r>
                  <a:rPr lang="en-US" altLang="en-US" sz="2800" dirty="0" smtClean="0"/>
                  <a:t>So          is a solution.</a:t>
                </a:r>
              </a:p>
              <a:p>
                <a:pPr eaLnBrk="1" hangingPunct="1"/>
                <a:r>
                  <a:rPr lang="en-US" altLang="en-US" sz="2800" dirty="0" smtClean="0"/>
                  <a:t>To prove that the solution is unique, show that if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is any solution, then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must be         .</a:t>
                </a:r>
              </a:p>
              <a:p>
                <a:pPr eaLnBrk="1" hangingPunct="1"/>
                <a:r>
                  <a:rPr lang="en-US" altLang="en-US" sz="2800" dirty="0" smtClean="0"/>
                  <a:t>If              , we can multiply both sides by       and obtain                          ,                  , and                 .  </a:t>
                </a:r>
                <a:endParaRPr lang="en-US" altLang="en-US" sz="2800" b="1" dirty="0" smtClean="0"/>
              </a:p>
            </p:txBody>
          </p:sp>
        </mc:Choice>
        <mc:Fallback xmlns="">
          <p:sp>
            <p:nvSpPr>
              <p:cNvPr id="67686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10200"/>
              </a:xfrm>
              <a:blipFill rotWithShape="0">
                <a:blip r:embed="rId3"/>
                <a:stretch>
                  <a:fillRect l="-1259" t="-1240" r="-2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76868" name="Object 4"/>
          <p:cNvGraphicFramePr>
            <a:graphicFrameLocks noChangeAspect="1"/>
          </p:cNvGraphicFramePr>
          <p:nvPr/>
        </p:nvGraphicFramePr>
        <p:xfrm>
          <a:off x="5562600" y="13081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8" name="Equation" r:id="rId4" imgW="774364" imgH="253890" progId="Equation.DSMT4">
                  <p:embed/>
                </p:oleObj>
              </mc:Choice>
              <mc:Fallback>
                <p:oleObj name="Equation" r:id="rId4" imgW="774364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13081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687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9279552"/>
              </p:ext>
            </p:extLst>
          </p:nvPr>
        </p:nvGraphicFramePr>
        <p:xfrm>
          <a:off x="4724400" y="16383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9" name="Equation" r:id="rId6" imgW="1143000" imgH="355600" progId="Equation.DSMT4">
                  <p:embed/>
                </p:oleObj>
              </mc:Choice>
              <mc:Fallback>
                <p:oleObj name="Equation" r:id="rId6" imgW="1143000" imgH="355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6383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6871" name="Object 7"/>
          <p:cNvGraphicFramePr>
            <a:graphicFrameLocks noChangeAspect="1"/>
          </p:cNvGraphicFramePr>
          <p:nvPr/>
        </p:nvGraphicFramePr>
        <p:xfrm>
          <a:off x="2133600" y="2019300"/>
          <a:ext cx="13589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0" name="Equation" r:id="rId8" imgW="1358310" imgH="406224" progId="Equation.DSMT4">
                  <p:embed/>
                </p:oleObj>
              </mc:Choice>
              <mc:Fallback>
                <p:oleObj name="Equation" r:id="rId8" imgW="1358310" imgH="406224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019300"/>
                        <a:ext cx="13589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6873" name="Object 9"/>
          <p:cNvGraphicFramePr>
            <a:graphicFrameLocks noChangeAspect="1"/>
          </p:cNvGraphicFramePr>
          <p:nvPr/>
        </p:nvGraphicFramePr>
        <p:xfrm>
          <a:off x="1600200" y="3467100"/>
          <a:ext cx="5207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1" name="Equation" r:id="rId10" imgW="5207000" imgH="482600" progId="Equation.DSMT4">
                  <p:embed/>
                </p:oleObj>
              </mc:Choice>
              <mc:Fallback>
                <p:oleObj name="Equation" r:id="rId10" imgW="5207000" imgH="4826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467100"/>
                        <a:ext cx="5207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6874" name="Object 10"/>
          <p:cNvGraphicFramePr>
            <a:graphicFrameLocks noChangeAspect="1"/>
          </p:cNvGraphicFramePr>
          <p:nvPr/>
        </p:nvGraphicFramePr>
        <p:xfrm>
          <a:off x="1219200" y="54864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2" name="Equation" r:id="rId12" imgW="1143000" imgH="355600" progId="Equation.DSMT4">
                  <p:embed/>
                </p:oleObj>
              </mc:Choice>
              <mc:Fallback>
                <p:oleObj name="Equation" r:id="rId12" imgW="1143000" imgH="3556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54864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6875" name="Object 11"/>
          <p:cNvGraphicFramePr>
            <a:graphicFrameLocks noChangeAspect="1"/>
          </p:cNvGraphicFramePr>
          <p:nvPr/>
        </p:nvGraphicFramePr>
        <p:xfrm>
          <a:off x="1905000" y="5854700"/>
          <a:ext cx="2133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3" name="Equation" r:id="rId14" imgW="2132674" imgH="406224" progId="Equation.DSMT4">
                  <p:embed/>
                </p:oleObj>
              </mc:Choice>
              <mc:Fallback>
                <p:oleObj name="Equation" r:id="rId14" imgW="2132674" imgH="406224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5854700"/>
                        <a:ext cx="21336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6876" name="Object 12"/>
          <p:cNvGraphicFramePr>
            <a:graphicFrameLocks noChangeAspect="1"/>
          </p:cNvGraphicFramePr>
          <p:nvPr/>
        </p:nvGraphicFramePr>
        <p:xfrm>
          <a:off x="4267200" y="5854700"/>
          <a:ext cx="1498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4" name="Equation" r:id="rId16" imgW="1497950" imgH="406224" progId="Equation.DSMT4">
                  <p:embed/>
                </p:oleObj>
              </mc:Choice>
              <mc:Fallback>
                <p:oleObj name="Equation" r:id="rId16" imgW="1497950" imgH="406224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5854700"/>
                        <a:ext cx="14986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6877" name="Object 13"/>
          <p:cNvGraphicFramePr>
            <a:graphicFrameLocks noChangeAspect="1"/>
          </p:cNvGraphicFramePr>
          <p:nvPr/>
        </p:nvGraphicFramePr>
        <p:xfrm>
          <a:off x="6565900" y="5854700"/>
          <a:ext cx="13589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5" name="Equation" r:id="rId18" imgW="1358310" imgH="406224" progId="Equation.DSMT4">
                  <p:embed/>
                </p:oleObj>
              </mc:Choice>
              <mc:Fallback>
                <p:oleObj name="Equation" r:id="rId18" imgW="1358310" imgH="406224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65900" y="5854700"/>
                        <a:ext cx="13589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6879" name="Object 15"/>
          <p:cNvGraphicFramePr>
            <a:graphicFrameLocks noChangeAspect="1"/>
          </p:cNvGraphicFramePr>
          <p:nvPr/>
        </p:nvGraphicFramePr>
        <p:xfrm>
          <a:off x="4864100" y="3035300"/>
          <a:ext cx="736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6" name="Equation" r:id="rId20" imgW="736280" imgH="406224" progId="Equation.DSMT4">
                  <p:embed/>
                </p:oleObj>
              </mc:Choice>
              <mc:Fallback>
                <p:oleObj name="Equation" r:id="rId20" imgW="736280" imgH="406224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4100" y="3035300"/>
                        <a:ext cx="7366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6880" name="Object 16"/>
          <p:cNvGraphicFramePr>
            <a:graphicFrameLocks noChangeAspect="1"/>
          </p:cNvGraphicFramePr>
          <p:nvPr/>
        </p:nvGraphicFramePr>
        <p:xfrm>
          <a:off x="1333500" y="3975100"/>
          <a:ext cx="736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7" name="Equation" r:id="rId22" imgW="736280" imgH="406224" progId="Equation.DSMT4">
                  <p:embed/>
                </p:oleObj>
              </mc:Choice>
              <mc:Fallback>
                <p:oleObj name="Equation" r:id="rId22" imgW="736280" imgH="406224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3500" y="3975100"/>
                        <a:ext cx="7366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6881" name="Object 17"/>
          <p:cNvGraphicFramePr>
            <a:graphicFrameLocks noChangeAspect="1"/>
          </p:cNvGraphicFramePr>
          <p:nvPr/>
        </p:nvGraphicFramePr>
        <p:xfrm>
          <a:off x="4965700" y="4914900"/>
          <a:ext cx="736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" name="Equation" r:id="rId24" imgW="736280" imgH="406224" progId="Equation.DSMT4">
                  <p:embed/>
                </p:oleObj>
              </mc:Choice>
              <mc:Fallback>
                <p:oleObj name="Equation" r:id="rId24" imgW="736280" imgH="406224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5700" y="4914900"/>
                        <a:ext cx="7366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6882" name="Object 18"/>
          <p:cNvGraphicFramePr>
            <a:graphicFrameLocks noChangeAspect="1"/>
          </p:cNvGraphicFramePr>
          <p:nvPr/>
        </p:nvGraphicFramePr>
        <p:xfrm>
          <a:off x="6845300" y="5435600"/>
          <a:ext cx="520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9" name="Equation" r:id="rId26" imgW="520474" imgH="393529" progId="Equation.DSMT4">
                  <p:embed/>
                </p:oleObj>
              </mc:Choice>
              <mc:Fallback>
                <p:oleObj name="Equation" r:id="rId26" imgW="520474" imgH="393529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5300" y="5435600"/>
                        <a:ext cx="520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2.2- </a:t>
            </a:r>
            <a:fld id="{D933861E-5189-4437-B42E-0C061F59B3EB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OPERATIONS</a:t>
            </a:r>
          </a:p>
        </p:txBody>
      </p:sp>
      <p:sp>
        <p:nvSpPr>
          <p:cNvPr id="67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marL="609600" indent="-609600" eaLnBrk="1" hangingPunct="1"/>
            <a:r>
              <a:rPr lang="en-US" altLang="en-US" sz="2800" b="1" dirty="0" smtClean="0"/>
              <a:t>Theorem 6:</a:t>
            </a:r>
          </a:p>
          <a:p>
            <a:pPr marL="571500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If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an invertible matrix, then       is invertible and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endParaRPr lang="en-US" altLang="en-US" sz="2800" dirty="0" smtClean="0"/>
          </a:p>
          <a:p>
            <a:pPr marL="571500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If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and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are          invertible matrices, then so is </a:t>
            </a:r>
            <a:r>
              <a:rPr lang="en-US" altLang="en-US" sz="2800" i="1" dirty="0" smtClean="0"/>
              <a:t>AB</a:t>
            </a:r>
            <a:r>
              <a:rPr lang="en-US" altLang="en-US" sz="2800" dirty="0" smtClean="0"/>
              <a:t>, and the inverse of </a:t>
            </a:r>
            <a:r>
              <a:rPr lang="en-US" altLang="en-US" sz="2800" i="1" dirty="0" smtClean="0"/>
              <a:t>AB</a:t>
            </a:r>
            <a:r>
              <a:rPr lang="en-US" altLang="en-US" sz="2800" dirty="0" smtClean="0"/>
              <a:t> is the product of the inverses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and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in the reverse order. That is,</a:t>
            </a:r>
          </a:p>
          <a:p>
            <a:pPr marL="571500" indent="-457200" eaLnBrk="1" hangingPunct="1">
              <a:buFont typeface="Wingdings" panose="05000000000000000000" pitchFamily="2" charset="2"/>
              <a:buAutoNum type="alphaLcPeriod"/>
            </a:pPr>
            <a:endParaRPr lang="en-US" altLang="en-US" sz="2800" dirty="0" smtClean="0"/>
          </a:p>
          <a:p>
            <a:pPr marL="571500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If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an invertible matrix, then so is </a:t>
            </a:r>
            <a:r>
              <a:rPr lang="en-US" altLang="en-US" sz="2800" i="1" dirty="0" smtClean="0"/>
              <a:t>A</a:t>
            </a:r>
            <a:r>
              <a:rPr lang="en-US" altLang="en-US" sz="2800" i="1" baseline="30000" dirty="0" smtClean="0"/>
              <a:t>T</a:t>
            </a:r>
            <a:r>
              <a:rPr lang="en-US" altLang="en-US" sz="2800" dirty="0" smtClean="0"/>
              <a:t>, and the inverse of </a:t>
            </a:r>
            <a:r>
              <a:rPr lang="en-US" altLang="en-US" sz="2800" i="1" dirty="0" smtClean="0"/>
              <a:t>A</a:t>
            </a:r>
            <a:r>
              <a:rPr lang="en-US" altLang="en-US" sz="2800" i="1" baseline="30000" dirty="0" smtClean="0"/>
              <a:t>T</a:t>
            </a:r>
            <a:r>
              <a:rPr lang="en-US" altLang="en-US" sz="2800" dirty="0" smtClean="0"/>
              <a:t> is the transpose of       . That is,</a:t>
            </a:r>
          </a:p>
        </p:txBody>
      </p:sp>
      <p:graphicFrame>
        <p:nvGraphicFramePr>
          <p:cNvPr id="67789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5807404"/>
              </p:ext>
            </p:extLst>
          </p:nvPr>
        </p:nvGraphicFramePr>
        <p:xfrm>
          <a:off x="3695700" y="2197100"/>
          <a:ext cx="1752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8" name="Equation" r:id="rId3" imgW="1752600" imgH="482600" progId="Equation.DSMT4">
                  <p:embed/>
                </p:oleObj>
              </mc:Choice>
              <mc:Fallback>
                <p:oleObj name="Equation" r:id="rId3" imgW="1752600" imgH="482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197100"/>
                        <a:ext cx="1752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789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8934451"/>
              </p:ext>
            </p:extLst>
          </p:nvPr>
        </p:nvGraphicFramePr>
        <p:xfrm>
          <a:off x="3535136" y="4111625"/>
          <a:ext cx="2489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9" name="Equation" r:id="rId5" imgW="2489200" imgH="482600" progId="Equation.DSMT4">
                  <p:embed/>
                </p:oleObj>
              </mc:Choice>
              <mc:Fallback>
                <p:oleObj name="Equation" r:id="rId5" imgW="2489200" imgH="482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5136" y="4111625"/>
                        <a:ext cx="2489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789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148527"/>
              </p:ext>
            </p:extLst>
          </p:nvPr>
        </p:nvGraphicFramePr>
        <p:xfrm>
          <a:off x="3187700" y="28702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0" name="Equation" r:id="rId7" imgW="774364" imgH="253890" progId="Equation.DSMT4">
                  <p:embed/>
                </p:oleObj>
              </mc:Choice>
              <mc:Fallback>
                <p:oleObj name="Equation" r:id="rId7" imgW="774364" imgH="25389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7700" y="28702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789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8919306"/>
              </p:ext>
            </p:extLst>
          </p:nvPr>
        </p:nvGraphicFramePr>
        <p:xfrm>
          <a:off x="3717471" y="5625306"/>
          <a:ext cx="2362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1" name="Equation" r:id="rId9" imgW="2362200" imgH="482600" progId="Equation.DSMT4">
                  <p:embed/>
                </p:oleObj>
              </mc:Choice>
              <mc:Fallback>
                <p:oleObj name="Equation" r:id="rId9" imgW="2362200" imgH="482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7471" y="5625306"/>
                        <a:ext cx="2362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789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9747293"/>
              </p:ext>
            </p:extLst>
          </p:nvPr>
        </p:nvGraphicFramePr>
        <p:xfrm>
          <a:off x="5763986" y="5033962"/>
          <a:ext cx="520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2" name="Equation" r:id="rId11" imgW="520474" imgH="393529" progId="Equation.DSMT4">
                  <p:embed/>
                </p:oleObj>
              </mc:Choice>
              <mc:Fallback>
                <p:oleObj name="Equation" r:id="rId11" imgW="520474" imgH="393529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3986" y="5033962"/>
                        <a:ext cx="520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789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3900772"/>
              </p:ext>
            </p:extLst>
          </p:nvPr>
        </p:nvGraphicFramePr>
        <p:xfrm>
          <a:off x="5715000" y="1676400"/>
          <a:ext cx="520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3" name="Equation" r:id="rId13" imgW="520474" imgH="393529" progId="Equation.DSMT4">
                  <p:embed/>
                </p:oleObj>
              </mc:Choice>
              <mc:Fallback>
                <p:oleObj name="Equation" r:id="rId13" imgW="520474" imgH="393529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1676400"/>
                        <a:ext cx="520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2.2- </a:t>
            </a:r>
            <a:fld id="{06A5C00E-181F-41F1-97B1-0211CCEAF767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OPERATIONS</a:t>
            </a:r>
          </a:p>
        </p:txBody>
      </p:sp>
      <p:sp>
        <p:nvSpPr>
          <p:cNvPr id="67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/>
              <a:t>Proof:</a:t>
            </a:r>
            <a:r>
              <a:rPr lang="en-US" altLang="en-US" sz="2800" dirty="0" smtClean="0"/>
              <a:t> To verify statement (a), find a matrix </a:t>
            </a:r>
            <a:r>
              <a:rPr lang="en-US" altLang="en-US" sz="2800" i="1" dirty="0" smtClean="0"/>
              <a:t>C</a:t>
            </a:r>
            <a:r>
              <a:rPr lang="en-US" altLang="en-US" sz="2800" dirty="0" smtClean="0"/>
              <a:t> such that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		and </a:t>
            </a:r>
          </a:p>
          <a:p>
            <a:pPr eaLnBrk="1" hangingPunct="1"/>
            <a:r>
              <a:rPr lang="en-US" altLang="en-US" sz="2800" dirty="0" smtClean="0"/>
              <a:t>These equations are satisfied with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in place of </a:t>
            </a:r>
            <a:r>
              <a:rPr lang="en-US" altLang="en-US" sz="2800" i="1" dirty="0" smtClean="0"/>
              <a:t>C</a:t>
            </a:r>
            <a:r>
              <a:rPr lang="en-US" altLang="en-US" sz="2800" dirty="0" smtClean="0"/>
              <a:t>. Hence       is invertible, and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its inverse.</a:t>
            </a:r>
          </a:p>
          <a:p>
            <a:pPr eaLnBrk="1" hangingPunct="1"/>
            <a:r>
              <a:rPr lang="en-US" altLang="en-US" sz="2800" dirty="0" smtClean="0"/>
              <a:t>Next, to prove statement (b), compute: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A similar calculation shows that                               . </a:t>
            </a:r>
          </a:p>
          <a:p>
            <a:pPr eaLnBrk="1" hangingPunct="1"/>
            <a:r>
              <a:rPr lang="en-US" altLang="en-US" sz="2800" dirty="0" smtClean="0"/>
              <a:t>For statement (c), use Theorem 3(d), read from right to left,                                                    . </a:t>
            </a:r>
          </a:p>
          <a:p>
            <a:pPr eaLnBrk="1" hangingPunct="1"/>
            <a:r>
              <a:rPr lang="en-US" altLang="en-US" sz="2800" dirty="0" smtClean="0"/>
              <a:t>Similarly,                                .</a:t>
            </a:r>
          </a:p>
        </p:txBody>
      </p:sp>
      <p:graphicFrame>
        <p:nvGraphicFramePr>
          <p:cNvPr id="67891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25318"/>
              </p:ext>
            </p:extLst>
          </p:nvPr>
        </p:nvGraphicFramePr>
        <p:xfrm>
          <a:off x="2400300" y="2095500"/>
          <a:ext cx="14097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9" name="Equation" r:id="rId3" imgW="1409088" imgH="406224" progId="Equation.DSMT4">
                  <p:embed/>
                </p:oleObj>
              </mc:Choice>
              <mc:Fallback>
                <p:oleObj name="Equation" r:id="rId3" imgW="1409088" imgH="406224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0300" y="2095500"/>
                        <a:ext cx="14097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891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6090256"/>
              </p:ext>
            </p:extLst>
          </p:nvPr>
        </p:nvGraphicFramePr>
        <p:xfrm>
          <a:off x="5105400" y="2095500"/>
          <a:ext cx="1371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0" name="Equation" r:id="rId5" imgW="1371600" imgH="406400" progId="Equation.DSMT4">
                  <p:embed/>
                </p:oleObj>
              </mc:Choice>
              <mc:Fallback>
                <p:oleObj name="Equation" r:id="rId5" imgW="1371600" imgH="4064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2095500"/>
                        <a:ext cx="13716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8918" name="Object 6"/>
          <p:cNvGraphicFramePr>
            <a:graphicFrameLocks noChangeAspect="1"/>
          </p:cNvGraphicFramePr>
          <p:nvPr/>
        </p:nvGraphicFramePr>
        <p:xfrm>
          <a:off x="1143000" y="4114800"/>
          <a:ext cx="7467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1" name="Equation" r:id="rId7" imgW="7467600" imgH="482600" progId="Equation.DSMT4">
                  <p:embed/>
                </p:oleObj>
              </mc:Choice>
              <mc:Fallback>
                <p:oleObj name="Equation" r:id="rId7" imgW="7467600" imgH="482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114800"/>
                        <a:ext cx="7467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8919" name="Object 7"/>
          <p:cNvGraphicFramePr>
            <a:graphicFrameLocks noChangeAspect="1"/>
          </p:cNvGraphicFramePr>
          <p:nvPr/>
        </p:nvGraphicFramePr>
        <p:xfrm>
          <a:off x="5562600" y="4572000"/>
          <a:ext cx="2743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2" name="Equation" r:id="rId9" imgW="2743200" imgH="482600" progId="Equation.DSMT4">
                  <p:embed/>
                </p:oleObj>
              </mc:Choice>
              <mc:Fallback>
                <p:oleObj name="Equation" r:id="rId9" imgW="2743200" imgH="482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572000"/>
                        <a:ext cx="2743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8920" name="Object 8"/>
          <p:cNvGraphicFramePr>
            <a:graphicFrameLocks noChangeAspect="1"/>
          </p:cNvGraphicFramePr>
          <p:nvPr/>
        </p:nvGraphicFramePr>
        <p:xfrm>
          <a:off x="1981200" y="5511800"/>
          <a:ext cx="4470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3" name="Equation" r:id="rId11" imgW="4470400" imgH="482600" progId="Equation.DSMT4">
                  <p:embed/>
                </p:oleObj>
              </mc:Choice>
              <mc:Fallback>
                <p:oleObj name="Equation" r:id="rId11" imgW="4470400" imgH="4826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5511800"/>
                        <a:ext cx="44704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8921" name="Object 9"/>
          <p:cNvGraphicFramePr>
            <a:graphicFrameLocks noChangeAspect="1"/>
          </p:cNvGraphicFramePr>
          <p:nvPr/>
        </p:nvGraphicFramePr>
        <p:xfrm>
          <a:off x="2362200" y="6032500"/>
          <a:ext cx="2844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4" name="Equation" r:id="rId13" imgW="2844800" imgH="482600" progId="Equation.DSMT4">
                  <p:embed/>
                </p:oleObj>
              </mc:Choice>
              <mc:Fallback>
                <p:oleObj name="Equation" r:id="rId13" imgW="2844800" imgH="4826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6032500"/>
                        <a:ext cx="2844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8923" name="Object 11"/>
          <p:cNvGraphicFramePr>
            <a:graphicFrameLocks noChangeAspect="1"/>
          </p:cNvGraphicFramePr>
          <p:nvPr/>
        </p:nvGraphicFramePr>
        <p:xfrm>
          <a:off x="1828800" y="3035300"/>
          <a:ext cx="520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5" name="Equation" r:id="rId15" imgW="520474" imgH="393529" progId="Equation.DSMT4">
                  <p:embed/>
                </p:oleObj>
              </mc:Choice>
              <mc:Fallback>
                <p:oleObj name="Equation" r:id="rId15" imgW="520474" imgH="393529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3035300"/>
                        <a:ext cx="520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2.2- </a:t>
            </a:r>
            <a:fld id="{2DA9D7C7-0B1B-4DC1-897E-21B380C3F107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ELEMENTARY MATRICES</a:t>
            </a:r>
          </a:p>
        </p:txBody>
      </p:sp>
      <p:sp>
        <p:nvSpPr>
          <p:cNvPr id="67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Hence </a:t>
            </a:r>
            <a:r>
              <a:rPr lang="en-US" altLang="en-US" sz="2800" i="1" dirty="0" smtClean="0"/>
              <a:t>A</a:t>
            </a:r>
            <a:r>
              <a:rPr lang="en-US" altLang="en-US" sz="2800" i="1" baseline="30000" dirty="0" smtClean="0"/>
              <a:t>T</a:t>
            </a:r>
            <a:r>
              <a:rPr lang="en-US" altLang="en-US" sz="2800" dirty="0" smtClean="0"/>
              <a:t> is invertible, and its inverse is            .</a:t>
            </a:r>
          </a:p>
          <a:p>
            <a:pPr eaLnBrk="1" hangingPunct="1"/>
            <a:r>
              <a:rPr lang="en-US" altLang="en-US" sz="2800" dirty="0" smtClean="0"/>
              <a:t>The generalization of Theorem 6(b) is as follows: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The product of          invertible matrices is invertible, and the inverse is the product of their inverses in the reverse order.</a:t>
            </a:r>
          </a:p>
          <a:p>
            <a:pPr eaLnBrk="1" hangingPunct="1"/>
            <a:r>
              <a:rPr lang="en-US" altLang="en-US" sz="2800" dirty="0" smtClean="0"/>
              <a:t>An invertible matrix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row equivalent to an identity matrix, and we can find        by </a:t>
            </a:r>
            <a:r>
              <a:rPr lang="en-US" altLang="en-US" sz="2800" i="1" dirty="0" smtClean="0"/>
              <a:t>watching the row reduction of A to I</a:t>
            </a:r>
            <a:r>
              <a:rPr lang="en-US" altLang="en-US" sz="2800" dirty="0" smtClean="0"/>
              <a:t>.</a:t>
            </a:r>
          </a:p>
          <a:p>
            <a:pPr eaLnBrk="1" hangingPunct="1"/>
            <a:r>
              <a:rPr lang="en-US" altLang="en-US" sz="2800" dirty="0" smtClean="0"/>
              <a:t>An </a:t>
            </a:r>
            <a:r>
              <a:rPr lang="en-US" altLang="en-US" sz="2800" b="1" dirty="0" smtClean="0"/>
              <a:t>elementary matrix</a:t>
            </a:r>
            <a:r>
              <a:rPr lang="en-US" altLang="en-US" sz="2800" dirty="0" smtClean="0"/>
              <a:t> is one that is obtained by performing a single elementary row operation on an identity matrix.</a:t>
            </a:r>
          </a:p>
        </p:txBody>
      </p:sp>
      <p:graphicFrame>
        <p:nvGraphicFramePr>
          <p:cNvPr id="679940" name="Object 4"/>
          <p:cNvGraphicFramePr>
            <a:graphicFrameLocks noChangeAspect="1"/>
          </p:cNvGraphicFramePr>
          <p:nvPr/>
        </p:nvGraphicFramePr>
        <p:xfrm>
          <a:off x="3048000" y="23368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5" name="Equation" r:id="rId3" imgW="774364" imgH="253890" progId="Equation.DSMT4">
                  <p:embed/>
                </p:oleObj>
              </mc:Choice>
              <mc:Fallback>
                <p:oleObj name="Equation" r:id="rId3" imgW="774364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23368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9942" name="Object 6"/>
          <p:cNvGraphicFramePr>
            <a:graphicFrameLocks noChangeAspect="1"/>
          </p:cNvGraphicFramePr>
          <p:nvPr/>
        </p:nvGraphicFramePr>
        <p:xfrm>
          <a:off x="5524500" y="3975100"/>
          <a:ext cx="520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6" name="Equation" r:id="rId5" imgW="520474" imgH="393529" progId="Equation.DSMT4">
                  <p:embed/>
                </p:oleObj>
              </mc:Choice>
              <mc:Fallback>
                <p:oleObj name="Equation" r:id="rId5" imgW="520474" imgH="393529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500" y="3975100"/>
                        <a:ext cx="520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9944" name="Object 8"/>
          <p:cNvGraphicFramePr>
            <a:graphicFrameLocks noChangeAspect="1"/>
          </p:cNvGraphicFramePr>
          <p:nvPr/>
        </p:nvGraphicFramePr>
        <p:xfrm>
          <a:off x="6642100" y="1155700"/>
          <a:ext cx="1092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7" name="Equation" r:id="rId7" imgW="1091726" imgH="482391" progId="Equation.DSMT4">
                  <p:embed/>
                </p:oleObj>
              </mc:Choice>
              <mc:Fallback>
                <p:oleObj name="Equation" r:id="rId7" imgW="1091726" imgH="482391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2100" y="1155700"/>
                        <a:ext cx="1092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2.2- </a:t>
            </a:r>
            <a:fld id="{EE32C27E-572C-4963-9C93-901206305962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ELEMENTARY MATRICES</a:t>
            </a:r>
          </a:p>
        </p:txBody>
      </p:sp>
      <p:sp>
        <p:nvSpPr>
          <p:cNvPr id="68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534400" cy="5638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altLang="en-US" sz="700" b="1" dirty="0" smtClean="0"/>
          </a:p>
          <a:p>
            <a:pPr eaLnBrk="1" hangingPunct="1">
              <a:lnSpc>
                <a:spcPct val="80000"/>
              </a:lnSpc>
            </a:pPr>
            <a:endParaRPr lang="en-US" altLang="en-US" sz="1600" b="1" dirty="0" smtClean="0"/>
          </a:p>
          <a:p>
            <a:pPr eaLnBrk="1" hangingPunct="1">
              <a:lnSpc>
                <a:spcPct val="80000"/>
              </a:lnSpc>
            </a:pPr>
            <a:endParaRPr lang="en-US" altLang="en-US" sz="2800" b="1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800" b="1" dirty="0" smtClean="0"/>
              <a:t>Example 5:</a:t>
            </a:r>
            <a:r>
              <a:rPr lang="en-US" altLang="en-US" sz="2800" dirty="0" smtClean="0"/>
              <a:t> Let                                ,                            ,</a:t>
            </a:r>
          </a:p>
          <a:p>
            <a:pPr eaLnBrk="1" hangingPunct="1">
              <a:lnSpc>
                <a:spcPct val="8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,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	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	Compute </a:t>
            </a:r>
            <a:r>
              <a:rPr lang="en-US" altLang="en-US" sz="2800" i="1" dirty="0" smtClean="0"/>
              <a:t>E</a:t>
            </a:r>
            <a:r>
              <a:rPr lang="en-US" altLang="en-US" sz="2800" baseline="-25000" dirty="0" smtClean="0"/>
              <a:t>1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, </a:t>
            </a:r>
            <a:r>
              <a:rPr lang="en-US" altLang="en-US" sz="2800" i="1" dirty="0" smtClean="0"/>
              <a:t>E</a:t>
            </a:r>
            <a:r>
              <a:rPr lang="en-US" altLang="en-US" sz="2800" baseline="-25000" dirty="0" smtClean="0"/>
              <a:t>2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, and </a:t>
            </a:r>
            <a:r>
              <a:rPr lang="en-US" altLang="en-US" sz="2800" i="1" dirty="0" smtClean="0"/>
              <a:t>E</a:t>
            </a:r>
            <a:r>
              <a:rPr lang="en-US" altLang="en-US" sz="2800" baseline="-25000" dirty="0" smtClean="0"/>
              <a:t>3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, and describe how these products can be obtained by elementary row operations on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  <a:p>
            <a:pPr eaLnBrk="1" hangingPunct="1">
              <a:lnSpc>
                <a:spcPct val="8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700" dirty="0" smtClean="0"/>
              <a:t>	                                                              </a:t>
            </a:r>
          </a:p>
        </p:txBody>
      </p:sp>
      <p:graphicFrame>
        <p:nvGraphicFramePr>
          <p:cNvPr id="680964" name="Object 4"/>
          <p:cNvGraphicFramePr>
            <a:graphicFrameLocks noChangeAspect="1"/>
          </p:cNvGraphicFramePr>
          <p:nvPr/>
        </p:nvGraphicFramePr>
        <p:xfrm>
          <a:off x="3352800" y="1295400"/>
          <a:ext cx="2590800" cy="167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6" name="Equation" r:id="rId3" imgW="2743200" imgH="1778000" progId="Equation.DSMT4">
                  <p:embed/>
                </p:oleObj>
              </mc:Choice>
              <mc:Fallback>
                <p:oleObj name="Equation" r:id="rId3" imgW="27432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1295400"/>
                        <a:ext cx="2590800" cy="167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0965" name="Object 5"/>
          <p:cNvGraphicFramePr>
            <a:graphicFrameLocks noChangeAspect="1"/>
          </p:cNvGraphicFramePr>
          <p:nvPr/>
        </p:nvGraphicFramePr>
        <p:xfrm>
          <a:off x="6197600" y="1320800"/>
          <a:ext cx="2362200" cy="164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7" name="Equation" r:id="rId5" imgW="2552700" imgH="1778000" progId="Equation.DSMT4">
                  <p:embed/>
                </p:oleObj>
              </mc:Choice>
              <mc:Fallback>
                <p:oleObj name="Equation" r:id="rId5" imgW="25527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7600" y="1320800"/>
                        <a:ext cx="2362200" cy="164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0968" name="Object 8"/>
          <p:cNvGraphicFramePr>
            <a:graphicFrameLocks noChangeAspect="1"/>
          </p:cNvGraphicFramePr>
          <p:nvPr/>
        </p:nvGraphicFramePr>
        <p:xfrm>
          <a:off x="914400" y="2984500"/>
          <a:ext cx="2438400" cy="170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8" name="Equation" r:id="rId7" imgW="2540000" imgH="1778000" progId="Equation.DSMT4">
                  <p:embed/>
                </p:oleObj>
              </mc:Choice>
              <mc:Fallback>
                <p:oleObj name="Equation" r:id="rId7" imgW="2540000" imgH="17780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984500"/>
                        <a:ext cx="2438400" cy="1706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0969" name="Object 9"/>
          <p:cNvGraphicFramePr>
            <a:graphicFrameLocks noChangeAspect="1"/>
          </p:cNvGraphicFramePr>
          <p:nvPr/>
        </p:nvGraphicFramePr>
        <p:xfrm>
          <a:off x="3619500" y="2997200"/>
          <a:ext cx="2438400" cy="168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9" name="Equation" r:id="rId9" imgW="2578100" imgH="1778000" progId="Equation.DSMT4">
                  <p:embed/>
                </p:oleObj>
              </mc:Choice>
              <mc:Fallback>
                <p:oleObj name="Equation" r:id="rId9" imgW="2578100" imgH="17780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0" y="2997200"/>
                        <a:ext cx="2438400" cy="1681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2.2- </a:t>
            </a:r>
            <a:fld id="{173A4D5C-6317-4757-9FE0-CBCDFA45F712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ELEMENTARY MATRICES</a:t>
            </a:r>
          </a:p>
        </p:txBody>
      </p:sp>
      <p:sp>
        <p:nvSpPr>
          <p:cNvPr id="68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686800" cy="5410200"/>
          </a:xfrm>
        </p:spPr>
        <p:txBody>
          <a:bodyPr/>
          <a:lstStyle/>
          <a:p>
            <a:pPr eaLnBrk="1" hangingPunct="1"/>
            <a:r>
              <a:rPr lang="en-US" altLang="en-US" sz="2800" b="1" smtClean="0"/>
              <a:t>Solution:</a:t>
            </a:r>
            <a:r>
              <a:rPr lang="en-US" altLang="en-US" sz="2800" smtClean="0"/>
              <a:t> Verify that</a:t>
            </a:r>
          </a:p>
          <a:p>
            <a:pPr eaLnBrk="1" hangingPunct="1"/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   ,                                  ,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.   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Addition of       times row 1 of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to row 3 produces </a:t>
            </a:r>
            <a:r>
              <a:rPr lang="en-US" altLang="en-US" sz="2800" i="1" smtClean="0"/>
              <a:t>E</a:t>
            </a:r>
            <a:r>
              <a:rPr lang="en-US" altLang="en-US" sz="2800" baseline="-25000" smtClean="0"/>
              <a:t>1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.</a:t>
            </a:r>
          </a:p>
          <a:p>
            <a:pPr eaLnBrk="1" hangingPunct="1"/>
            <a:endParaRPr lang="en-US" altLang="en-US" sz="2800" smtClean="0"/>
          </a:p>
        </p:txBody>
      </p:sp>
      <p:graphicFrame>
        <p:nvGraphicFramePr>
          <p:cNvPr id="681988" name="Object 4"/>
          <p:cNvGraphicFramePr>
            <a:graphicFrameLocks noChangeAspect="1"/>
          </p:cNvGraphicFramePr>
          <p:nvPr/>
        </p:nvGraphicFramePr>
        <p:xfrm>
          <a:off x="609600" y="1562100"/>
          <a:ext cx="50546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0" name="Equation" r:id="rId3" imgW="5054600" imgH="1778000" progId="Equation.DSMT4">
                  <p:embed/>
                </p:oleObj>
              </mc:Choice>
              <mc:Fallback>
                <p:oleObj name="Equation" r:id="rId3" imgW="50546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562100"/>
                        <a:ext cx="50546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1989" name="Object 5"/>
          <p:cNvGraphicFramePr>
            <a:graphicFrameLocks noChangeAspect="1"/>
          </p:cNvGraphicFramePr>
          <p:nvPr/>
        </p:nvGraphicFramePr>
        <p:xfrm>
          <a:off x="5867400" y="1562100"/>
          <a:ext cx="29591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1" name="Equation" r:id="rId5" imgW="2959100" imgH="1778000" progId="Equation.DSMT4">
                  <p:embed/>
                </p:oleObj>
              </mc:Choice>
              <mc:Fallback>
                <p:oleObj name="Equation" r:id="rId5" imgW="29591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1562100"/>
                        <a:ext cx="29591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1990" name="Object 6"/>
          <p:cNvGraphicFramePr>
            <a:graphicFrameLocks noChangeAspect="1"/>
          </p:cNvGraphicFramePr>
          <p:nvPr/>
        </p:nvGraphicFramePr>
        <p:xfrm>
          <a:off x="533400" y="3619500"/>
          <a:ext cx="33528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2" name="Equation" r:id="rId7" imgW="3352800" imgH="1778000" progId="Equation.DSMT4">
                  <p:embed/>
                </p:oleObj>
              </mc:Choice>
              <mc:Fallback>
                <p:oleObj name="Equation" r:id="rId7" imgW="3352800" imgH="177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619500"/>
                        <a:ext cx="33528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1991" name="Object 7"/>
          <p:cNvGraphicFramePr>
            <a:graphicFrameLocks noChangeAspect="1"/>
          </p:cNvGraphicFramePr>
          <p:nvPr/>
        </p:nvGraphicFramePr>
        <p:xfrm>
          <a:off x="2590800" y="5842000"/>
          <a:ext cx="457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3" name="Equation" r:id="rId9" imgW="457200" imgH="330200" progId="Equation.DSMT4">
                  <p:embed/>
                </p:oleObj>
              </mc:Choice>
              <mc:Fallback>
                <p:oleObj name="Equation" r:id="rId9" imgW="457200" imgH="3302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5842000"/>
                        <a:ext cx="4572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12634</TotalTime>
  <Words>816</Words>
  <Application>Microsoft Office PowerPoint</Application>
  <PresentationFormat>On-screen Show (4:3)</PresentationFormat>
  <Paragraphs>181</Paragraphs>
  <Slides>19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Matrix Algebra</vt:lpstr>
      <vt:lpstr>MATRIX OPERATIONS</vt:lpstr>
      <vt:lpstr>MATRIX OPERATIONS</vt:lpstr>
      <vt:lpstr>MATRIX OPERATIONS</vt:lpstr>
      <vt:lpstr>MATRIX OPERATIONS</vt:lpstr>
      <vt:lpstr>MATRIX OPERATIONS</vt:lpstr>
      <vt:lpstr>ELEMENTARY MATRICES</vt:lpstr>
      <vt:lpstr>ELEMENTARY MATRICES</vt:lpstr>
      <vt:lpstr>ELEMENTARY MATRICES</vt:lpstr>
      <vt:lpstr>ELEMENTARY MATRICES</vt:lpstr>
      <vt:lpstr>ELEMENTARY MATRICES</vt:lpstr>
      <vt:lpstr>ELEMENTARY MATRICES</vt:lpstr>
      <vt:lpstr>ELEMENTARY MATRICES</vt:lpstr>
      <vt:lpstr>ALGORITHM FOR FINDING</vt:lpstr>
      <vt:lpstr>ALGORITHM FOR FINDING</vt:lpstr>
      <vt:lpstr>ALGORITHM FOR FINDING</vt:lpstr>
      <vt:lpstr>ALGORITHM FOR FINDING</vt:lpstr>
      <vt:lpstr>ANOTHER VIEW OF MATRIX INVERSION</vt:lpstr>
      <vt:lpstr>ANOTHER VIEW OF MATRIX INVERSION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974</cp:revision>
  <dcterms:created xsi:type="dcterms:W3CDTF">2005-10-22T18:34:54Z</dcterms:created>
  <dcterms:modified xsi:type="dcterms:W3CDTF">2015-05-15T13:32:49Z</dcterms:modified>
</cp:coreProperties>
</file>