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81" autoAdjust="0"/>
    <p:restoredTop sz="98725" autoAdjust="0"/>
  </p:normalViewPr>
  <p:slideViewPr>
    <p:cSldViewPr>
      <p:cViewPr varScale="1">
        <p:scale>
          <a:sx n="74" d="100"/>
          <a:sy n="74" d="100"/>
        </p:scale>
        <p:origin x="139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7573CF-2657-4170-AC64-37DB4CC8B7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0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361B2B68-9807-4C25-B1CE-19C2246374E3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89000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223F545D-7B74-4E03-94D8-BD985B5C348A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413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2.1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422692"/>
            <a:ext cx="3028949" cy="382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414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46FCC728-D532-4B2E-B964-A34C4D58F84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048799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EBF808E2-0A38-4470-8CEB-5750F7C84D7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193769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6DC116F3-5915-4C69-AB82-BEB5E0EFC5F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3403828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01668082-59E3-48EA-83EE-014DC305798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5629766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E91EEBAE-3BA2-43F1-93F8-966AC6D87B9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71589536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DAB4625D-6DC5-4C8F-8178-F3B2526B406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818045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F19FF661-EFAE-4F62-ABAD-301D9873E2F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0919078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AE897305-FFD4-478F-8070-5C5388E8EB3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3967843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4D3C1424-C597-4795-931D-7B0056FF528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9452573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61D762DE-423D-4ACC-A900-30F7FFE1595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9809193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2.1- </a:t>
            </a:r>
            <a:fld id="{EBEF97FD-839A-45DD-8812-EC1265CD9CA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6.wmf"/><Relationship Id="rId11" Type="http://schemas.openxmlformats.org/officeDocument/2006/relationships/image" Target="../media/image1.jpeg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9.wmf"/><Relationship Id="rId4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5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59.bin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66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image" Target="../media/image73.png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1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6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68.bin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75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1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wmf"/><Relationship Id="rId11" Type="http://schemas.openxmlformats.org/officeDocument/2006/relationships/image" Target="../media/image34.png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D463C461-6810-4110-AE76-2406B826E2C1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Then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By the linearity of multiplication by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vector </a:t>
            </a:r>
            <a:r>
              <a:rPr lang="en-US" altLang="en-US" sz="2800" i="1" dirty="0" smtClean="0"/>
              <a:t>A </a:t>
            </a:r>
            <a:r>
              <a:rPr lang="en-US" altLang="en-US" sz="2800" dirty="0" smtClean="0"/>
              <a:t>(</a:t>
            </a:r>
            <a:r>
              <a:rPr lang="en-US" altLang="en-US" sz="2800" i="1" dirty="0" err="1" smtClean="0"/>
              <a:t>B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) is a linear combination of the vectors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err="1" smtClean="0"/>
              <a:t>A</a:t>
            </a:r>
            <a:r>
              <a:rPr lang="en-US" altLang="en-US" sz="2800" b="1" dirty="0" err="1" smtClean="0"/>
              <a:t>b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, using the entries in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as weights.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In matrix notation, this linear combination is written as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  </a:t>
            </a:r>
          </a:p>
        </p:txBody>
      </p:sp>
      <p:graphicFrame>
        <p:nvGraphicFramePr>
          <p:cNvPr id="660484" name="Object 4"/>
          <p:cNvGraphicFramePr>
            <a:graphicFrameLocks noChangeAspect="1"/>
          </p:cNvGraphicFramePr>
          <p:nvPr/>
        </p:nvGraphicFramePr>
        <p:xfrm>
          <a:off x="2971800" y="1447800"/>
          <a:ext cx="321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3" imgW="3213100" imgH="520700" progId="Equation.DSMT4">
                  <p:embed/>
                </p:oleObj>
              </mc:Choice>
              <mc:Fallback>
                <p:oleObj name="Equation" r:id="rId3" imgW="32131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447800"/>
                        <a:ext cx="32131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5" name="Object 5"/>
          <p:cNvGraphicFramePr>
            <a:graphicFrameLocks noChangeAspect="1"/>
          </p:cNvGraphicFramePr>
          <p:nvPr/>
        </p:nvGraphicFramePr>
        <p:xfrm>
          <a:off x="2362200" y="2743200"/>
          <a:ext cx="49022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Equation" r:id="rId5" imgW="4902200" imgH="1193800" progId="Equation.DSMT4">
                  <p:embed/>
                </p:oleObj>
              </mc:Choice>
              <mc:Fallback>
                <p:oleObj name="Equation" r:id="rId5" imgW="4902200" imgH="119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743200"/>
                        <a:ext cx="49022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444688"/>
              </p:ext>
            </p:extLst>
          </p:nvPr>
        </p:nvGraphicFramePr>
        <p:xfrm>
          <a:off x="1828800" y="5600700"/>
          <a:ext cx="55118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Equation" r:id="rId7" imgW="5511800" imgH="635000" progId="Equation.DSMT4">
                  <p:embed/>
                </p:oleObj>
              </mc:Choice>
              <mc:Fallback>
                <p:oleObj name="Equation" r:id="rId7" imgW="5511800" imgH="63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600700"/>
                        <a:ext cx="55118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E217C8A5-60A3-455C-9138-77074DEA1463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5344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Thus multiplication by                              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transforms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into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(</a:t>
            </a:r>
            <a:r>
              <a:rPr lang="en-US" altLang="en-US" sz="2800" i="1" dirty="0" err="1" smtClean="0"/>
              <a:t>B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).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Definition:</a:t>
            </a:r>
            <a:r>
              <a:rPr lang="en-US" altLang="en-US" sz="2800" dirty="0" smtClean="0"/>
              <a:t> 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an           matrix, and if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an         matrix with columns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b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, then the product </a:t>
            </a:r>
            <a:r>
              <a:rPr lang="en-US" altLang="en-US" sz="2800" i="1" dirty="0" smtClean="0"/>
              <a:t>AB</a:t>
            </a:r>
            <a:r>
              <a:rPr lang="en-US" altLang="en-US" sz="2800" dirty="0" smtClean="0"/>
              <a:t> is the           matrix whose columns are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b</a:t>
            </a:r>
            <a:r>
              <a:rPr lang="en-US" altLang="en-US" sz="2800" i="1" baseline="-25000" dirty="0" smtClean="0"/>
              <a:t>p</a:t>
            </a:r>
            <a:r>
              <a:rPr lang="en-US" altLang="en-US" sz="2800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That is,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i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i="1" dirty="0" smtClean="0"/>
              <a:t>Multiplication of matrices corresponds to composition of linear transformations. </a:t>
            </a:r>
          </a:p>
        </p:txBody>
      </p:sp>
      <p:graphicFrame>
        <p:nvGraphicFramePr>
          <p:cNvPr id="661508" name="Object 4"/>
          <p:cNvGraphicFramePr>
            <a:graphicFrameLocks noChangeAspect="1"/>
          </p:cNvGraphicFramePr>
          <p:nvPr/>
        </p:nvGraphicFramePr>
        <p:xfrm>
          <a:off x="4191000" y="1079500"/>
          <a:ext cx="3810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Equation" r:id="rId3" imgW="3810000" imgH="635000" progId="Equation.DSMT4">
                  <p:embed/>
                </p:oleObj>
              </mc:Choice>
              <mc:Fallback>
                <p:oleObj name="Equation" r:id="rId3" imgW="3810000" imgH="63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079500"/>
                        <a:ext cx="3810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09" name="Object 5"/>
          <p:cNvGraphicFramePr>
            <a:graphicFrameLocks noChangeAspect="1"/>
          </p:cNvGraphicFramePr>
          <p:nvPr/>
        </p:nvGraphicFramePr>
        <p:xfrm>
          <a:off x="3962400" y="26924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6924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0" name="Object 6"/>
          <p:cNvGraphicFramePr>
            <a:graphicFrameLocks noChangeAspect="1"/>
          </p:cNvGraphicFramePr>
          <p:nvPr/>
        </p:nvGraphicFramePr>
        <p:xfrm>
          <a:off x="7924800" y="2692400"/>
          <a:ext cx="825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name="Equation" r:id="rId7" imgW="825500" imgH="330200" progId="Equation.DSMT4">
                  <p:embed/>
                </p:oleObj>
              </mc:Choice>
              <mc:Fallback>
                <p:oleObj name="Equation" r:id="rId7" imgW="8255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2692400"/>
                        <a:ext cx="825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1" name="Object 7"/>
          <p:cNvGraphicFramePr>
            <a:graphicFrameLocks noChangeAspect="1"/>
          </p:cNvGraphicFramePr>
          <p:nvPr/>
        </p:nvGraphicFramePr>
        <p:xfrm>
          <a:off x="1371600" y="3454400"/>
          <a:ext cx="914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Equation" r:id="rId9" imgW="914400" imgH="330200" progId="Equation.DSMT4">
                  <p:embed/>
                </p:oleObj>
              </mc:Choice>
              <mc:Fallback>
                <p:oleObj name="Equation" r:id="rId9" imgW="914400" imgH="330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454400"/>
                        <a:ext cx="914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2" name="Object 8"/>
          <p:cNvGraphicFramePr>
            <a:graphicFrameLocks noChangeAspect="1"/>
          </p:cNvGraphicFramePr>
          <p:nvPr/>
        </p:nvGraphicFramePr>
        <p:xfrm>
          <a:off x="533400" y="4876800"/>
          <a:ext cx="83947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11" imgW="8394700" imgH="660400" progId="Equation.DSMT4">
                  <p:embed/>
                </p:oleObj>
              </mc:Choice>
              <mc:Fallback>
                <p:oleObj name="Equation" r:id="rId11" imgW="8394700" imgH="660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876800"/>
                        <a:ext cx="83947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C1119129-0994-4684-BD37-BC6976795B98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Example 3:</a:t>
                </a:r>
                <a:r>
                  <a:rPr lang="en-US" altLang="en-US" sz="2800" dirty="0" smtClean="0"/>
                  <a:t> Compute </a:t>
                </a:r>
                <a:r>
                  <a:rPr lang="en-US" altLang="en-US" sz="2800" i="1" dirty="0" smtClean="0"/>
                  <a:t>AB</a:t>
                </a:r>
                <a:r>
                  <a:rPr lang="en-US" altLang="en-US" sz="2800" dirty="0" smtClean="0"/>
                  <a:t>, where                         and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3        6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−2      3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en-US" sz="2800" dirty="0" smtClean="0"/>
              </a:p>
              <a:p>
                <a:pPr eaLnBrk="1" hangingPunct="1"/>
                <a:endParaRPr lang="en-US" altLang="en-US" sz="2800" b="1" dirty="0" smtClean="0"/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Write                                , and compute: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66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2532" name="Object 4"/>
          <p:cNvGraphicFramePr>
            <a:graphicFrameLocks noChangeAspect="1"/>
          </p:cNvGraphicFramePr>
          <p:nvPr/>
        </p:nvGraphicFramePr>
        <p:xfrm>
          <a:off x="5638800" y="1371600"/>
          <a:ext cx="20701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4" imgW="2070100" imgH="1143000" progId="Equation.DSMT4">
                  <p:embed/>
                </p:oleObj>
              </mc:Choice>
              <mc:Fallback>
                <p:oleObj name="Equation" r:id="rId4" imgW="20701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371600"/>
                        <a:ext cx="20701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698435"/>
              </p:ext>
            </p:extLst>
          </p:nvPr>
        </p:nvGraphicFramePr>
        <p:xfrm>
          <a:off x="3187700" y="3444875"/>
          <a:ext cx="276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6" imgW="2768600" imgH="558800" progId="Equation.DSMT4">
                  <p:embed/>
                </p:oleObj>
              </mc:Choice>
              <mc:Fallback>
                <p:oleObj name="Equation" r:id="rId6" imgW="27686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3444875"/>
                        <a:ext cx="2768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D9B5F60E-3787-48C7-A641-80D45CFA2D3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p:sp>
        <p:nvSpPr>
          <p:cNvPr id="66356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296400" cy="54864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,                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 </a:t>
            </a:r>
          </a:p>
        </p:txBody>
      </p:sp>
      <p:graphicFrame>
        <p:nvGraphicFramePr>
          <p:cNvPr id="663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219200"/>
          <a:ext cx="2819400" cy="228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3" imgW="3009900" imgH="2438400" progId="Equation.DSMT4">
                  <p:embed/>
                </p:oleObj>
              </mc:Choice>
              <mc:Fallback>
                <p:oleObj name="Equation" r:id="rId3" imgW="3009900" imgH="243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9200"/>
                        <a:ext cx="2819400" cy="228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59" name="Object 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971800" y="1371600"/>
          <a:ext cx="3048000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Equation" r:id="rId5" imgW="3276600" imgH="2438400" progId="Equation.DSMT4">
                  <p:embed/>
                </p:oleObj>
              </mc:Choice>
              <mc:Fallback>
                <p:oleObj name="Equation" r:id="rId5" imgW="3276600" imgH="2438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371600"/>
                        <a:ext cx="3048000" cy="226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62" name="Object 10"/>
          <p:cNvGraphicFramePr>
            <a:graphicFrameLocks noChangeAspect="1"/>
          </p:cNvGraphicFramePr>
          <p:nvPr/>
        </p:nvGraphicFramePr>
        <p:xfrm>
          <a:off x="6172200" y="1295400"/>
          <a:ext cx="2971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7" imgW="3035300" imgH="2438400" progId="Equation.DSMT4">
                  <p:embed/>
                </p:oleObj>
              </mc:Choice>
              <mc:Fallback>
                <p:oleObj name="Equation" r:id="rId7" imgW="3035300" imgH="2438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295400"/>
                        <a:ext cx="2971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65" name="Line 13"/>
          <p:cNvSpPr>
            <a:spLocks noChangeShapeType="1"/>
          </p:cNvSpPr>
          <p:nvPr/>
        </p:nvSpPr>
        <p:spPr bwMode="auto">
          <a:xfrm>
            <a:off x="5257800" y="3733800"/>
            <a:ext cx="0" cy="6858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66" name="Line 14"/>
          <p:cNvSpPr>
            <a:spLocks noChangeShapeType="1"/>
          </p:cNvSpPr>
          <p:nvPr/>
        </p:nvSpPr>
        <p:spPr bwMode="auto">
          <a:xfrm>
            <a:off x="4419600" y="3886200"/>
            <a:ext cx="0" cy="5334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67" name="Line 15"/>
          <p:cNvSpPr>
            <a:spLocks noChangeShapeType="1"/>
          </p:cNvSpPr>
          <p:nvPr/>
        </p:nvSpPr>
        <p:spPr bwMode="auto">
          <a:xfrm>
            <a:off x="5943600" y="3886200"/>
            <a:ext cx="0" cy="5334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0" name="Line 18"/>
          <p:cNvSpPr>
            <a:spLocks noChangeShapeType="1"/>
          </p:cNvSpPr>
          <p:nvPr/>
        </p:nvSpPr>
        <p:spPr bwMode="auto">
          <a:xfrm flipH="1">
            <a:off x="1371600" y="3886200"/>
            <a:ext cx="3048000" cy="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1" name="Line 19"/>
          <p:cNvSpPr>
            <a:spLocks noChangeShapeType="1"/>
          </p:cNvSpPr>
          <p:nvPr/>
        </p:nvSpPr>
        <p:spPr bwMode="auto">
          <a:xfrm flipV="1">
            <a:off x="1371600" y="35052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2" name="Line 20"/>
          <p:cNvSpPr>
            <a:spLocks noChangeShapeType="1"/>
          </p:cNvSpPr>
          <p:nvPr/>
        </p:nvSpPr>
        <p:spPr bwMode="auto">
          <a:xfrm>
            <a:off x="5943600" y="3886200"/>
            <a:ext cx="1676400" cy="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3" name="Line 21"/>
          <p:cNvSpPr>
            <a:spLocks noChangeShapeType="1"/>
          </p:cNvSpPr>
          <p:nvPr/>
        </p:nvSpPr>
        <p:spPr bwMode="auto">
          <a:xfrm flipV="1">
            <a:off x="7620000" y="3581400"/>
            <a:ext cx="0" cy="3048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63574" name="Object 22"/>
          <p:cNvGraphicFramePr>
            <a:graphicFrameLocks noChangeAspect="1"/>
          </p:cNvGraphicFramePr>
          <p:nvPr/>
        </p:nvGraphicFramePr>
        <p:xfrm>
          <a:off x="304800" y="4495800"/>
          <a:ext cx="6032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9" imgW="6032500" imgH="1143000" progId="Equation.DSMT4">
                  <p:embed/>
                </p:oleObj>
              </mc:Choice>
              <mc:Fallback>
                <p:oleObj name="Equation" r:id="rId9" imgW="6032500" imgH="11430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495800"/>
                        <a:ext cx="6032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3575" name="Line 23"/>
          <p:cNvSpPr>
            <a:spLocks noChangeShapeType="1"/>
          </p:cNvSpPr>
          <p:nvPr/>
        </p:nvSpPr>
        <p:spPr bwMode="auto">
          <a:xfrm>
            <a:off x="4267200" y="3581400"/>
            <a:ext cx="0" cy="1524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6" name="Line 24"/>
          <p:cNvSpPr>
            <a:spLocks noChangeShapeType="1"/>
          </p:cNvSpPr>
          <p:nvPr/>
        </p:nvSpPr>
        <p:spPr bwMode="auto">
          <a:xfrm>
            <a:off x="4267200" y="3733800"/>
            <a:ext cx="990600" cy="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7" name="Line 25"/>
          <p:cNvSpPr>
            <a:spLocks noChangeShapeType="1"/>
          </p:cNvSpPr>
          <p:nvPr/>
        </p:nvSpPr>
        <p:spPr bwMode="auto">
          <a:xfrm flipV="1">
            <a:off x="5181600" y="5638800"/>
            <a:ext cx="0" cy="4572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8" name="Line 26"/>
          <p:cNvSpPr>
            <a:spLocks noChangeShapeType="1"/>
          </p:cNvSpPr>
          <p:nvPr/>
        </p:nvSpPr>
        <p:spPr bwMode="auto">
          <a:xfrm flipV="1">
            <a:off x="5943600" y="5638800"/>
            <a:ext cx="0" cy="4572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79" name="Line 27"/>
          <p:cNvSpPr>
            <a:spLocks noChangeShapeType="1"/>
          </p:cNvSpPr>
          <p:nvPr/>
        </p:nvSpPr>
        <p:spPr bwMode="auto">
          <a:xfrm flipV="1">
            <a:off x="4572000" y="5638800"/>
            <a:ext cx="0" cy="4572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3583" name="Text Box 31" descr="Pink tissue paper"/>
          <p:cNvSpPr txBox="1">
            <a:spLocks noChangeArrowheads="1"/>
          </p:cNvSpPr>
          <p:nvPr/>
        </p:nvSpPr>
        <p:spPr bwMode="auto">
          <a:xfrm>
            <a:off x="4114800" y="60960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1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rgbClr val="0099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63585" name="Text Box 33" descr="Pink tissue paper"/>
          <p:cNvSpPr txBox="1">
            <a:spLocks noChangeArrowheads="1"/>
          </p:cNvSpPr>
          <p:nvPr/>
        </p:nvSpPr>
        <p:spPr bwMode="auto">
          <a:xfrm>
            <a:off x="4800600" y="60960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1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rgbClr val="0099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63586" name="Text Box 34" descr="Pink tissue paper"/>
          <p:cNvSpPr txBox="1">
            <a:spLocks noChangeArrowheads="1"/>
          </p:cNvSpPr>
          <p:nvPr/>
        </p:nvSpPr>
        <p:spPr bwMode="auto">
          <a:xfrm>
            <a:off x="5562600" y="6096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1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rgbClr val="0099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A01D863C-05F0-46CF-9CC8-6990F8AD7C0F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105400"/>
              </a:xfrm>
            </p:spPr>
            <p:txBody>
              <a:bodyPr/>
              <a:lstStyle/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dirty="0" smtClean="0"/>
                  <a:t>Each column of </a:t>
                </a:r>
                <a:r>
                  <a:rPr lang="en-US" altLang="en-US" sz="2800" i="1" dirty="0" smtClean="0"/>
                  <a:t>AB</a:t>
                </a:r>
                <a:r>
                  <a:rPr lang="en-US" altLang="en-US" sz="2800" dirty="0" smtClean="0"/>
                  <a:t> is a linear combination of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using weights from the corresponding column of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dirty="0" smtClean="0"/>
              </a:p>
              <a:p>
                <a:pPr marL="0" indent="0" eaLnBrk="1" hangingPunct="1">
                  <a:lnSpc>
                    <a:spcPct val="80000"/>
                  </a:lnSpc>
                  <a:buNone/>
                </a:pPr>
                <a:r>
                  <a:rPr lang="en-US" altLang="en-US" sz="2800" dirty="0" smtClean="0">
                    <a:solidFill>
                      <a:srgbClr val="0099FF"/>
                    </a:solidFill>
                  </a:rPr>
                  <a:t>Row</a:t>
                </a:r>
                <a:r>
                  <a:rPr lang="en-US" altLang="en-US" sz="2800" dirty="0" smtClean="0">
                    <a:solidFill>
                      <a:srgbClr val="0099FF"/>
                    </a:solidFill>
                    <a:cs typeface="Times New Roman" panose="02020603050405020304" pitchFamily="18" charset="0"/>
                  </a:rPr>
                  <a:t>—column rule for computing </a:t>
                </a:r>
                <a:r>
                  <a:rPr lang="en-US" altLang="en-US" sz="2800" i="1" dirty="0" smtClean="0">
                    <a:solidFill>
                      <a:srgbClr val="0099FF"/>
                    </a:solidFill>
                    <a:cs typeface="Times New Roman" panose="02020603050405020304" pitchFamily="18" charset="0"/>
                  </a:rPr>
                  <a:t>AB</a:t>
                </a:r>
              </a:p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If a product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defined, then the entry in row 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column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the sum of the products of corresponding entries from row 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column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If (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800" i="1" baseline="-25000" dirty="0" err="1" smtClean="0">
                    <a:cs typeface="Times New Roman" panose="02020603050405020304" pitchFamily="18" charset="0"/>
                  </a:rPr>
                  <a:t>ij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denotes the (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)-entry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and if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an </a:t>
                </a:r>
              </a:p>
              <a:p>
                <a:pPr eaLnBrk="1" hangingPunct="1">
                  <a:lnSpc>
                    <a:spcPct val="8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	matrix, then                                                                      </a:t>
                </a:r>
              </a:p>
              <a:p>
                <a:pPr algn="ctr" eaLnBrk="1" hangingPunct="1">
                  <a:lnSpc>
                    <a:spcPct val="80000"/>
                  </a:lnSpc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…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𝑖𝑛</m:t>
                        </m:r>
                      </m:sub>
                    </m:sSub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𝑛𝑗</m:t>
                        </m:r>
                      </m:sub>
                    </m:sSub>
                  </m:oMath>
                </a14:m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80000"/>
                  </a:lnSpc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i="1" dirty="0" smtClean="0">
                  <a:solidFill>
                    <a:srgbClr val="0099FF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6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105400"/>
              </a:xfrm>
              <a:blipFill rotWithShape="0">
                <a:blip r:embed="rId3"/>
                <a:stretch>
                  <a:fillRect l="-1474" t="-2987" r="-1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76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318166"/>
              </p:ext>
            </p:extLst>
          </p:nvPr>
        </p:nvGraphicFramePr>
        <p:xfrm>
          <a:off x="8051800" y="43434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1800" y="43434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0A550FAE-AADB-4863-A6DC-0B22D6031264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MATRIX MULTIPLICATION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2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 matrix, and let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 have sizes for which the indicated sums and products are defined.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(associative law of multiplication)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        (left distributive law)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      (right distributive law)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            for any scalar </a:t>
            </a:r>
            <a:r>
              <a:rPr lang="en-US" altLang="en-US" sz="2800" i="1" dirty="0" smtClean="0"/>
              <a:t>r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(identity for matrix     multiplication)</a:t>
            </a:r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endParaRPr lang="en-US" altLang="en-US" sz="2800" i="1" dirty="0" smtClean="0"/>
          </a:p>
        </p:txBody>
      </p:sp>
      <p:graphicFrame>
        <p:nvGraphicFramePr>
          <p:cNvPr id="668676" name="Object 4"/>
          <p:cNvGraphicFramePr>
            <a:graphicFrameLocks noChangeAspect="1"/>
          </p:cNvGraphicFramePr>
          <p:nvPr/>
        </p:nvGraphicFramePr>
        <p:xfrm>
          <a:off x="4724400" y="13081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2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081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7" name="Object 5"/>
          <p:cNvGraphicFramePr>
            <a:graphicFrameLocks noChangeAspect="1"/>
          </p:cNvGraphicFramePr>
          <p:nvPr/>
        </p:nvGraphicFramePr>
        <p:xfrm>
          <a:off x="1828800" y="2578100"/>
          <a:ext cx="265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3" name="Equation" r:id="rId5" imgW="2654300" imgH="431800" progId="Equation.DSMT4">
                  <p:embed/>
                </p:oleObj>
              </mc:Choice>
              <mc:Fallback>
                <p:oleObj name="Equation" r:id="rId5" imgW="26543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578100"/>
                        <a:ext cx="2654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8" name="Object 6"/>
          <p:cNvGraphicFramePr>
            <a:graphicFrameLocks noChangeAspect="1"/>
          </p:cNvGraphicFramePr>
          <p:nvPr/>
        </p:nvGraphicFramePr>
        <p:xfrm>
          <a:off x="1803400" y="3517900"/>
          <a:ext cx="3390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4" name="Equation" r:id="rId7" imgW="3390900" imgH="431800" progId="Equation.DSMT4">
                  <p:embed/>
                </p:oleObj>
              </mc:Choice>
              <mc:Fallback>
                <p:oleObj name="Equation" r:id="rId7" imgW="33909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3517900"/>
                        <a:ext cx="3390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9" name="Object 7"/>
          <p:cNvGraphicFramePr>
            <a:graphicFrameLocks noChangeAspect="1"/>
          </p:cNvGraphicFramePr>
          <p:nvPr/>
        </p:nvGraphicFramePr>
        <p:xfrm>
          <a:off x="1752600" y="4025900"/>
          <a:ext cx="3276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5" name="Equation" r:id="rId9" imgW="3276600" imgH="431800" progId="Equation.DSMT4">
                  <p:embed/>
                </p:oleObj>
              </mc:Choice>
              <mc:Fallback>
                <p:oleObj name="Equation" r:id="rId9" imgW="32766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025900"/>
                        <a:ext cx="3276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80" name="Object 8"/>
          <p:cNvGraphicFramePr>
            <a:graphicFrameLocks noChangeAspect="1"/>
          </p:cNvGraphicFramePr>
          <p:nvPr/>
        </p:nvGraphicFramePr>
        <p:xfrm>
          <a:off x="1790700" y="4546600"/>
          <a:ext cx="3771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6" name="Equation" r:id="rId11" imgW="3771900" imgH="431800" progId="Equation.DSMT4">
                  <p:embed/>
                </p:oleObj>
              </mc:Choice>
              <mc:Fallback>
                <p:oleObj name="Equation" r:id="rId11" imgW="37719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4546600"/>
                        <a:ext cx="3771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81" name="Object 9"/>
          <p:cNvGraphicFramePr>
            <a:graphicFrameLocks noChangeAspect="1"/>
          </p:cNvGraphicFramePr>
          <p:nvPr/>
        </p:nvGraphicFramePr>
        <p:xfrm>
          <a:off x="1828800" y="5029200"/>
          <a:ext cx="2260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7" name="Equation" r:id="rId13" imgW="2260600" imgH="482600" progId="Equation.DSMT4">
                  <p:embed/>
                </p:oleObj>
              </mc:Choice>
              <mc:Fallback>
                <p:oleObj name="Equation" r:id="rId13" imgW="22606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029200"/>
                        <a:ext cx="2260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EE53413E-B6D4-490E-A074-8BC46988CE8B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MATRIX MULTIPLICATION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Property (a) follows from the fact that matrix multiplication corresponds to composition of linear transformations (which are functions), and it is known that the composition of functions is associative. Let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By the definition of matrix multiplication,  </a:t>
            </a:r>
          </a:p>
        </p:txBody>
      </p:sp>
      <p:graphicFrame>
        <p:nvGraphicFramePr>
          <p:cNvPr id="6697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753483"/>
              </p:ext>
            </p:extLst>
          </p:nvPr>
        </p:nvGraphicFramePr>
        <p:xfrm>
          <a:off x="3327400" y="3200400"/>
          <a:ext cx="2844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Equation" r:id="rId3" imgW="2844800" imgH="660400" progId="Equation.DSMT4">
                  <p:embed/>
                </p:oleObj>
              </mc:Choice>
              <mc:Fallback>
                <p:oleObj name="Equation" r:id="rId3" imgW="2844800" imgH="660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7400" y="3200400"/>
                        <a:ext cx="2844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66330"/>
              </p:ext>
            </p:extLst>
          </p:nvPr>
        </p:nvGraphicFramePr>
        <p:xfrm>
          <a:off x="2400300" y="4721225"/>
          <a:ext cx="53340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Equation" r:id="rId5" imgW="5334000" imgH="1397000" progId="Equation.DSMT4">
                  <p:embed/>
                </p:oleObj>
              </mc:Choice>
              <mc:Fallback>
                <p:oleObj name="Equation" r:id="rId5" imgW="5334000" imgH="1397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4721225"/>
                        <a:ext cx="53340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6"/>
          <p:cNvGraphicFramePr>
            <a:graphicFrameLocks noChangeAspect="1"/>
          </p:cNvGraphicFramePr>
          <p:nvPr/>
        </p:nvGraphicFramePr>
        <p:xfrm>
          <a:off x="2514600" y="19685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9685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446439DE-9985-4409-8F23-C3D9273C3EAB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MATRIX MULTIPLICATION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definition of </a:t>
            </a:r>
            <a:r>
              <a:rPr lang="en-US" altLang="en-US" sz="2800" i="1" smtClean="0"/>
              <a:t>AB</a:t>
            </a:r>
            <a:r>
              <a:rPr lang="en-US" altLang="en-US" sz="2800" smtClean="0"/>
              <a:t> makes                              for all 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, so 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left-to-right order in products is critical because </a:t>
            </a:r>
            <a:r>
              <a:rPr lang="en-US" altLang="en-US" sz="2800" i="1" smtClean="0"/>
              <a:t>AB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BA</a:t>
            </a:r>
            <a:r>
              <a:rPr lang="en-US" altLang="en-US" sz="2800" smtClean="0"/>
              <a:t> are usually not the same. </a:t>
            </a:r>
          </a:p>
          <a:p>
            <a:pPr eaLnBrk="1" hangingPunct="1"/>
            <a:r>
              <a:rPr lang="en-US" altLang="en-US" sz="2800" smtClean="0"/>
              <a:t>Because the columns of </a:t>
            </a:r>
            <a:r>
              <a:rPr lang="en-US" altLang="en-US" sz="2800" i="1" smtClean="0"/>
              <a:t>AB</a:t>
            </a:r>
            <a:r>
              <a:rPr lang="en-US" altLang="en-US" sz="2800" smtClean="0"/>
              <a:t> are linear combinations of the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whereas the columns of </a:t>
            </a:r>
            <a:r>
              <a:rPr lang="en-US" altLang="en-US" sz="2800" i="1" smtClean="0"/>
              <a:t>BA</a:t>
            </a:r>
            <a:r>
              <a:rPr lang="en-US" altLang="en-US" sz="2800" smtClean="0"/>
              <a:t> are constructed from the columns of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The position of the factors in the product </a:t>
            </a:r>
            <a:r>
              <a:rPr lang="en-US" altLang="en-US" sz="2800" i="1" smtClean="0"/>
              <a:t>AB</a:t>
            </a:r>
            <a:r>
              <a:rPr lang="en-US" altLang="en-US" sz="2800" smtClean="0"/>
              <a:t> is emphasized by saying that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</a:t>
            </a:r>
            <a:r>
              <a:rPr lang="en-US" altLang="en-US" sz="2800" i="1" smtClean="0"/>
              <a:t>right-multiplied</a:t>
            </a:r>
            <a:r>
              <a:rPr lang="en-US" altLang="en-US" sz="2800" smtClean="0"/>
              <a:t> by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or that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is </a:t>
            </a:r>
            <a:r>
              <a:rPr lang="en-US" altLang="en-US" sz="2800" i="1" smtClean="0"/>
              <a:t>left-multiplied</a:t>
            </a:r>
            <a:r>
              <a:rPr lang="en-US" altLang="en-US" sz="2800" smtClean="0"/>
              <a:t> by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670724" name="Object 4"/>
          <p:cNvGraphicFramePr>
            <a:graphicFrameLocks noChangeAspect="1"/>
          </p:cNvGraphicFramePr>
          <p:nvPr/>
        </p:nvGraphicFramePr>
        <p:xfrm>
          <a:off x="4889500" y="1206500"/>
          <a:ext cx="2527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Equation" r:id="rId3" imgW="2527300" imgH="431800" progId="Equation.DSMT4">
                  <p:embed/>
                </p:oleObj>
              </mc:Choice>
              <mc:Fallback>
                <p:oleObj name="Equation" r:id="rId3" imgW="25273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1206500"/>
                        <a:ext cx="2527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25" name="Object 5"/>
          <p:cNvGraphicFramePr>
            <a:graphicFrameLocks noChangeAspect="1"/>
          </p:cNvGraphicFramePr>
          <p:nvPr/>
        </p:nvGraphicFramePr>
        <p:xfrm>
          <a:off x="1295400" y="2057400"/>
          <a:ext cx="6845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Equation" r:id="rId5" imgW="6845300" imgH="635000" progId="Equation.DSMT4">
                  <p:embed/>
                </p:oleObj>
              </mc:Choice>
              <mc:Fallback>
                <p:oleObj name="Equation" r:id="rId5" imgW="6845300" imgH="635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057400"/>
                        <a:ext cx="68453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B407877F-57D0-4293-8999-87923C000272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MATRIX MULTIPLICATION</a:t>
            </a:r>
          </a:p>
        </p:txBody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smtClean="0"/>
              <a:t>If                  , we say that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</a:t>
            </a:r>
            <a:r>
              <a:rPr lang="en-US" altLang="en-US" sz="2800" b="1" smtClean="0"/>
              <a:t>commute</a:t>
            </a:r>
            <a:r>
              <a:rPr lang="en-US" altLang="en-US" sz="2800" smtClean="0"/>
              <a:t> with one another.</a:t>
            </a:r>
          </a:p>
          <a:p>
            <a:pPr marL="609600" indent="-609600" eaLnBrk="1" hangingPunct="1"/>
            <a:endParaRPr lang="en-US" altLang="en-US" sz="2800" smtClean="0"/>
          </a:p>
          <a:p>
            <a:pPr marL="609600" indent="-609600" eaLnBrk="1" hangingPunct="1"/>
            <a:r>
              <a:rPr lang="en-US" altLang="en-US" sz="2800" b="1" smtClean="0"/>
              <a:t>Warnings: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In general,                  .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The cancellation laws do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hold for matrix multiplication. That is, if                   , then it is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true in general that  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If a product </a:t>
            </a:r>
            <a:r>
              <a:rPr lang="en-US" altLang="en-US" sz="2800" i="1" smtClean="0"/>
              <a:t>AB</a:t>
            </a:r>
            <a:r>
              <a:rPr lang="en-US" altLang="en-US" sz="2800" smtClean="0"/>
              <a:t> is the zero matrix, you </a:t>
            </a:r>
            <a:r>
              <a:rPr lang="en-US" altLang="en-US" sz="2800" i="1" smtClean="0"/>
              <a:t>cannot</a:t>
            </a:r>
            <a:r>
              <a:rPr lang="en-US" altLang="en-US" sz="2800" smtClean="0"/>
              <a:t> conclude in general that either           or           .</a:t>
            </a:r>
          </a:p>
        </p:txBody>
      </p:sp>
      <p:graphicFrame>
        <p:nvGraphicFramePr>
          <p:cNvPr id="671748" name="Object 4"/>
          <p:cNvGraphicFramePr>
            <a:graphicFrameLocks noChangeAspect="1"/>
          </p:cNvGraphicFramePr>
          <p:nvPr/>
        </p:nvGraphicFramePr>
        <p:xfrm>
          <a:off x="1524000" y="1447800"/>
          <a:ext cx="1473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Equation" r:id="rId3" imgW="1473200" imgH="330200" progId="Equation.DSMT4">
                  <p:embed/>
                </p:oleObj>
              </mc:Choice>
              <mc:Fallback>
                <p:oleObj name="Equation" r:id="rId3" imgW="1473200" imgH="33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447800"/>
                        <a:ext cx="1473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49" name="Object 5"/>
          <p:cNvGraphicFramePr>
            <a:graphicFrameLocks noChangeAspect="1"/>
          </p:cNvGraphicFramePr>
          <p:nvPr/>
        </p:nvGraphicFramePr>
        <p:xfrm>
          <a:off x="3505200" y="3416300"/>
          <a:ext cx="1473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Equation" r:id="rId5" imgW="1473200" imgH="330200" progId="Equation.DSMT4">
                  <p:embed/>
                </p:oleObj>
              </mc:Choice>
              <mc:Fallback>
                <p:oleObj name="Equation" r:id="rId5" imgW="1473200" imgH="330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416300"/>
                        <a:ext cx="1473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50" name="Object 6"/>
          <p:cNvGraphicFramePr>
            <a:graphicFrameLocks noChangeAspect="1"/>
          </p:cNvGraphicFramePr>
          <p:nvPr/>
        </p:nvGraphicFramePr>
        <p:xfrm>
          <a:off x="5562600" y="4356100"/>
          <a:ext cx="154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name="Equation" r:id="rId7" imgW="1548728" imgH="342751" progId="Equation.DSMT4">
                  <p:embed/>
                </p:oleObj>
              </mc:Choice>
              <mc:Fallback>
                <p:oleObj name="Equation" r:id="rId7" imgW="1548728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356100"/>
                        <a:ext cx="154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51" name="Object 7"/>
          <p:cNvGraphicFramePr>
            <a:graphicFrameLocks noChangeAspect="1"/>
          </p:cNvGraphicFramePr>
          <p:nvPr/>
        </p:nvGraphicFramePr>
        <p:xfrm>
          <a:off x="5207000" y="4787900"/>
          <a:ext cx="990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Equation" r:id="rId9" imgW="990170" imgH="342751" progId="Equation.DSMT4">
                  <p:embed/>
                </p:oleObj>
              </mc:Choice>
              <mc:Fallback>
                <p:oleObj name="Equation" r:id="rId9" imgW="990170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4787900"/>
                        <a:ext cx="990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52" name="Object 8"/>
          <p:cNvGraphicFramePr>
            <a:graphicFrameLocks noChangeAspect="1"/>
          </p:cNvGraphicFramePr>
          <p:nvPr/>
        </p:nvGraphicFramePr>
        <p:xfrm>
          <a:off x="6248400" y="57277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2" name="Equation" r:id="rId11" imgW="901309" imgH="342751" progId="Equation.DSMT4">
                  <p:embed/>
                </p:oleObj>
              </mc:Choice>
              <mc:Fallback>
                <p:oleObj name="Equation" r:id="rId11" imgW="901309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57277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1753" name="Object 9"/>
          <p:cNvGraphicFramePr>
            <a:graphicFrameLocks noChangeAspect="1"/>
          </p:cNvGraphicFramePr>
          <p:nvPr/>
        </p:nvGraphicFramePr>
        <p:xfrm>
          <a:off x="7543800" y="57277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3" name="Equation" r:id="rId13" imgW="901309" imgH="342751" progId="Equation.DSMT4">
                  <p:embed/>
                </p:oleObj>
              </mc:Choice>
              <mc:Fallback>
                <p:oleObj name="Equation" r:id="rId13" imgW="901309" imgH="34275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57277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D3C9A09A-E41D-4777-B39A-210FB68AA275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POWERS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277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5720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          matrix and if </a:t>
                </a:r>
                <a:r>
                  <a:rPr lang="en-US" altLang="en-US" sz="2800" i="1" dirty="0" smtClean="0"/>
                  <a:t>k</a:t>
                </a:r>
                <a:r>
                  <a:rPr lang="en-US" altLang="en-US" sz="2800" dirty="0" smtClean="0"/>
                  <a:t> is a positive integer, then </a:t>
                </a:r>
                <a:r>
                  <a:rPr lang="en-US" altLang="en-US" sz="2800" i="1" dirty="0" err="1" smtClean="0"/>
                  <a:t>A</a:t>
                </a:r>
                <a:r>
                  <a:rPr lang="en-US" altLang="en-US" sz="2800" i="1" baseline="30000" dirty="0" err="1" smtClean="0"/>
                  <a:t>k</a:t>
                </a:r>
                <a:r>
                  <a:rPr lang="en-US" altLang="en-US" sz="2800" dirty="0" smtClean="0"/>
                  <a:t> denotes the product of </a:t>
                </a:r>
                <a:r>
                  <a:rPr lang="en-US" altLang="en-US" sz="2800" i="1" dirty="0" smtClean="0"/>
                  <a:t>k</a:t>
                </a:r>
                <a:r>
                  <a:rPr lang="en-US" altLang="en-US" sz="2800" dirty="0" smtClean="0"/>
                  <a:t> copies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: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nonzero and 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then </a:t>
                </a:r>
                <a:r>
                  <a:rPr lang="en-US" altLang="en-US" sz="2800" i="1" dirty="0" err="1" smtClean="0"/>
                  <a:t>A</a:t>
                </a:r>
                <a:r>
                  <a:rPr lang="en-US" altLang="en-US" sz="2800" i="1" baseline="30000" dirty="0" err="1" smtClean="0"/>
                  <a:t>k</a:t>
                </a:r>
                <a:r>
                  <a:rPr lang="en-US" altLang="en-US" sz="2800" b="1" dirty="0" err="1" smtClean="0"/>
                  <a:t>x</a:t>
                </a:r>
                <a:r>
                  <a:rPr lang="en-US" altLang="en-US" sz="2800" dirty="0" smtClean="0"/>
                  <a:t> is the result of left-multiplying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by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repeatedly </a:t>
                </a:r>
                <a:r>
                  <a:rPr lang="en-US" altLang="en-US" sz="2800" i="1" dirty="0" smtClean="0"/>
                  <a:t>k</a:t>
                </a:r>
                <a:r>
                  <a:rPr lang="en-US" altLang="en-US" sz="2800" dirty="0" smtClean="0"/>
                  <a:t> times.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If           , then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aseline="30000" dirty="0" smtClean="0"/>
                  <a:t>0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should be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itself.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Thus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aseline="30000" dirty="0" smtClean="0"/>
                  <a:t>0</a:t>
                </a:r>
                <a:r>
                  <a:rPr lang="en-US" altLang="en-US" sz="2800" dirty="0" smtClean="0"/>
                  <a:t> is interpreted as the identity matrix.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6727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572000"/>
              </a:xfrm>
              <a:blipFill rotWithShape="0">
                <a:blip r:embed="rId3"/>
                <a:stretch>
                  <a:fillRect l="-1259" t="-2267" r="-1407" b="-130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72772" name="Object 4"/>
          <p:cNvGraphicFramePr>
            <a:graphicFrameLocks noChangeAspect="1"/>
          </p:cNvGraphicFramePr>
          <p:nvPr/>
        </p:nvGraphicFramePr>
        <p:xfrm>
          <a:off x="2286000" y="16637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6637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3" name="Object 5"/>
          <p:cNvGraphicFramePr>
            <a:graphicFrameLocks noChangeAspect="1"/>
          </p:cNvGraphicFramePr>
          <p:nvPr/>
        </p:nvGraphicFramePr>
        <p:xfrm>
          <a:off x="3657600" y="2590800"/>
          <a:ext cx="1841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Equation" r:id="rId6" imgW="1841500" imgH="762000" progId="Equation.DSMT4">
                  <p:embed/>
                </p:oleObj>
              </mc:Choice>
              <mc:Fallback>
                <p:oleObj name="Equation" r:id="rId6" imgW="1841500" imgH="762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590800"/>
                        <a:ext cx="18415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5" name="Object 7"/>
          <p:cNvGraphicFramePr>
            <a:graphicFrameLocks noChangeAspect="1"/>
          </p:cNvGraphicFramePr>
          <p:nvPr/>
        </p:nvGraphicFramePr>
        <p:xfrm>
          <a:off x="1219200" y="5143500"/>
          <a:ext cx="838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Equation" r:id="rId8" imgW="837836" imgH="355446" progId="Equation.DSMT4">
                  <p:embed/>
                </p:oleObj>
              </mc:Choice>
              <mc:Fallback>
                <p:oleObj name="Equation" r:id="rId8" imgW="837836" imgH="355446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143500"/>
                        <a:ext cx="838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6B7E01C8-BDF2-4C8F-BEB8-6A045ED1E758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864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          matrix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—that is, a matrix with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rows and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columns—then the scalar entry in the 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th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row and 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th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column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denoted by 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i="1" baseline="-25000" dirty="0" err="1" smtClean="0">
                    <a:cs typeface="Times New Roman" panose="02020603050405020304" pitchFamily="18" charset="0"/>
                  </a:rPr>
                  <a:t>ij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is called the (</a:t>
                </a:r>
                <a:r>
                  <a:rPr lang="en-US" altLang="en-US" sz="28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)-entry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See the Fig. 1 below.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Each column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 list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real numbers, which identifies a 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86400"/>
              </a:xfrm>
              <a:blipFill rotWithShape="0">
                <a:blip r:embed="rId4"/>
                <a:stretch>
                  <a:fillRect l="-1259" t="-1222" r="-1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32" name="Object 16"/>
          <p:cNvGraphicFramePr>
            <a:graphicFrameLocks noChangeAspect="1"/>
          </p:cNvGraphicFramePr>
          <p:nvPr/>
        </p:nvGraphicFramePr>
        <p:xfrm>
          <a:off x="2247900" y="13081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13081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6435" name="Picture 19" descr="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886200"/>
            <a:ext cx="381000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2C98646A-E27E-4554-84C8-F9340E2D3D00}" type="slidenum">
              <a:rPr lang="en-US" altLang="en-US" sz="1200">
                <a:latin typeface="Arial" panose="020B0604020202020204" pitchFamily="34" charset="0"/>
              </a:rPr>
              <a:pPr algn="r"/>
              <a:t>20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TRANSPOSE OF A MATRIX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dirty="0" smtClean="0"/>
              <a:t>Given an  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the </a:t>
            </a:r>
            <a:r>
              <a:rPr lang="en-US" altLang="en-US" sz="2800" b="1" dirty="0" smtClean="0"/>
              <a:t>transpose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           matrix, denoted by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, whose columns are formed from the corresponding rows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3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denote matrices whose sizes are appropriate for the following sums and products.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         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For any scalar </a:t>
            </a:r>
            <a:r>
              <a:rPr lang="en-US" altLang="en-US" sz="2800" i="1" dirty="0" smtClean="0"/>
              <a:t>r</a:t>
            </a:r>
            <a:r>
              <a:rPr lang="en-US" altLang="en-US" sz="2800" dirty="0" smtClean="0"/>
              <a:t>,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</a:t>
            </a:r>
          </a:p>
        </p:txBody>
      </p:sp>
      <p:graphicFrame>
        <p:nvGraphicFramePr>
          <p:cNvPr id="673796" name="Object 4"/>
          <p:cNvGraphicFramePr>
            <a:graphicFrameLocks noChangeAspect="1"/>
          </p:cNvGraphicFramePr>
          <p:nvPr/>
        </p:nvGraphicFramePr>
        <p:xfrm>
          <a:off x="2552700" y="13081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700" y="13081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797" name="Object 5"/>
          <p:cNvGraphicFramePr>
            <a:graphicFrameLocks noChangeAspect="1"/>
          </p:cNvGraphicFramePr>
          <p:nvPr/>
        </p:nvGraphicFramePr>
        <p:xfrm>
          <a:off x="1193800" y="18288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7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8288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798" name="Object 6"/>
          <p:cNvGraphicFramePr>
            <a:graphicFrameLocks noChangeAspect="1"/>
          </p:cNvGraphicFramePr>
          <p:nvPr/>
        </p:nvGraphicFramePr>
        <p:xfrm>
          <a:off x="1930400" y="4495800"/>
          <a:ext cx="1612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Equation" r:id="rId7" imgW="1612900" imgH="482600" progId="Equation.DSMT4">
                  <p:embed/>
                </p:oleObj>
              </mc:Choice>
              <mc:Fallback>
                <p:oleObj name="Equation" r:id="rId7" imgW="16129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4495800"/>
                        <a:ext cx="1612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799" name="Object 7"/>
          <p:cNvGraphicFramePr>
            <a:graphicFrameLocks noChangeAspect="1"/>
          </p:cNvGraphicFramePr>
          <p:nvPr/>
        </p:nvGraphicFramePr>
        <p:xfrm>
          <a:off x="1917700" y="5003800"/>
          <a:ext cx="3035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9" name="Equation" r:id="rId9" imgW="3035300" imgH="482600" progId="Equation.DSMT4">
                  <p:embed/>
                </p:oleObj>
              </mc:Choice>
              <mc:Fallback>
                <p:oleObj name="Equation" r:id="rId9" imgW="30353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5003800"/>
                        <a:ext cx="3035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800" name="Object 8"/>
          <p:cNvGraphicFramePr>
            <a:graphicFrameLocks noChangeAspect="1"/>
          </p:cNvGraphicFramePr>
          <p:nvPr/>
        </p:nvGraphicFramePr>
        <p:xfrm>
          <a:off x="4267200" y="5511800"/>
          <a:ext cx="1828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0" name="Equation" r:id="rId11" imgW="1828800" imgH="482600" progId="Equation.DSMT4">
                  <p:embed/>
                </p:oleObj>
              </mc:Choice>
              <mc:Fallback>
                <p:oleObj name="Equation" r:id="rId11" imgW="18288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5511800"/>
                        <a:ext cx="1828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3801" name="Object 9"/>
          <p:cNvGraphicFramePr>
            <a:graphicFrameLocks noChangeAspect="1"/>
          </p:cNvGraphicFramePr>
          <p:nvPr/>
        </p:nvGraphicFramePr>
        <p:xfrm>
          <a:off x="1905000" y="6032500"/>
          <a:ext cx="2273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1" name="Equation" r:id="rId13" imgW="2273300" imgH="482600" progId="Equation.DSMT4">
                  <p:embed/>
                </p:oleObj>
              </mc:Choice>
              <mc:Fallback>
                <p:oleObj name="Equation" r:id="rId13" imgW="22733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6032500"/>
                        <a:ext cx="2273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112DCC16-F04C-41C1-AECD-00F2BAB89A98}" type="slidenum">
              <a:rPr lang="en-US" altLang="en-US" sz="1200">
                <a:latin typeface="Arial" panose="020B0604020202020204" pitchFamily="34" charset="0"/>
              </a:rPr>
              <a:pPr algn="r"/>
              <a:t>21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TRANSPOSE OF A MATRIX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The transpose of a product of matrices equals the product of their transposes in the </a:t>
            </a:r>
            <a:r>
              <a:rPr lang="en-US" altLang="en-US" sz="2800" i="1" smtClean="0"/>
              <a:t>reverse</a:t>
            </a:r>
            <a:r>
              <a:rPr lang="en-US" altLang="en-US" sz="2800" smtClean="0"/>
              <a:t> order.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97470BFD-58F7-49CB-A6C7-AA2CD3FE9903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331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4582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columns are denoted by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, and the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written as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  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   …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altLang="en-US" sz="2800" dirty="0" smtClean="0"/>
                  <a:t>                     </a:t>
                </a:r>
              </a:p>
              <a:p>
                <a:pPr eaLnBrk="1" hangingPunct="1"/>
                <a:r>
                  <a:rPr lang="en-US" altLang="en-US" sz="2800" dirty="0" smtClean="0"/>
                  <a:t>The number </a:t>
                </a:r>
                <a:r>
                  <a:rPr lang="en-US" altLang="en-US" sz="2800" i="1" dirty="0" err="1" smtClean="0"/>
                  <a:t>a</a:t>
                </a:r>
                <a:r>
                  <a:rPr lang="en-US" altLang="en-US" sz="2800" i="1" baseline="-25000" dirty="0" err="1" smtClean="0"/>
                  <a:t>ij</a:t>
                </a:r>
                <a:r>
                  <a:rPr lang="en-US" altLang="en-US" sz="2800" dirty="0" smtClean="0"/>
                  <a:t> is the </a:t>
                </a:r>
                <a:r>
                  <a:rPr lang="en-US" altLang="en-US" sz="2800" i="1" dirty="0" err="1" smtClean="0"/>
                  <a:t>i</a:t>
                </a:r>
                <a:r>
                  <a:rPr lang="en-US" altLang="en-US" sz="2800" dirty="0" err="1" smtClean="0"/>
                  <a:t>th</a:t>
                </a:r>
                <a:r>
                  <a:rPr lang="en-US" altLang="en-US" sz="2800" dirty="0" smtClean="0"/>
                  <a:t> entry (from the top) of the </a:t>
                </a:r>
                <a:r>
                  <a:rPr lang="en-US" altLang="en-US" sz="2800" i="1" dirty="0" err="1" smtClean="0"/>
                  <a:t>j</a:t>
                </a:r>
                <a:r>
                  <a:rPr lang="en-US" altLang="en-US" sz="2800" dirty="0" err="1" smtClean="0"/>
                  <a:t>th</a:t>
                </a:r>
                <a:r>
                  <a:rPr lang="en-US" altLang="en-US" sz="2800" dirty="0" smtClean="0"/>
                  <a:t> column vector </a:t>
                </a:r>
                <a:r>
                  <a:rPr lang="en-US" altLang="en-US" sz="2800" b="1" dirty="0" err="1" smtClean="0"/>
                  <a:t>a</a:t>
                </a:r>
                <a:r>
                  <a:rPr lang="en-US" altLang="en-US" sz="2800" i="1" baseline="-25000" dirty="0" err="1" smtClean="0"/>
                  <a:t>j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The </a:t>
                </a:r>
                <a:r>
                  <a:rPr lang="en-US" altLang="en-US" sz="2800" b="1" dirty="0" smtClean="0"/>
                  <a:t>diagonal entries</a:t>
                </a:r>
                <a:r>
                  <a:rPr lang="en-US" altLang="en-US" sz="2800" dirty="0" smtClean="0"/>
                  <a:t> in an           matrix                 are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a</a:t>
                </a:r>
                <a:r>
                  <a:rPr lang="en-US" altLang="en-US" sz="2800" baseline="-25000" dirty="0" smtClean="0"/>
                  <a:t>11</a:t>
                </a:r>
                <a:r>
                  <a:rPr lang="en-US" altLang="en-US" sz="2800" dirty="0" smtClean="0"/>
                  <a:t>, a</a:t>
                </a:r>
                <a:r>
                  <a:rPr lang="en-US" altLang="en-US" sz="2800" baseline="-25000" dirty="0" smtClean="0"/>
                  <a:t>22</a:t>
                </a:r>
                <a:r>
                  <a:rPr lang="en-US" altLang="en-US" sz="2800" dirty="0" smtClean="0"/>
                  <a:t>, a</a:t>
                </a:r>
                <a:r>
                  <a:rPr lang="en-US" altLang="en-US" sz="2800" baseline="-25000" dirty="0" smtClean="0"/>
                  <a:t>33</a:t>
                </a:r>
                <a:r>
                  <a:rPr lang="en-US" altLang="en-US" sz="2800" dirty="0" smtClean="0"/>
                  <a:t>, …, and they form the </a:t>
                </a:r>
                <a:r>
                  <a:rPr lang="en-US" altLang="en-US" sz="2800" b="1" dirty="0" smtClean="0"/>
                  <a:t>main diagonal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A </a:t>
                </a:r>
                <a:r>
                  <a:rPr lang="en-US" altLang="en-US" sz="2800" b="1" dirty="0" smtClean="0"/>
                  <a:t>diagonal matrix</a:t>
                </a:r>
                <a:r>
                  <a:rPr lang="en-US" altLang="en-US" sz="2800" dirty="0" smtClean="0"/>
                  <a:t> is a square           matrix whose </a:t>
                </a:r>
                <a:r>
                  <a:rPr lang="en-US" altLang="en-US" sz="2800" dirty="0" err="1" smtClean="0"/>
                  <a:t>nondiagonal</a:t>
                </a:r>
                <a:r>
                  <a:rPr lang="en-US" altLang="en-US" sz="2800" dirty="0" smtClean="0"/>
                  <a:t> entries are zero.</a:t>
                </a:r>
              </a:p>
              <a:p>
                <a:pPr eaLnBrk="1" hangingPunct="1"/>
                <a:r>
                  <a:rPr lang="en-US" altLang="en-US" sz="2800" dirty="0" smtClean="0"/>
                  <a:t>An example is the          identity matrix,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 xmlns="">
          <p:sp>
            <p:nvSpPr>
              <p:cNvPr id="6533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458200" cy="5029200"/>
              </a:xfrm>
              <a:blipFill rotWithShape="0">
                <a:blip r:embed="rId3"/>
                <a:stretch>
                  <a:fillRect l="-1225" t="-1333" r="-793" b="-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53317" name="Object 5"/>
          <p:cNvGraphicFramePr>
            <a:graphicFrameLocks noChangeAspect="1"/>
          </p:cNvGraphicFramePr>
          <p:nvPr/>
        </p:nvGraphicFramePr>
        <p:xfrm>
          <a:off x="4800600" y="38608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8608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18" name="Object 6"/>
          <p:cNvGraphicFramePr>
            <a:graphicFrameLocks noChangeAspect="1"/>
          </p:cNvGraphicFramePr>
          <p:nvPr/>
        </p:nvGraphicFramePr>
        <p:xfrm>
          <a:off x="6705600" y="3670300"/>
          <a:ext cx="13716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6" imgW="1434477" imgH="634725" progId="Equation.DSMT4">
                  <p:embed/>
                </p:oleObj>
              </mc:Choice>
              <mc:Fallback>
                <p:oleObj name="Equation" r:id="rId6" imgW="1434477" imgH="63472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3670300"/>
                        <a:ext cx="13716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546833"/>
              </p:ext>
            </p:extLst>
          </p:nvPr>
        </p:nvGraphicFramePr>
        <p:xfrm>
          <a:off x="5308600" y="48768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Equation" r:id="rId8" imgW="863225" imgH="253890" progId="Equation.DSMT4">
                  <p:embed/>
                </p:oleObj>
              </mc:Choice>
              <mc:Fallback>
                <p:oleObj name="Equation" r:id="rId8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8600" y="48768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20" name="Object 8"/>
          <p:cNvGraphicFramePr>
            <a:graphicFrameLocks noChangeAspect="1"/>
          </p:cNvGraphicFramePr>
          <p:nvPr/>
        </p:nvGraphicFramePr>
        <p:xfrm>
          <a:off x="3505200" y="58166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Equation" r:id="rId10" imgW="774364" imgH="253890" progId="Equation.DSMT4">
                  <p:embed/>
                </p:oleObj>
              </mc:Choice>
              <mc:Fallback>
                <p:oleObj name="Equation" r:id="rId10" imgW="774364" imgH="25389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8166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49E4CEF1-6B50-4160-A46B-41A289918996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SUMS AND SCALAR MULTIPLES</a:t>
            </a:r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An           matrix whose entries are all zero is a </a:t>
            </a:r>
            <a:r>
              <a:rPr lang="en-US" altLang="en-US" sz="2800" b="1" smtClean="0"/>
              <a:t>zero matrix</a:t>
            </a:r>
            <a:r>
              <a:rPr lang="en-US" altLang="en-US" sz="2800" smtClean="0"/>
              <a:t> and is written as 0.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two matrices are </a:t>
            </a:r>
            <a:r>
              <a:rPr lang="en-US" altLang="en-US" sz="2800" b="1" smtClean="0"/>
              <a:t>equal</a:t>
            </a:r>
            <a:r>
              <a:rPr lang="en-US" altLang="en-US" sz="2800" smtClean="0"/>
              <a:t> if they have the same size (</a:t>
            </a:r>
            <a:r>
              <a:rPr lang="en-US" altLang="en-US" sz="2800" i="1" smtClean="0"/>
              <a:t>i.e.</a:t>
            </a:r>
            <a:r>
              <a:rPr lang="en-US" altLang="en-US" sz="2800" smtClean="0"/>
              <a:t>, the same number of rows and the same number of columns) and if their corresponding columns are equal, which amounts to saying that their corresponding entries are equal.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are           matrices, then the </a:t>
            </a:r>
            <a:r>
              <a:rPr lang="en-US" altLang="en-US" sz="2800" b="1" smtClean="0"/>
              <a:t>sum</a:t>
            </a:r>
            <a:r>
              <a:rPr lang="en-US" altLang="en-US" sz="2800" smtClean="0"/>
              <a:t>            is the            matrix whose columns are the sums of the corresponding columns in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654340" name="Object 4"/>
          <p:cNvGraphicFramePr>
            <a:graphicFrameLocks noChangeAspect="1"/>
          </p:cNvGraphicFramePr>
          <p:nvPr/>
        </p:nvGraphicFramePr>
        <p:xfrm>
          <a:off x="1371600" y="12827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2827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4341" name="Object 5"/>
          <p:cNvGraphicFramePr>
            <a:graphicFrameLocks noChangeAspect="1"/>
          </p:cNvGraphicFramePr>
          <p:nvPr/>
        </p:nvGraphicFramePr>
        <p:xfrm>
          <a:off x="2921000" y="50800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50800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4342" name="Object 6"/>
          <p:cNvGraphicFramePr>
            <a:graphicFrameLocks noChangeAspect="1"/>
          </p:cNvGraphicFramePr>
          <p:nvPr/>
        </p:nvGraphicFramePr>
        <p:xfrm>
          <a:off x="7124700" y="4991100"/>
          <a:ext cx="939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7" imgW="939392" imgH="330057" progId="Equation.DSMT4">
                  <p:embed/>
                </p:oleObj>
              </mc:Choice>
              <mc:Fallback>
                <p:oleObj name="Equation" r:id="rId7" imgW="939392" imgH="33005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4700" y="4991100"/>
                        <a:ext cx="939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4343" name="Object 7"/>
          <p:cNvGraphicFramePr>
            <a:graphicFrameLocks noChangeAspect="1"/>
          </p:cNvGraphicFramePr>
          <p:nvPr/>
        </p:nvGraphicFramePr>
        <p:xfrm>
          <a:off x="1435100" y="54610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9" imgW="863225" imgH="253890" progId="Equation.DSMT4">
                  <p:embed/>
                </p:oleObj>
              </mc:Choice>
              <mc:Fallback>
                <p:oleObj name="Equation" r:id="rId9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54610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FF74C643-8D33-4795-937F-8F248BC9A69D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SUMS AND SCALAR MULTIPLES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Since vector addition of the columns is done entrywise, each entry in            is the sum of the corresponding entries in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The sum             is defined only when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are the same size.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b="1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smtClean="0"/>
              <a:t>Example 1:</a:t>
            </a:r>
            <a:r>
              <a:rPr lang="en-US" altLang="en-US" sz="2800" smtClean="0"/>
              <a:t> Let                                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and                        . Find             and           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smtClean="0"/>
              <a:t>	 </a:t>
            </a:r>
          </a:p>
        </p:txBody>
      </p:sp>
      <p:graphicFrame>
        <p:nvGraphicFramePr>
          <p:cNvPr id="655364" name="Object 4"/>
          <p:cNvGraphicFramePr>
            <a:graphicFrameLocks noChangeAspect="1"/>
          </p:cNvGraphicFramePr>
          <p:nvPr/>
        </p:nvGraphicFramePr>
        <p:xfrm>
          <a:off x="2222500" y="2705100"/>
          <a:ext cx="939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Equation" r:id="rId3" imgW="939392" imgH="330057" progId="Equation.DSMT4">
                  <p:embed/>
                </p:oleObj>
              </mc:Choice>
              <mc:Fallback>
                <p:oleObj name="Equation" r:id="rId3" imgW="939392" imgH="33005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0" y="2705100"/>
                        <a:ext cx="939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5" name="Object 5"/>
          <p:cNvGraphicFramePr>
            <a:graphicFrameLocks noChangeAspect="1"/>
          </p:cNvGraphicFramePr>
          <p:nvPr/>
        </p:nvGraphicFramePr>
        <p:xfrm>
          <a:off x="4330700" y="1498600"/>
          <a:ext cx="939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Equation" r:id="rId5" imgW="939392" imgH="330057" progId="Equation.DSMT4">
                  <p:embed/>
                </p:oleObj>
              </mc:Choice>
              <mc:Fallback>
                <p:oleObj name="Equation" r:id="rId5" imgW="939392" imgH="33005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0700" y="1498600"/>
                        <a:ext cx="939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6" name="Object 6"/>
          <p:cNvGraphicFramePr>
            <a:graphicFrameLocks noChangeAspect="1"/>
          </p:cNvGraphicFramePr>
          <p:nvPr/>
        </p:nvGraphicFramePr>
        <p:xfrm>
          <a:off x="3276600" y="3530600"/>
          <a:ext cx="5283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Equation" r:id="rId7" imgW="5283200" imgH="1143000" progId="Equation.DSMT4">
                  <p:embed/>
                </p:oleObj>
              </mc:Choice>
              <mc:Fallback>
                <p:oleObj name="Equation" r:id="rId7" imgW="52832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530600"/>
                        <a:ext cx="5283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8" name="Object 8"/>
          <p:cNvGraphicFramePr>
            <a:graphicFrameLocks noChangeAspect="1"/>
          </p:cNvGraphicFramePr>
          <p:nvPr/>
        </p:nvGraphicFramePr>
        <p:xfrm>
          <a:off x="1473200" y="4813300"/>
          <a:ext cx="2082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Equation" r:id="rId9" imgW="2082800" imgH="1143000" progId="Equation.DSMT4">
                  <p:embed/>
                </p:oleObj>
              </mc:Choice>
              <mc:Fallback>
                <p:oleObj name="Equation" r:id="rId9" imgW="2082800" imgH="1143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4813300"/>
                        <a:ext cx="2082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9" name="Object 9"/>
          <p:cNvGraphicFramePr>
            <a:graphicFrameLocks noChangeAspect="1"/>
          </p:cNvGraphicFramePr>
          <p:nvPr/>
        </p:nvGraphicFramePr>
        <p:xfrm>
          <a:off x="4470400" y="5181600"/>
          <a:ext cx="939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Equation" r:id="rId11" imgW="939392" imgH="330057" progId="Equation.DSMT4">
                  <p:embed/>
                </p:oleObj>
              </mc:Choice>
              <mc:Fallback>
                <p:oleObj name="Equation" r:id="rId11" imgW="939392" imgH="330057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5181600"/>
                        <a:ext cx="939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70" name="Object 10"/>
          <p:cNvGraphicFramePr>
            <a:graphicFrameLocks noChangeAspect="1"/>
          </p:cNvGraphicFramePr>
          <p:nvPr/>
        </p:nvGraphicFramePr>
        <p:xfrm>
          <a:off x="6134100" y="5181600"/>
          <a:ext cx="952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Equation" r:id="rId13" imgW="952087" imgH="342751" progId="Equation.DSMT4">
                  <p:embed/>
                </p:oleObj>
              </mc:Choice>
              <mc:Fallback>
                <p:oleObj name="Equation" r:id="rId13" imgW="952087" imgH="34275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4100" y="5181600"/>
                        <a:ext cx="952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5349AD6C-46DC-45F2-A93F-544EDA099A3C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SUMS AND SCALAR MULTIPLES</a:t>
            </a:r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en-US" altLang="en-US" sz="2400" b="1" dirty="0" smtClean="0"/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b="1" dirty="0" smtClean="0"/>
              <a:t>Solution:                                    </a:t>
            </a:r>
            <a:r>
              <a:rPr lang="en-US" altLang="en-US" sz="2800" dirty="0" smtClean="0"/>
              <a:t>but             is not 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defined because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 have different sizes.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r</a:t>
            </a:r>
            <a:r>
              <a:rPr lang="en-US" altLang="en-US" sz="2800" dirty="0" smtClean="0"/>
              <a:t> is a scalar and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 matrix, then the </a:t>
            </a:r>
            <a:r>
              <a:rPr lang="en-US" altLang="en-US" sz="2800" b="1" dirty="0" smtClean="0"/>
              <a:t>scalar multiple</a:t>
            </a:r>
            <a:r>
              <a:rPr lang="en-US" altLang="en-US" sz="2800" dirty="0" smtClean="0"/>
              <a:t> </a:t>
            </a:r>
            <a:r>
              <a:rPr lang="en-US" altLang="en-US" sz="2800" i="1" dirty="0" err="1" smtClean="0"/>
              <a:t>rA</a:t>
            </a:r>
            <a:r>
              <a:rPr lang="en-US" altLang="en-US" sz="2800" dirty="0" smtClean="0"/>
              <a:t> is the matrix whose columns are </a:t>
            </a:r>
            <a:r>
              <a:rPr lang="en-US" altLang="en-US" sz="2800" i="1" dirty="0" smtClean="0"/>
              <a:t>r</a:t>
            </a:r>
            <a:r>
              <a:rPr lang="en-US" altLang="en-US" sz="2800" dirty="0" smtClean="0"/>
              <a:t> times the corresponding columns in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1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, and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 be matrices of the same size, and let </a:t>
            </a:r>
            <a:r>
              <a:rPr lang="en-US" altLang="en-US" sz="2800" i="1" dirty="0" smtClean="0"/>
              <a:t>r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be scalars.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</a:t>
            </a:r>
          </a:p>
        </p:txBody>
      </p:sp>
      <p:graphicFrame>
        <p:nvGraphicFramePr>
          <p:cNvPr id="656388" name="Object 4"/>
          <p:cNvGraphicFramePr>
            <a:graphicFrameLocks noChangeAspect="1"/>
          </p:cNvGraphicFramePr>
          <p:nvPr/>
        </p:nvGraphicFramePr>
        <p:xfrm>
          <a:off x="2590800" y="1244600"/>
          <a:ext cx="3048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3" imgW="3048000" imgH="1143000" progId="Equation.DSMT4">
                  <p:embed/>
                </p:oleObj>
              </mc:Choice>
              <mc:Fallback>
                <p:oleObj name="Equation" r:id="rId3" imgW="30480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244600"/>
                        <a:ext cx="30480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89" name="Object 5"/>
          <p:cNvGraphicFramePr>
            <a:graphicFrameLocks noChangeAspect="1"/>
          </p:cNvGraphicFramePr>
          <p:nvPr/>
        </p:nvGraphicFramePr>
        <p:xfrm>
          <a:off x="6337300" y="1612900"/>
          <a:ext cx="952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5" imgW="952087" imgH="342751" progId="Equation.DSMT4">
                  <p:embed/>
                </p:oleObj>
              </mc:Choice>
              <mc:Fallback>
                <p:oleObj name="Equation" r:id="rId5" imgW="952087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300" y="1612900"/>
                        <a:ext cx="952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0" name="Object 6"/>
          <p:cNvGraphicFramePr>
            <a:graphicFrameLocks noChangeAspect="1"/>
          </p:cNvGraphicFramePr>
          <p:nvPr/>
        </p:nvGraphicFramePr>
        <p:xfrm>
          <a:off x="1752600" y="5626100"/>
          <a:ext cx="2247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7" imgW="2247900" imgH="330200" progId="Equation.DSMT4">
                  <p:embed/>
                </p:oleObj>
              </mc:Choice>
              <mc:Fallback>
                <p:oleObj name="Equation" r:id="rId7" imgW="22479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626100"/>
                        <a:ext cx="22479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C3EC60D0-AF85-4700-8697-CFF089C83956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SUMS AND SCALAR MULTIPLES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                                                                 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                                              </a:t>
            </a:r>
            <a:r>
              <a:rPr lang="en-US" altLang="en-US" smtClean="0"/>
              <a:t>                                              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                                              </a:t>
            </a:r>
            <a:r>
              <a:rPr lang="en-US" altLang="en-US" smtClean="0"/>
              <a:t>                                       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                                              </a:t>
            </a:r>
            <a:r>
              <a:rPr lang="en-US" altLang="en-US" smtClean="0"/>
              <a:t>                                        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                                                                                       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smtClean="0"/>
              <a:t>Each quantity in Theorem 1 is verified by showing that the matrix on the left side has the same size as the matrix on the right and that corresponding columns are equal.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mtClean="0"/>
              <a:t> 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lphaLcPeriod" startAt="2"/>
            </a:pPr>
            <a:endParaRPr lang="en-US" altLang="en-US" smtClean="0"/>
          </a:p>
        </p:txBody>
      </p:sp>
      <p:graphicFrame>
        <p:nvGraphicFramePr>
          <p:cNvPr id="657412" name="Object 4"/>
          <p:cNvGraphicFramePr>
            <a:graphicFrameLocks noChangeAspect="1"/>
          </p:cNvGraphicFramePr>
          <p:nvPr/>
        </p:nvGraphicFramePr>
        <p:xfrm>
          <a:off x="1828800" y="1460500"/>
          <a:ext cx="411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3" imgW="4114800" imgH="431800" progId="Equation.DSMT4">
                  <p:embed/>
                </p:oleObj>
              </mc:Choice>
              <mc:Fallback>
                <p:oleObj name="Equation" r:id="rId3" imgW="41148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460500"/>
                        <a:ext cx="411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3" name="Object 5"/>
          <p:cNvGraphicFramePr>
            <a:graphicFrameLocks noChangeAspect="1"/>
          </p:cNvGraphicFramePr>
          <p:nvPr/>
        </p:nvGraphicFramePr>
        <p:xfrm>
          <a:off x="1905000" y="1892300"/>
          <a:ext cx="1536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5" imgW="1536700" imgH="342900" progId="Equation.DSMT4">
                  <p:embed/>
                </p:oleObj>
              </mc:Choice>
              <mc:Fallback>
                <p:oleObj name="Equation" r:id="rId5" imgW="15367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892300"/>
                        <a:ext cx="1536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4" name="Object 6"/>
          <p:cNvGraphicFramePr>
            <a:graphicFrameLocks noChangeAspect="1"/>
          </p:cNvGraphicFramePr>
          <p:nvPr/>
        </p:nvGraphicFramePr>
        <p:xfrm>
          <a:off x="1828800" y="2311400"/>
          <a:ext cx="299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7" imgW="2997200" imgH="431800" progId="Equation.DSMT4">
                  <p:embed/>
                </p:oleObj>
              </mc:Choice>
              <mc:Fallback>
                <p:oleObj name="Equation" r:id="rId7" imgW="29972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311400"/>
                        <a:ext cx="2997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5" name="Object 7"/>
          <p:cNvGraphicFramePr>
            <a:graphicFrameLocks noChangeAspect="1"/>
          </p:cNvGraphicFramePr>
          <p:nvPr/>
        </p:nvGraphicFramePr>
        <p:xfrm>
          <a:off x="1828800" y="2730500"/>
          <a:ext cx="2882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9" imgW="2882900" imgH="431800" progId="Equation.DSMT4">
                  <p:embed/>
                </p:oleObj>
              </mc:Choice>
              <mc:Fallback>
                <p:oleObj name="Equation" r:id="rId9" imgW="28829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30500"/>
                        <a:ext cx="2882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6" name="Object 8"/>
          <p:cNvGraphicFramePr>
            <a:graphicFrameLocks noChangeAspect="1"/>
          </p:cNvGraphicFramePr>
          <p:nvPr/>
        </p:nvGraphicFramePr>
        <p:xfrm>
          <a:off x="1816100" y="3162300"/>
          <a:ext cx="219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11" imgW="2197100" imgH="431800" progId="Equation.DSMT4">
                  <p:embed/>
                </p:oleObj>
              </mc:Choice>
              <mc:Fallback>
                <p:oleObj name="Equation" r:id="rId11" imgW="21971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3162300"/>
                        <a:ext cx="2197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F4C20522-8BB5-42BD-B678-EDC519044FED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When a matrix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multiplies a vector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, it transforms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into the vector </a:t>
            </a:r>
            <a:r>
              <a:rPr lang="en-US" altLang="en-US" sz="2800" i="1" dirty="0" smtClean="0"/>
              <a:t>B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If this vector is then multiplied in turn by a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the resulting vector is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(</a:t>
            </a:r>
            <a:r>
              <a:rPr lang="en-US" altLang="en-US" sz="2800" i="1" dirty="0" err="1" smtClean="0"/>
              <a:t>B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). See the Fig. 2 below.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Thus </a:t>
            </a:r>
            <a:r>
              <a:rPr lang="en-US" altLang="en-US" sz="2800" i="1" dirty="0" smtClean="0"/>
              <a:t>A </a:t>
            </a:r>
            <a:r>
              <a:rPr lang="en-US" altLang="en-US" sz="2800" dirty="0" smtClean="0"/>
              <a:t>(</a:t>
            </a:r>
            <a:r>
              <a:rPr lang="en-US" altLang="en-US" sz="2800" i="1" dirty="0" err="1" smtClean="0"/>
              <a:t>B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) is produced from x by a </a:t>
            </a:r>
            <a:r>
              <a:rPr lang="en-US" altLang="en-US" sz="2800" i="1" dirty="0" smtClean="0"/>
              <a:t>composition of mappings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—the linear transformations.</a:t>
            </a:r>
          </a:p>
        </p:txBody>
      </p:sp>
      <p:pic>
        <p:nvPicPr>
          <p:cNvPr id="658436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6600"/>
            <a:ext cx="8458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2.1- </a:t>
            </a:r>
            <a:fld id="{73842543-3CAB-4FEA-9F5B-F9745CD0A06B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MULTIPLICATION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Our goal is to represent this composite mapping as multiplication by a single matrix, denoted by </a:t>
            </a:r>
            <a:r>
              <a:rPr lang="en-US" altLang="en-US" sz="2800" i="1" dirty="0" smtClean="0"/>
              <a:t>AB</a:t>
            </a:r>
            <a:r>
              <a:rPr lang="en-US" altLang="en-US" sz="2800" dirty="0" smtClean="0"/>
              <a:t>, so that                           . See Fig. 3 below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         ,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         , and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in      , denote the columns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by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b</a:t>
            </a:r>
            <a:r>
              <a:rPr lang="en-US" altLang="en-US" sz="2800" i="1" dirty="0" err="1" smtClean="0"/>
              <a:t>p</a:t>
            </a:r>
            <a:r>
              <a:rPr lang="en-US" altLang="en-US" sz="2800" dirty="0" smtClean="0"/>
              <a:t> and the entries in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by   </a:t>
            </a:r>
            <a:r>
              <a:rPr lang="en-US" altLang="en-US" sz="2800" b="1" dirty="0" smtClean="0"/>
              <a:t>x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x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659460" name="Object 4"/>
          <p:cNvGraphicFramePr>
            <a:graphicFrameLocks noChangeAspect="1"/>
          </p:cNvGraphicFramePr>
          <p:nvPr/>
        </p:nvGraphicFramePr>
        <p:xfrm>
          <a:off x="1524000" y="1993900"/>
          <a:ext cx="2324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Equation" r:id="rId3" imgW="2324100" imgH="431800" progId="Equation.DSMT4">
                  <p:embed/>
                </p:oleObj>
              </mc:Choice>
              <mc:Fallback>
                <p:oleObj name="Equation" r:id="rId3" imgW="23241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93900"/>
                        <a:ext cx="2324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1" name="Object 5"/>
          <p:cNvGraphicFramePr>
            <a:graphicFrameLocks noChangeAspect="1"/>
          </p:cNvGraphicFramePr>
          <p:nvPr/>
        </p:nvGraphicFramePr>
        <p:xfrm>
          <a:off x="1828800" y="51689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1689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2" name="Object 6"/>
          <p:cNvGraphicFramePr>
            <a:graphicFrameLocks noChangeAspect="1"/>
          </p:cNvGraphicFramePr>
          <p:nvPr/>
        </p:nvGraphicFramePr>
        <p:xfrm>
          <a:off x="3429000" y="5168900"/>
          <a:ext cx="825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Equation" r:id="rId7" imgW="825500" imgH="330200" progId="Equation.DSMT4">
                  <p:embed/>
                </p:oleObj>
              </mc:Choice>
              <mc:Fallback>
                <p:oleObj name="Equation" r:id="rId7" imgW="8255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168900"/>
                        <a:ext cx="825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3" name="Object 7"/>
          <p:cNvGraphicFramePr>
            <a:graphicFrameLocks noChangeAspect="1"/>
          </p:cNvGraphicFramePr>
          <p:nvPr/>
        </p:nvGraphicFramePr>
        <p:xfrm>
          <a:off x="5994400" y="5016500"/>
          <a:ext cx="495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9" imgW="495085" imgH="393529" progId="Equation.DSMT4">
                  <p:embed/>
                </p:oleObj>
              </mc:Choice>
              <mc:Fallback>
                <p:oleObj name="Equation" r:id="rId9" imgW="495085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400" y="5016500"/>
                        <a:ext cx="495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59465" name="Picture 9" descr="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1"/>
            <a:ext cx="78486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12430</TotalTime>
  <Words>1140</Words>
  <Application>Microsoft Office PowerPoint</Application>
  <PresentationFormat>On-screen Show (4:3)</PresentationFormat>
  <Paragraphs>201</Paragraphs>
  <Slides>21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Matrix Algebra</vt:lpstr>
      <vt:lpstr>MATRIX OPERATIONS</vt:lpstr>
      <vt:lpstr>MATRIX OPERATIONS</vt:lpstr>
      <vt:lpstr>SUMS AND SCALAR MULTIPLES</vt:lpstr>
      <vt:lpstr>SUMS AND SCALAR MULTIPLES</vt:lpstr>
      <vt:lpstr>SUMS AND SCALAR MULTIPLES</vt:lpstr>
      <vt:lpstr>SUMS AND SCALAR MULTIPLES</vt:lpstr>
      <vt:lpstr>MATRIX MULTIPLICATION</vt:lpstr>
      <vt:lpstr>MATRIX MULTIPLICATION</vt:lpstr>
      <vt:lpstr>MATRIX MULTIPLICATION</vt:lpstr>
      <vt:lpstr>MATRIX MULTIPLICATION</vt:lpstr>
      <vt:lpstr>MATRIX MULTIPLICATION</vt:lpstr>
      <vt:lpstr>MATRIX MULTIPLICATION</vt:lpstr>
      <vt:lpstr>MATRIX MULTIPLICATION</vt:lpstr>
      <vt:lpstr>PROPERTIES OF MATRIX MULTIPLICATION</vt:lpstr>
      <vt:lpstr>PROPERTIES OF MATRIX MULTIPLICATION</vt:lpstr>
      <vt:lpstr>PROPERTIES OF MATRIX MULTIPLICATION</vt:lpstr>
      <vt:lpstr>PROPERTIES OF MATRIX MULTIPLICATION</vt:lpstr>
      <vt:lpstr>POWERS OF A MATRIX</vt:lpstr>
      <vt:lpstr>THE TRANSPOSE OF A MATRIX</vt:lpstr>
      <vt:lpstr>THE TRANSPOSE OF A MATRIX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808</cp:revision>
  <dcterms:created xsi:type="dcterms:W3CDTF">2005-10-22T18:34:54Z</dcterms:created>
  <dcterms:modified xsi:type="dcterms:W3CDTF">2015-05-15T13:34:59Z</dcterms:modified>
</cp:coreProperties>
</file>