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16"/>
  </p:notesMasterIdLst>
  <p:sldIdLst>
    <p:sldId id="424" r:id="rId2"/>
    <p:sldId id="362" r:id="rId3"/>
    <p:sldId id="425" r:id="rId4"/>
    <p:sldId id="426" r:id="rId5"/>
    <p:sldId id="427" r:id="rId6"/>
    <p:sldId id="428" r:id="rId7"/>
    <p:sldId id="429" r:id="rId8"/>
    <p:sldId id="430" r:id="rId9"/>
    <p:sldId id="431" r:id="rId10"/>
    <p:sldId id="432" r:id="rId11"/>
    <p:sldId id="433" r:id="rId12"/>
    <p:sldId id="434" r:id="rId13"/>
    <p:sldId id="435" r:id="rId14"/>
    <p:sldId id="436" r:id="rId1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6">
          <p15:clr>
            <a:srgbClr val="A4A3A4"/>
          </p15:clr>
        </p15:guide>
        <p15:guide id="2" orient="horz" pos="3888">
          <p15:clr>
            <a:srgbClr val="A4A3A4"/>
          </p15:clr>
        </p15:guide>
        <p15:guide id="3" pos="288">
          <p15:clr>
            <a:srgbClr val="A4A3A4"/>
          </p15:clr>
        </p15:guide>
        <p15:guide id="4" pos="54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7C97"/>
    <a:srgbClr val="D7791B"/>
    <a:srgbClr val="4C7816"/>
    <a:srgbClr val="528218"/>
    <a:srgbClr val="B6CEAA"/>
    <a:srgbClr val="ADC8A0"/>
    <a:srgbClr val="CD8019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815" autoAdjust="0"/>
    <p:restoredTop sz="86413" autoAdjust="0"/>
  </p:normalViewPr>
  <p:slideViewPr>
    <p:cSldViewPr>
      <p:cViewPr>
        <p:scale>
          <a:sx n="60" d="100"/>
          <a:sy n="60" d="100"/>
        </p:scale>
        <p:origin x="1878" y="390"/>
      </p:cViewPr>
      <p:guideLst>
        <p:guide orient="horz" pos="1296"/>
        <p:guide orient="horz" pos="3888"/>
        <p:guide pos="288"/>
        <p:guide pos="5472"/>
      </p:guideLst>
    </p:cSldViewPr>
  </p:slideViewPr>
  <p:outlineViewPr>
    <p:cViewPr>
      <p:scale>
        <a:sx n="33" d="100"/>
        <a:sy n="33" d="100"/>
      </p:scale>
      <p:origin x="0" y="-953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Click to edit Master text styles</a:t>
            </a:r>
          </a:p>
          <a:p>
            <a:pPr lvl="1"/>
            <a:r>
              <a:rPr lang="en-US" altLang="en-US" noProof="0" smtClean="0"/>
              <a:t>Second level</a:t>
            </a:r>
          </a:p>
          <a:p>
            <a:pPr lvl="2"/>
            <a:r>
              <a:rPr lang="en-US" altLang="en-US" noProof="0" smtClean="0"/>
              <a:t>Third level</a:t>
            </a:r>
          </a:p>
          <a:p>
            <a:pPr lvl="3"/>
            <a:r>
              <a:rPr lang="en-US" altLang="en-US" noProof="0" smtClean="0"/>
              <a:t>Fourth level</a:t>
            </a:r>
          </a:p>
          <a:p>
            <a:pPr lvl="4"/>
            <a:r>
              <a:rPr lang="en-US" alt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F54F01C-9DAE-4834-B3FA-3D4760BB0170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404709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A9C20A67-9360-415D-8A66-BED502C09899}" type="slidenum">
              <a:rPr lang="en-US" altLang="en-US" sz="1200">
                <a:latin typeface="Arial" panose="020B0604020202020204" pitchFamily="34" charset="0"/>
              </a:rPr>
              <a:pPr algn="r"/>
              <a:t>1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6784951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10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42531639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11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5511433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12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673992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13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3138166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14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7209610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4233649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3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42049262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4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6549881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5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4456592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6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7363359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7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9500530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8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2332865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9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9683903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pearson_ppt_logo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2850"/>
            <a:ext cx="12954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12"/>
          <p:cNvSpPr>
            <a:spLocks noChangeShapeType="1"/>
          </p:cNvSpPr>
          <p:nvPr userDrawn="1"/>
        </p:nvSpPr>
        <p:spPr bwMode="auto">
          <a:xfrm>
            <a:off x="0" y="2667000"/>
            <a:ext cx="4953000" cy="0"/>
          </a:xfrm>
          <a:prstGeom prst="line">
            <a:avLst/>
          </a:prstGeom>
          <a:noFill/>
          <a:ln w="127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" name="Text Box 14" descr="Pink tissue paper"/>
          <p:cNvSpPr txBox="1">
            <a:spLocks noChangeArrowheads="1"/>
          </p:cNvSpPr>
          <p:nvPr userDrawn="1"/>
        </p:nvSpPr>
        <p:spPr bwMode="auto">
          <a:xfrm>
            <a:off x="533400" y="304800"/>
            <a:ext cx="533400" cy="731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sz="4200" b="1" dirty="0">
                <a:solidFill>
                  <a:srgbClr val="4C7816"/>
                </a:solidFill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7" name="Text Box 15" descr="Pink tissue paper"/>
          <p:cNvSpPr txBox="1">
            <a:spLocks noChangeArrowheads="1"/>
          </p:cNvSpPr>
          <p:nvPr userDrawn="1"/>
        </p:nvSpPr>
        <p:spPr bwMode="auto">
          <a:xfrm>
            <a:off x="304800" y="2057400"/>
            <a:ext cx="83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3200" b="1" dirty="0" smtClean="0">
                <a:solidFill>
                  <a:srgbClr val="CD8019"/>
                </a:solidFill>
                <a:latin typeface="Arial" panose="020B0604020202020204" pitchFamily="34" charset="0"/>
              </a:rPr>
              <a:t>2.4</a:t>
            </a:r>
            <a:endParaRPr lang="en-US" altLang="en-US" sz="3200" b="1" dirty="0">
              <a:solidFill>
                <a:srgbClr val="CD8019"/>
              </a:solidFill>
              <a:latin typeface="Arial" panose="020B0604020202020204" pitchFamily="34" charset="0"/>
            </a:endParaRPr>
          </a:p>
        </p:txBody>
      </p:sp>
      <p:sp>
        <p:nvSpPr>
          <p:cNvPr id="8" name="Line 21"/>
          <p:cNvSpPr>
            <a:spLocks noChangeShapeType="1"/>
          </p:cNvSpPr>
          <p:nvPr userDrawn="1"/>
        </p:nvSpPr>
        <p:spPr bwMode="auto">
          <a:xfrm rot="5400000" flipH="1">
            <a:off x="4572000" y="-43434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9" name="Line 23"/>
          <p:cNvSpPr>
            <a:spLocks noChangeShapeType="1"/>
          </p:cNvSpPr>
          <p:nvPr userDrawn="1"/>
        </p:nvSpPr>
        <p:spPr bwMode="auto">
          <a:xfrm rot="5400000" flipH="1">
            <a:off x="762000" y="701675"/>
            <a:ext cx="0" cy="60960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0" name="Line 24"/>
          <p:cNvSpPr>
            <a:spLocks noChangeShapeType="1"/>
          </p:cNvSpPr>
          <p:nvPr userDrawn="1"/>
        </p:nvSpPr>
        <p:spPr bwMode="auto">
          <a:xfrm rot="16200000" flipH="1" flipV="1">
            <a:off x="-19050" y="495300"/>
            <a:ext cx="990600" cy="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" name="Freeform 31"/>
          <p:cNvSpPr>
            <a:spLocks/>
          </p:cNvSpPr>
          <p:nvPr userDrawn="1"/>
        </p:nvSpPr>
        <p:spPr bwMode="auto">
          <a:xfrm>
            <a:off x="0" y="2057400"/>
            <a:ext cx="1143000" cy="609600"/>
          </a:xfrm>
          <a:custGeom>
            <a:avLst/>
            <a:gdLst>
              <a:gd name="T0" fmla="*/ 0 w 96"/>
              <a:gd name="T1" fmla="*/ 0 h 192"/>
              <a:gd name="T2" fmla="*/ 1143000 w 96"/>
              <a:gd name="T3" fmla="*/ 0 h 192"/>
              <a:gd name="T4" fmla="*/ 1143000 w 96"/>
              <a:gd name="T5" fmla="*/ 609600 h 19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6" h="192">
                <a:moveTo>
                  <a:pt x="0" y="0"/>
                </a:moveTo>
                <a:lnTo>
                  <a:pt x="96" y="0"/>
                </a:lnTo>
                <a:lnTo>
                  <a:pt x="96" y="192"/>
                </a:lnTo>
              </a:path>
            </a:pathLst>
          </a:custGeom>
          <a:noFill/>
          <a:ln w="12700" cap="flat" cmpd="sng">
            <a:solidFill>
              <a:srgbClr val="077C97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05200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219200" y="609600"/>
            <a:ext cx="5943600" cy="1295400"/>
          </a:xfrm>
        </p:spPr>
        <p:txBody>
          <a:bodyPr anchor="t"/>
          <a:lstStyle>
            <a:lvl1pPr>
              <a:defRPr sz="3600">
                <a:latin typeface="Times New Roman" panose="02020603050405020304" pitchFamily="18" charset="0"/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605201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57200" y="2819400"/>
            <a:ext cx="4495800" cy="33528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>
                <a:solidFill>
                  <a:srgbClr val="077C97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13" name="Footer Placeholder 9"/>
          <p:cNvSpPr>
            <a:spLocks noGrp="1"/>
          </p:cNvSpPr>
          <p:nvPr>
            <p:ph type="ftr" sz="quarter" idx="10"/>
          </p:nvPr>
        </p:nvSpPr>
        <p:spPr>
          <a:xfrm>
            <a:off x="1752600" y="6305550"/>
            <a:ext cx="69342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2248436"/>
            <a:ext cx="2971800" cy="3753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48795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666FB77A-CE67-40A9-945B-251200CD2367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077399800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72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72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C40906E5-C24C-4790-AE21-7B84BA83C02F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216291343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CE90E932-D1B3-4534-813D-FD4EBE5E39C2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268376967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611AF1AB-C2F6-4C2D-A675-8FAD64D2E68D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928262687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3986BFB6-CA82-4812-BE97-DA0F65491B7A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317108004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E6DAF540-46D9-4094-8FE8-0834E2370D1A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8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569669486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487CA900-6A0F-4284-BBF9-FA441424FECD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4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567146354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D08BDEBC-B0EE-4876-A910-04FE4D7A43BC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3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594439869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8667CB26-4B9D-4316-91C7-62ACA1D37795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050847700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C3411FFC-3F1F-41E6-A5CD-496F1593754C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870732600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586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07138"/>
            <a:ext cx="1905000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1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CE7008AD-6ACD-4396-A6D7-C548241CE52C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57200" y="6305550"/>
            <a:ext cx="6324600" cy="4762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buFont typeface="Symbol" panose="05050102010706020507" pitchFamily="18" charset="2"/>
              <a:buNone/>
              <a:defRPr sz="1200" smtClean="0">
                <a:latin typeface="Arial" panose="020B0604020202020204" pitchFamily="34" charset="0"/>
                <a:sym typeface="Symbol" panose="05050102010706020507" pitchFamily="18" charset="2"/>
              </a:defRPr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  <p:sp>
        <p:nvSpPr>
          <p:cNvPr id="1030" name="Line 13"/>
          <p:cNvSpPr>
            <a:spLocks noChangeShapeType="1"/>
          </p:cNvSpPr>
          <p:nvPr userDrawn="1"/>
        </p:nvSpPr>
        <p:spPr bwMode="auto">
          <a:xfrm rot="5400000" flipH="1">
            <a:off x="4572000" y="-35052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ransition spd="med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077C97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6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5.png"/><Relationship Id="rId9" Type="http://schemas.openxmlformats.org/officeDocument/2006/relationships/image" Target="../media/image8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4.wmf"/><Relationship Id="rId4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9.emf"/><Relationship Id="rId5" Type="http://schemas.openxmlformats.org/officeDocument/2006/relationships/image" Target="../media/image4.wmf"/><Relationship Id="rId4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0.emf"/><Relationship Id="rId5" Type="http://schemas.openxmlformats.org/officeDocument/2006/relationships/image" Target="../media/image4.wmf"/><Relationship Id="rId4" Type="http://schemas.openxmlformats.org/officeDocument/2006/relationships/oleObject" Target="../embeddings/oleObject5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1.emf"/><Relationship Id="rId5" Type="http://schemas.openxmlformats.org/officeDocument/2006/relationships/image" Target="../media/image4.wmf"/><Relationship Id="rId4" Type="http://schemas.openxmlformats.org/officeDocument/2006/relationships/oleObject" Target="../embeddings/oleObject6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3.emf"/><Relationship Id="rId5" Type="http://schemas.openxmlformats.org/officeDocument/2006/relationships/image" Target="../media/image4.wmf"/><Relationship Id="rId4" Type="http://schemas.openxmlformats.org/officeDocument/2006/relationships/oleObject" Target="../embeddings/oleObject7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4.emf"/><Relationship Id="rId5" Type="http://schemas.openxmlformats.org/officeDocument/2006/relationships/image" Target="../media/image4.wmf"/><Relationship Id="rId4" Type="http://schemas.openxmlformats.org/officeDocument/2006/relationships/oleObject" Target="../embeddings/oleObject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ooter Placeholder 9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Matrix Algebra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PARTITIONED MATRICES</a:t>
            </a:r>
            <a:endParaRPr lang="en-US" altLang="en-US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2.4-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10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INVERSES OF PARTIONED MATRICES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152400" y="1371600"/>
                <a:ext cx="8686800" cy="50292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dirty="0" smtClean="0">
                    <a:cs typeface="Times New Roman" panose="02020603050405020304" pitchFamily="18" charset="0"/>
                  </a:rPr>
                  <a:t>The next example illustrates calculations involving inverses and partitioned matrices. </a:t>
                </a:r>
              </a:p>
              <a:p>
                <a:pPr eaLnBrk="1" hangingPunct="1"/>
                <a:r>
                  <a:rPr lang="en-US" altLang="en-US" sz="2800" b="1" dirty="0" smtClean="0">
                    <a:cs typeface="Times New Roman" panose="02020603050405020304" pitchFamily="18" charset="0"/>
                  </a:rPr>
                  <a:t>Example 5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  A matrix of the form</a:t>
                </a:r>
              </a:p>
              <a:p>
                <a:pPr marL="0" indent="0" eaLnBrk="1" hangingPunct="1">
                  <a:buNone/>
                </a:pPr>
                <a:endParaRPr lang="en-US" altLang="en-US" sz="28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8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𝐴</m:t>
                      </m:r>
                      <m:r>
                        <a:rPr lang="en-US" altLang="en-US" sz="28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en-US" sz="280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280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8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𝐴</m:t>
                                </m:r>
                                <m:r>
                                  <a:rPr lang="en-US" altLang="en-US" sz="2800" b="0" i="1" baseline="-25000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11</m:t>
                                </m:r>
                              </m:e>
                              <m:e>
                                <m:r>
                                  <a:rPr lang="en-US" altLang="en-US" sz="28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𝐴</m:t>
                                </m:r>
                                <m:r>
                                  <a:rPr lang="en-US" altLang="en-US" sz="2800" b="0" i="1" baseline="-25000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12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8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en-US" sz="28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𝐴</m:t>
                                </m:r>
                                <m:r>
                                  <a:rPr lang="en-US" altLang="en-US" sz="2800" b="0" i="1" baseline="-25000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22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altLang="en-US" sz="28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:endParaRPr lang="en-US" altLang="en-US" sz="2800" dirty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800" dirty="0" smtClean="0">
                    <a:cs typeface="Times New Roman" panose="02020603050405020304" pitchFamily="18" charset="0"/>
                  </a:rPr>
                  <a:t>Is said to be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block upper triangular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. Assum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e that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800" baseline="-25000" dirty="0" smtClean="0">
                    <a:cs typeface="Times New Roman" panose="02020603050405020304" pitchFamily="18" charset="0"/>
                  </a:rPr>
                  <a:t>11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is </a:t>
                </a:r>
                <a14:m>
                  <m:oMath xmlns:m="http://schemas.openxmlformats.org/officeDocument/2006/math">
                    <m:r>
                      <a:rPr lang="en-US" altLang="en-US" sz="2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𝑝</m:t>
                    </m:r>
                    <m:r>
                      <a:rPr lang="en-US" alt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alt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𝑝</m:t>
                    </m:r>
                  </m:oMath>
                </a14:m>
                <a:r>
                  <a:rPr lang="en-US" altLang="en-US" sz="2800" dirty="0" smtClean="0">
                    <a:cs typeface="Times New Roman" panose="02020603050405020304" pitchFamily="18" charset="0"/>
                  </a:rPr>
                  <a:t>,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800" baseline="-25000" dirty="0" smtClean="0">
                    <a:cs typeface="Times New Roman" panose="02020603050405020304" pitchFamily="18" charset="0"/>
                  </a:rPr>
                  <a:t>22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is </a:t>
                </a:r>
                <a14:m>
                  <m:oMath xmlns:m="http://schemas.openxmlformats.org/officeDocument/2006/math">
                    <m:r>
                      <a:rPr lang="en-US" altLang="en-US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𝑞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𝑞</m:t>
                    </m:r>
                  </m:oMath>
                </a14:m>
                <a:r>
                  <a:rPr lang="en-US" altLang="en-US" sz="2800" dirty="0" smtClean="0">
                    <a:cs typeface="Times New Roman" panose="02020603050405020304" pitchFamily="18" charset="0"/>
                  </a:rPr>
                  <a:t>, and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is invertible. Find a formula for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800" baseline="30000" dirty="0" smtClean="0">
                    <a:cs typeface="Times New Roman" panose="02020603050405020304" pitchFamily="18" charset="0"/>
                  </a:rPr>
                  <a:t>-1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.</a:t>
                </a:r>
                <a:endParaRPr lang="en-US" altLang="en-US" sz="280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152400" y="1371600"/>
                <a:ext cx="8686800" cy="5029200"/>
              </a:xfrm>
              <a:blipFill rotWithShape="0">
                <a:blip r:embed="rId4"/>
                <a:stretch>
                  <a:fillRect l="-1193" t="-12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159" name="Object 30"/>
          <p:cNvGraphicFramePr>
            <a:graphicFrameLocks noChangeAspect="1"/>
          </p:cNvGraphicFramePr>
          <p:nvPr/>
        </p:nvGraphicFramePr>
        <p:xfrm>
          <a:off x="2959100" y="20320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3" name="Equation" r:id="rId5" imgW="475104" imgH="810471" progId="Equation.DSMT4">
                  <p:embed/>
                </p:oleObj>
              </mc:Choice>
              <mc:Fallback>
                <p:oleObj name="Equation" r:id="rId5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9100" y="20320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343400" y="4572000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241980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2.4-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11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INVERSES OF PARTIONED MATRICES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152400" y="1371600"/>
                <a:ext cx="8686800" cy="50292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b="1" dirty="0" smtClean="0">
                    <a:cs typeface="Times New Roman" panose="02020603050405020304" pitchFamily="18" charset="0"/>
                  </a:rPr>
                  <a:t>Solution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 Denote A</a:t>
                </a:r>
                <a:r>
                  <a:rPr lang="en-US" altLang="en-US" sz="2800" baseline="30000" dirty="0" smtClean="0">
                    <a:cs typeface="Times New Roman" panose="02020603050405020304" pitchFamily="18" charset="0"/>
                  </a:rPr>
                  <a:t>-1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by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B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and partition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B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so that</a:t>
                </a:r>
              </a:p>
              <a:p>
                <a:pPr marL="0" indent="0" eaLnBrk="1" hangingPunct="1">
                  <a:buNone/>
                </a:pPr>
                <a:endParaRPr lang="en-US" altLang="en-US" sz="28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:r>
                  <a:rPr lang="en-US" altLang="en-US" sz="2800" dirty="0" smtClean="0">
                    <a:cs typeface="Times New Roman" panose="02020603050405020304" pitchFamily="18" charset="0"/>
                  </a:rPr>
                  <a:t>                    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8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en-US" sz="28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𝐴</m:t>
                              </m:r>
                              <m:r>
                                <a:rPr lang="en-US" altLang="en-US" sz="2800" i="1" baseline="-250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11</m:t>
                              </m:r>
                            </m:e>
                            <m:e>
                              <m:r>
                                <a:rPr lang="en-US" altLang="en-US" sz="28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𝐴</m:t>
                              </m:r>
                              <m:r>
                                <a:rPr lang="en-US" altLang="en-US" sz="2800" i="1" baseline="-250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12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8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altLang="en-US" sz="28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𝐴</m:t>
                              </m:r>
                              <m:r>
                                <a:rPr lang="en-US" altLang="en-US" sz="2800" i="1" baseline="-250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22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8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en-US" sz="28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𝐵</m:t>
                              </m:r>
                              <m:r>
                                <a:rPr lang="en-US" altLang="en-US" sz="2800" i="1" baseline="-250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11</m:t>
                              </m:r>
                            </m:e>
                            <m:e>
                              <m:r>
                                <a:rPr lang="en-US" altLang="en-US" sz="28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𝐵</m:t>
                              </m:r>
                              <m:r>
                                <a:rPr lang="en-US" altLang="en-US" sz="2800" i="1" baseline="-250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12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8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𝐵</m:t>
                              </m:r>
                              <m:r>
                                <a:rPr lang="en-US" altLang="en-US" sz="2800" b="0" i="1" baseline="-25000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21</m:t>
                              </m:r>
                            </m:e>
                            <m:e>
                              <m:r>
                                <a:rPr lang="en-US" altLang="en-US" sz="28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𝐵</m:t>
                              </m:r>
                              <m:r>
                                <a:rPr lang="en-US" altLang="en-US" sz="2800" i="1" baseline="-250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22</m:t>
                              </m:r>
                            </m:e>
                          </m:mr>
                        </m:m>
                      </m:e>
                    </m:d>
                    <m:r>
                      <a:rPr lang="en-US" altLang="en-US" sz="28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8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en-US" sz="28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𝐼</m:t>
                              </m:r>
                              <m:r>
                                <a:rPr lang="en-US" altLang="en-US" sz="2800" b="0" i="1" baseline="-25000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𝑝</m:t>
                              </m:r>
                            </m:e>
                            <m:e>
                              <m:r>
                                <a:rPr lang="en-US" altLang="en-US" sz="28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8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altLang="en-US" sz="28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𝐼</m:t>
                              </m:r>
                              <m:r>
                                <a:rPr lang="en-US" altLang="en-US" sz="2800" b="0" i="1" baseline="-25000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𝑞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en-US" sz="2800" dirty="0" smtClean="0">
                    <a:cs typeface="Times New Roman" panose="02020603050405020304" pitchFamily="18" charset="0"/>
                  </a:rPr>
                  <a:t>           (2)</a:t>
                </a:r>
              </a:p>
              <a:p>
                <a:pPr marL="0" indent="0" eaLnBrk="1" hangingPunct="1">
                  <a:buNone/>
                </a:pPr>
                <a:endParaRPr lang="en-US" altLang="en-US" sz="2800" dirty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800" dirty="0" smtClean="0">
                    <a:cs typeface="Times New Roman" panose="02020603050405020304" pitchFamily="18" charset="0"/>
                  </a:rPr>
                  <a:t>This matrix equation provides four equations that will lead to the unknown blocks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B</a:t>
                </a:r>
                <a:r>
                  <a:rPr lang="en-US" altLang="en-US" sz="2800" baseline="-25000" dirty="0" smtClean="0">
                    <a:cs typeface="Times New Roman" panose="02020603050405020304" pitchFamily="18" charset="0"/>
                  </a:rPr>
                  <a:t>11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…,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B</a:t>
                </a:r>
                <a:r>
                  <a:rPr lang="en-US" altLang="en-US" sz="2800" baseline="-25000" dirty="0" smtClean="0">
                    <a:cs typeface="Times New Roman" panose="02020603050405020304" pitchFamily="18" charset="0"/>
                  </a:rPr>
                  <a:t>22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. Compute the product on the left side of equation (2), and equate each entry with the corresponding block in the identity matrix on the right.</a:t>
                </a:r>
                <a:endParaRPr lang="en-US" altLang="en-US" sz="280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152400" y="1371600"/>
                <a:ext cx="8686800" cy="5029200"/>
              </a:xfrm>
              <a:blipFill rotWithShape="0">
                <a:blip r:embed="rId4"/>
                <a:stretch>
                  <a:fillRect l="-1193" t="-1212" r="-11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159" name="Object 30"/>
          <p:cNvGraphicFramePr>
            <a:graphicFrameLocks noChangeAspect="1"/>
          </p:cNvGraphicFramePr>
          <p:nvPr/>
        </p:nvGraphicFramePr>
        <p:xfrm>
          <a:off x="2959100" y="20320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6" name="Equation" r:id="rId5" imgW="475104" imgH="810471" progId="Equation.DSMT4">
                  <p:embed/>
                </p:oleObj>
              </mc:Choice>
              <mc:Fallback>
                <p:oleObj name="Equation" r:id="rId5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9100" y="20320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343400" y="4572000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809973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2.4-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12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INVERSES OF PARTIONED MATRICES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152400" y="1371600"/>
                <a:ext cx="8686800" cy="50292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dirty="0" smtClean="0">
                    <a:cs typeface="Times New Roman" panose="02020603050405020304" pitchFamily="18" charset="0"/>
                  </a:rPr>
                  <a:t>That is, set</a:t>
                </a:r>
                <a:endParaRPr lang="en-US" altLang="en-US" sz="2800" dirty="0">
                  <a:cs typeface="Times New Roman" panose="02020603050405020304" pitchFamily="18" charset="0"/>
                </a:endParaRPr>
              </a:p>
              <a:p>
                <a:pPr marL="0" indent="0" algn="ctr" eaLnBrk="1" hangingPunct="1">
                  <a:buNone/>
                </a:pPr>
                <a:r>
                  <a:rPr lang="en-US" altLang="en-US" sz="2800" b="0" dirty="0" smtClean="0"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en-US" altLang="en-US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altLang="en-US" sz="28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11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altLang="en-US" sz="28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11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altLang="en-US" sz="28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12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altLang="en-US" sz="28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21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𝐼𝑝</m:t>
                    </m:r>
                  </m:oMath>
                </a14:m>
                <a:r>
                  <a:rPr lang="en-US" altLang="en-US" sz="2800" baseline="-25000" dirty="0" smtClean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     (3)</a:t>
                </a:r>
                <a:endParaRPr lang="en-US" altLang="en-US" sz="2800" baseline="-25000" dirty="0" smtClean="0">
                  <a:cs typeface="Times New Roman" panose="02020603050405020304" pitchFamily="18" charset="0"/>
                </a:endParaRPr>
              </a:p>
              <a:p>
                <a:pPr marL="0" indent="0" algn="ctr" eaLnBrk="1" hangingPunct="1">
                  <a:buNone/>
                </a:pPr>
                <a14:m>
                  <m:oMath xmlns:m="http://schemas.openxmlformats.org/officeDocument/2006/math">
                    <m:r>
                      <a:rPr lang="en-US" altLang="en-US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 </m:t>
                    </m:r>
                    <m:r>
                      <a:rPr lang="en-US" altLang="en-US" sz="2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altLang="en-US" sz="28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11</m:t>
                    </m:r>
                    <m:r>
                      <a:rPr lang="en-US" altLang="en-US" sz="2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altLang="en-US" sz="28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11</m:t>
                    </m:r>
                    <m:r>
                      <a:rPr lang="en-US" altLang="en-US" sz="2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altLang="en-US" sz="2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altLang="en-US" sz="28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12</m:t>
                    </m:r>
                    <m:r>
                      <a:rPr lang="en-US" altLang="en-US" sz="2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altLang="en-US" sz="28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altLang="en-US" sz="28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altLang="en-US" sz="2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0</m:t>
                    </m:r>
                  </m:oMath>
                </a14:m>
                <a:r>
                  <a:rPr lang="en-US" altLang="en-US" sz="2800" baseline="-25000" dirty="0" smtClean="0">
                    <a:cs typeface="Times New Roman" panose="02020603050405020304" pitchFamily="18" charset="0"/>
                  </a:rPr>
                  <a:t>        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 (4)</a:t>
                </a:r>
                <a:endParaRPr lang="en-US" altLang="en-US" sz="2800" baseline="-25000" dirty="0">
                  <a:cs typeface="Times New Roman" panose="02020603050405020304" pitchFamily="18" charset="0"/>
                </a:endParaRPr>
              </a:p>
              <a:p>
                <a:pPr marL="0" indent="0" algn="ctr" eaLnBrk="1" hangingPunct="1">
                  <a:buNone/>
                </a:pPr>
                <a14:m>
                  <m:oMath xmlns:m="http://schemas.openxmlformats.org/officeDocument/2006/math">
                    <m:r>
                      <a:rPr lang="en-US" altLang="en-US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                    </m:t>
                    </m:r>
                    <m:r>
                      <a:rPr lang="en-US" altLang="en-US" sz="2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altLang="en-US" sz="28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22</m:t>
                    </m:r>
                    <m:r>
                      <a:rPr lang="en-US" altLang="en-US" sz="2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altLang="en-US" sz="28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21</m:t>
                    </m:r>
                    <m:r>
                      <a:rPr lang="en-US" altLang="en-US" sz="2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0</m:t>
                    </m:r>
                  </m:oMath>
                </a14:m>
                <a:r>
                  <a:rPr lang="en-US" altLang="en-US" sz="2800" baseline="-25000" dirty="0" smtClean="0">
                    <a:cs typeface="Times New Roman" panose="02020603050405020304" pitchFamily="18" charset="0"/>
                  </a:rPr>
                  <a:t>    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    (5)</a:t>
                </a:r>
                <a:endParaRPr lang="en-US" altLang="en-US" sz="2800" baseline="-25000" dirty="0" smtClean="0">
                  <a:cs typeface="Times New Roman" panose="02020603050405020304" pitchFamily="18" charset="0"/>
                </a:endParaRPr>
              </a:p>
              <a:p>
                <a:pPr marL="0" indent="0" algn="ctr" eaLnBrk="1" hangingPunct="1">
                  <a:buNone/>
                </a:pPr>
                <a:r>
                  <a:rPr lang="en-US" altLang="en-US" sz="2800" dirty="0" smtClean="0">
                    <a:cs typeface="Times New Roman" panose="02020603050405020304" pitchFamily="18" charset="0"/>
                  </a:rPr>
                  <a:t>                   </a:t>
                </a:r>
                <a14:m>
                  <m:oMath xmlns:m="http://schemas.openxmlformats.org/officeDocument/2006/math">
                    <m:r>
                      <a:rPr lang="en-US" altLang="en-US" sz="28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altLang="en-US" sz="2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altLang="en-US" sz="28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22</m:t>
                    </m:r>
                    <m:r>
                      <a:rPr lang="en-US" altLang="en-US" sz="2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altLang="en-US" sz="28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altLang="en-US" sz="28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altLang="en-US" sz="2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en-US" sz="2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𝐼</m:t>
                    </m:r>
                    <m:r>
                      <a:rPr lang="en-US" altLang="en-US" sz="28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𝑞</m:t>
                    </m:r>
                  </m:oMath>
                </a14:m>
                <a:r>
                  <a:rPr lang="en-US" altLang="en-US" sz="2800" baseline="-25000" dirty="0" smtClean="0">
                    <a:cs typeface="Times New Roman" panose="02020603050405020304" pitchFamily="18" charset="0"/>
                  </a:rPr>
                  <a:t>     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  (6)  </a:t>
                </a:r>
              </a:p>
              <a:p>
                <a:pPr marL="0" indent="0" algn="ctr" eaLnBrk="1" hangingPunct="1">
                  <a:buNone/>
                </a:pPr>
                <a:r>
                  <a:rPr lang="en-US" altLang="en-US" sz="2800" dirty="0" smtClean="0">
                    <a:cs typeface="Times New Roman" panose="02020603050405020304" pitchFamily="18" charset="0"/>
                  </a:rPr>
                  <a:t> </a:t>
                </a:r>
              </a:p>
              <a:p>
                <a:pPr eaLnBrk="1" hangingPunct="1"/>
                <a:r>
                  <a:rPr lang="en-US" altLang="en-US" sz="2800" dirty="0" smtClean="0">
                    <a:cs typeface="Times New Roman" panose="02020603050405020304" pitchFamily="18" charset="0"/>
                  </a:rPr>
                  <a:t>By itself, equation (6) does not show that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800" baseline="-25000" dirty="0" smtClean="0">
                    <a:cs typeface="Times New Roman" panose="02020603050405020304" pitchFamily="18" charset="0"/>
                  </a:rPr>
                  <a:t>22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is invertible. However, since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800" baseline="-25000" dirty="0" smtClean="0">
                    <a:cs typeface="Times New Roman" panose="02020603050405020304" pitchFamily="18" charset="0"/>
                  </a:rPr>
                  <a:t>22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is square, the Invertible Matrix Theorem and (6) together show that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800" baseline="-25000" dirty="0" smtClean="0">
                    <a:cs typeface="Times New Roman" panose="02020603050405020304" pitchFamily="18" charset="0"/>
                  </a:rPr>
                  <a:t>22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is invertible and </a:t>
                </a:r>
                <a14:m>
                  <m:oMath xmlns:m="http://schemas.openxmlformats.org/officeDocument/2006/math">
                    <m:r>
                      <a:rPr lang="en-US" altLang="en-US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altLang="en-US" sz="28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22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bSup>
                      <m:sSubSup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22</m:t>
                        </m:r>
                      </m:sub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−1</m:t>
                        </m:r>
                      </m:sup>
                    </m:sSubSup>
                  </m:oMath>
                </a14:m>
                <a:r>
                  <a:rPr lang="en-US" altLang="en-US" sz="2800" dirty="0" smtClean="0">
                    <a:cs typeface="Times New Roman" panose="02020603050405020304" pitchFamily="18" charset="0"/>
                  </a:rPr>
                  <a:t>. </a:t>
                </a:r>
                <a:endParaRPr lang="en-US" altLang="en-US" sz="280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152400" y="1371600"/>
                <a:ext cx="8686800" cy="5029200"/>
              </a:xfrm>
              <a:blipFill rotWithShape="0">
                <a:blip r:embed="rId4"/>
                <a:stretch>
                  <a:fillRect l="-1193" t="-1212" b="-3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159" name="Object 30"/>
          <p:cNvGraphicFramePr>
            <a:graphicFrameLocks noChangeAspect="1"/>
          </p:cNvGraphicFramePr>
          <p:nvPr/>
        </p:nvGraphicFramePr>
        <p:xfrm>
          <a:off x="2959100" y="20320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0" name="Equation" r:id="rId5" imgW="475104" imgH="810471" progId="Equation.DSMT4">
                  <p:embed/>
                </p:oleObj>
              </mc:Choice>
              <mc:Fallback>
                <p:oleObj name="Equation" r:id="rId5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9100" y="20320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343400" y="4572000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504499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2.4-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13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INVERSES OF PARTIONED MATRICES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152400" y="1371600"/>
                <a:ext cx="8686800" cy="50292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dirty="0" smtClean="0">
                    <a:cs typeface="Times New Roman" panose="02020603050405020304" pitchFamily="18" charset="0"/>
                  </a:rPr>
                  <a:t>Next, left-multiply both sides of (5) by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22</m:t>
                        </m:r>
                      </m:sub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−1</m:t>
                        </m:r>
                      </m:sup>
                    </m:sSubSup>
                  </m:oMath>
                </a14:m>
                <a:r>
                  <a:rPr lang="en-US" altLang="en-US" sz="2800" dirty="0" smtClean="0">
                    <a:cs typeface="Times New Roman" panose="02020603050405020304" pitchFamily="18" charset="0"/>
                  </a:rPr>
                  <a:t> and obtain</a:t>
                </a:r>
              </a:p>
              <a:p>
                <a:pPr marL="0" indent="0" algn="ctr" eaLnBrk="1" hangingPunct="1">
                  <a:buNone/>
                </a:pPr>
                <a14:m>
                  <m:oMath xmlns:m="http://schemas.openxmlformats.org/officeDocument/2006/math">
                    <m:r>
                      <a:rPr lang="en-US" altLang="en-US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altLang="en-US" sz="28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21</m:t>
                    </m:r>
                    <m:r>
                      <a:rPr lang="en-US" altLang="en-US" sz="2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en-US" altLang="en-US" sz="2800" dirty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22</m:t>
                        </m:r>
                      </m:sub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−1</m:t>
                        </m:r>
                      </m:sup>
                    </m:sSubSup>
                    <m:r>
                      <a:rPr lang="en-US" altLang="en-US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0=0</m:t>
                    </m:r>
                  </m:oMath>
                </a14:m>
                <a:endParaRPr lang="en-US" altLang="en-US" sz="28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800" dirty="0" smtClean="0">
                    <a:cs typeface="Times New Roman" panose="02020603050405020304" pitchFamily="18" charset="0"/>
                  </a:rPr>
                  <a:t>So that (3) simplifies to</a:t>
                </a:r>
              </a:p>
              <a:p>
                <a:pPr marL="0" indent="0" algn="ctr" eaLnBrk="1" hangingPunct="1">
                  <a:buNone/>
                </a:pPr>
                <a14:m>
                  <m:oMath xmlns:m="http://schemas.openxmlformats.org/officeDocument/2006/math">
                    <m:r>
                      <a:rPr lang="en-US" altLang="en-US" sz="2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altLang="en-US" sz="28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11</m:t>
                    </m:r>
                    <m:r>
                      <a:rPr lang="en-US" altLang="en-US" sz="2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altLang="en-US" sz="28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en-US" sz="28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</m:oMath>
                </a14:m>
                <a:r>
                  <a:rPr lang="en-US" altLang="en-US" sz="2800" dirty="0" smtClean="0">
                    <a:cs typeface="Times New Roman" panose="02020603050405020304" pitchFamily="18" charset="0"/>
                  </a:rPr>
                  <a:t>+ </a:t>
                </a:r>
                <a14:m>
                  <m:oMath xmlns:m="http://schemas.openxmlformats.org/officeDocument/2006/math">
                    <m:r>
                      <a:rPr lang="en-US" altLang="en-US" sz="2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0=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𝐼</m:t>
                    </m:r>
                    <m:r>
                      <a:rPr lang="en-US" altLang="en-US" sz="28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𝑝</m:t>
                    </m:r>
                  </m:oMath>
                </a14:m>
                <a:endParaRPr lang="en-US" altLang="en-US" sz="2800" dirty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800" dirty="0" smtClean="0">
                    <a:cs typeface="Times New Roman" panose="02020603050405020304" pitchFamily="18" charset="0"/>
                  </a:rPr>
                  <a:t>Since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800" baseline="-25000" dirty="0" smtClean="0">
                    <a:cs typeface="Times New Roman" panose="02020603050405020304" pitchFamily="18" charset="0"/>
                  </a:rPr>
                  <a:t>11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is square, this shows that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800" baseline="-25000" dirty="0" smtClean="0">
                    <a:cs typeface="Times New Roman" panose="02020603050405020304" pitchFamily="18" charset="0"/>
                  </a:rPr>
                  <a:t>11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is invertible and </a:t>
                </a:r>
                <a14:m>
                  <m:oMath xmlns:m="http://schemas.openxmlformats.org/officeDocument/2006/math">
                    <m:r>
                      <a:rPr lang="en-US" altLang="en-US" sz="2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altLang="en-US" sz="28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22</m:t>
                    </m:r>
                    <m:r>
                      <a:rPr lang="en-US" altLang="en-US" sz="2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bSup>
                      <m:sSubSupPr>
                        <m:ctrlP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22</m:t>
                        </m:r>
                      </m:sub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−1</m:t>
                        </m:r>
                      </m:sup>
                    </m:sSubSup>
                  </m:oMath>
                </a14:m>
                <a:r>
                  <a:rPr lang="en-US" altLang="en-US" sz="2800" dirty="0" smtClean="0">
                    <a:cs typeface="Times New Roman" panose="02020603050405020304" pitchFamily="18" charset="0"/>
                  </a:rPr>
                  <a:t>. Finally, use these results with (4) to find that</a:t>
                </a:r>
              </a:p>
              <a:p>
                <a:pPr eaLnBrk="1" hangingPunct="1"/>
                <a:endParaRPr lang="en-US" altLang="en-US" sz="2800" dirty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14:m>
                  <m:oMath xmlns:m="http://schemas.openxmlformats.org/officeDocument/2006/math">
                    <m:r>
                      <a:rPr lang="en-US" altLang="en-US" sz="2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altLang="en-US" sz="28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11</m:t>
                    </m:r>
                    <m:r>
                      <a:rPr lang="en-US" altLang="en-US" sz="2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altLang="en-US" sz="28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12</m:t>
                    </m:r>
                    <m:r>
                      <a:rPr lang="en-US" altLang="en-US" sz="2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=−</m:t>
                    </m:r>
                    <m:r>
                      <a:rPr lang="en-US" altLang="en-US" sz="2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altLang="en-US" sz="28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12</m:t>
                    </m:r>
                    <m:r>
                      <a:rPr lang="en-US" altLang="en-US" sz="2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altLang="en-US" sz="28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22</m:t>
                    </m:r>
                    <m:r>
                      <a:rPr lang="en-US" altLang="en-US" sz="2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en-US" altLang="en-US" sz="2800" dirty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en-US" sz="2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altLang="en-US" sz="2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altLang="en-US" sz="28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12</m:t>
                    </m:r>
                    <m:sSubSup>
                      <m:sSubSupPr>
                        <m:ctrlP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22</m:t>
                        </m:r>
                      </m:sub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−1</m:t>
                        </m:r>
                      </m:sup>
                    </m:sSubSup>
                  </m:oMath>
                </a14:m>
                <a:r>
                  <a:rPr lang="en-US" altLang="en-US" sz="2800" dirty="0" smtClean="0">
                    <a:cs typeface="Times New Roman" panose="02020603050405020304" pitchFamily="18" charset="0"/>
                  </a:rPr>
                  <a:t>    and </a:t>
                </a:r>
                <a14:m>
                  <m:oMath xmlns:m="http://schemas.openxmlformats.org/officeDocument/2006/math">
                    <m:r>
                      <a:rPr lang="en-US" altLang="en-US" sz="28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   </m:t>
                    </m:r>
                    <m:r>
                      <a:rPr lang="en-US" altLang="en-US" sz="2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altLang="en-US" sz="28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12</m:t>
                    </m:r>
                    <m:r>
                      <a:rPr lang="en-US" altLang="en-US" sz="2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bSup>
                      <m:sSubSupPr>
                        <m:ctrlP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11</m:t>
                        </m:r>
                      </m:sub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−1</m:t>
                        </m:r>
                      </m:sup>
                    </m:sSubSup>
                    <m:r>
                      <a:rPr lang="en-US" altLang="en-US" sz="2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altLang="en-US" sz="28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12</m:t>
                    </m:r>
                    <m:sSubSup>
                      <m:sSubSupPr>
                        <m:ctrlP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22</m:t>
                        </m:r>
                      </m:sub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−1</m:t>
                        </m:r>
                      </m:sup>
                    </m:sSubSup>
                  </m:oMath>
                </a14:m>
                <a:endParaRPr lang="en-US" altLang="en-US" sz="280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152400" y="1371600"/>
                <a:ext cx="8686800" cy="5029200"/>
              </a:xfrm>
              <a:blipFill rotWithShape="0">
                <a:blip r:embed="rId3"/>
                <a:stretch>
                  <a:fillRect l="-1193" t="-1091" r="-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4343400" y="4572000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252750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2.4-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14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INVERSES OF PARTIONED MATRICES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152400" y="1371600"/>
                <a:ext cx="8686800" cy="50292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dirty="0" smtClean="0">
                    <a:cs typeface="Times New Roman" panose="02020603050405020304" pitchFamily="18" charset="0"/>
                  </a:rPr>
                  <a:t>Thus</a:t>
                </a:r>
              </a:p>
              <a:p>
                <a:pPr marL="0" indent="0" algn="ctr" eaLnBrk="1" hangingPunct="1">
                  <a:buNone/>
                </a:pPr>
                <a14:m>
                  <m:oMath xmlns:m="http://schemas.openxmlformats.org/officeDocument/2006/math">
                    <m:r>
                      <a:rPr lang="en-US" altLang="en-US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m:rPr>
                        <m:nor/>
                      </m:rPr>
                      <a:rPr lang="en-US" altLang="en-US" sz="2800" baseline="46000" dirty="0">
                        <a:cs typeface="Times New Roman" panose="02020603050405020304" pitchFamily="18" charset="0"/>
                      </a:rPr>
                      <m:t>-1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8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en-US" sz="28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𝐴</m:t>
                              </m:r>
                              <m:r>
                                <a:rPr lang="en-US" altLang="en-US" sz="2800" i="1" baseline="-250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11</m:t>
                              </m:r>
                            </m:e>
                            <m:e>
                              <m:r>
                                <a:rPr lang="en-US" altLang="en-US" sz="28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𝐴</m:t>
                              </m:r>
                              <m:r>
                                <a:rPr lang="en-US" altLang="en-US" sz="2800" i="1" baseline="-250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12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8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altLang="en-US" sz="28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𝐴</m:t>
                              </m:r>
                              <m:r>
                                <a:rPr lang="en-US" altLang="en-US" sz="2800" i="1" baseline="-250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22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en-US" sz="2800" baseline="46000" dirty="0" smtClean="0">
                    <a:cs typeface="Times New Roman" panose="02020603050405020304" pitchFamily="18" charset="0"/>
                  </a:rPr>
                  <a:t>-1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8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sSubSup>
                                <m:sSubSupPr>
                                  <m:ctrlPr>
                                    <a:rPr lang="en-US" altLang="en-US" sz="28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en-US" sz="28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𝐴</m:t>
                                  </m:r>
                                </m:e>
                                <m:sub>
                                  <m:r>
                                    <a:rPr lang="en-US" altLang="en-US" sz="28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11</m:t>
                                  </m:r>
                                </m:sub>
                                <m:sup>
                                  <m:r>
                                    <a:rPr lang="en-US" altLang="en-US" sz="28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−1</m:t>
                                  </m:r>
                                </m:sup>
                              </m:sSubSup>
                            </m:e>
                            <m:e>
                              <m:sSubSup>
                                <m:sSubSupPr>
                                  <m:ctrlPr>
                                    <a:rPr lang="en-US" altLang="en-US" sz="28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en-US" sz="28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𝐴</m:t>
                                  </m:r>
                                </m:e>
                                <m:sub>
                                  <m:r>
                                    <a:rPr lang="en-US" altLang="en-US" sz="28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11</m:t>
                                  </m:r>
                                </m:sub>
                                <m:sup>
                                  <m:r>
                                    <a:rPr lang="en-US" altLang="en-US" sz="28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−1</m:t>
                                  </m:r>
                                </m:sup>
                              </m:sSubSup>
                              <m:r>
                                <a:rPr lang="en-US" altLang="en-US" sz="28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𝐴</m:t>
                              </m:r>
                              <m:r>
                                <a:rPr lang="en-US" altLang="en-US" sz="2800" i="1" baseline="-250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12</m:t>
                              </m:r>
                              <m:sSubSup>
                                <m:sSubSupPr>
                                  <m:ctrlPr>
                                    <a:rPr lang="en-US" altLang="en-US" sz="28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en-US" sz="28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𝐴</m:t>
                                  </m:r>
                                </m:e>
                                <m:sub>
                                  <m:r>
                                    <a:rPr lang="en-US" altLang="en-US" sz="28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22</m:t>
                                  </m:r>
                                </m:sub>
                                <m:sup>
                                  <m:r>
                                    <a:rPr lang="en-US" altLang="en-US" sz="28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−1</m:t>
                                  </m:r>
                                </m:sup>
                              </m:sSubSup>
                            </m:e>
                          </m:mr>
                          <m:mr>
                            <m:e>
                              <m:r>
                                <a:rPr lang="en-US" altLang="en-US" sz="28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  <m:e>
                              <m:sSubSup>
                                <m:sSubSupPr>
                                  <m:ctrlPr>
                                    <a:rPr lang="en-US" altLang="en-US" sz="28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en-US" sz="28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𝐴</m:t>
                                  </m:r>
                                </m:e>
                                <m:sub>
                                  <m:r>
                                    <a:rPr lang="en-US" altLang="en-US" sz="28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22</m:t>
                                  </m:r>
                                </m:sub>
                                <m:sup>
                                  <m:r>
                                    <a:rPr lang="en-US" altLang="en-US" sz="28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−1</m:t>
                                  </m:r>
                                </m:sup>
                              </m:sSubSup>
                            </m:e>
                          </m:mr>
                        </m:m>
                      </m:e>
                    </m:d>
                  </m:oMath>
                </a14:m>
                <a:endParaRPr lang="en-US" altLang="en-US" sz="2800" dirty="0">
                  <a:cs typeface="Times New Roman" panose="02020603050405020304" pitchFamily="18" charset="0"/>
                </a:endParaRPr>
              </a:p>
              <a:p>
                <a:pPr eaLnBrk="1" hangingPunct="1"/>
                <a:endParaRPr lang="en-US" altLang="en-US" sz="28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800" dirty="0" smtClean="0">
                    <a:cs typeface="Times New Roman" panose="02020603050405020304" pitchFamily="18" charset="0"/>
                  </a:rPr>
                  <a:t>A </a:t>
                </a:r>
                <a:r>
                  <a:rPr lang="en-US" altLang="en-US" sz="2800" b="1" dirty="0" smtClean="0">
                    <a:cs typeface="Times New Roman" panose="02020603050405020304" pitchFamily="18" charset="0"/>
                  </a:rPr>
                  <a:t>block diagonal matrix 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is a partitioned matrix with zero blocks off the main diagonal (of blocks). Such a matrix is invertible if and only if each block on the diagonal is invertible.</a:t>
                </a:r>
                <a:endParaRPr lang="en-US" altLang="en-US" sz="280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152400" y="1371600"/>
                <a:ext cx="8686800" cy="5029200"/>
              </a:xfrm>
              <a:blipFill rotWithShape="0">
                <a:blip r:embed="rId3"/>
                <a:stretch>
                  <a:fillRect l="-1193" t="-12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4343400" y="4572000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317253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2.4-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PARTITIONED MATRICES</a:t>
            </a:r>
            <a:endParaRPr lang="en-US" altLang="en-US" dirty="0" smtClean="0"/>
          </a:p>
        </p:txBody>
      </p:sp>
      <p:sp>
        <p:nvSpPr>
          <p:cNvPr id="316424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51816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cs typeface="Times New Roman" panose="02020603050405020304" pitchFamily="18" charset="0"/>
              </a:rPr>
              <a:t>A key feature of our work with matrices has been the ability to regard matrix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A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as a list of column vectors rather than just a rectangular array of numbers.</a:t>
            </a:r>
          </a:p>
          <a:p>
            <a:pPr eaLnBrk="1" hangingPunct="1"/>
            <a:r>
              <a:rPr lang="en-US" altLang="en-US" sz="2800" dirty="0" smtClean="0">
                <a:cs typeface="Times New Roman" panose="02020603050405020304" pitchFamily="18" charset="0"/>
              </a:rPr>
              <a:t>This point of view has been so useful that we wish to consider other </a:t>
            </a:r>
            <a:r>
              <a:rPr lang="en-US" altLang="en-US" sz="2800" b="1" dirty="0" smtClean="0">
                <a:cs typeface="Times New Roman" panose="02020603050405020304" pitchFamily="18" charset="0"/>
              </a:rPr>
              <a:t>partitions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of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A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, indicated by horizontal and vertical dividing rules, as in Example 1 on the next slide.</a:t>
            </a:r>
            <a:endParaRPr lang="en-US" altLang="en-US" sz="2800" dirty="0" smtClean="0">
              <a:cs typeface="Times New Roman" panose="02020603050405020304" pitchFamily="18" charset="0"/>
            </a:endParaRPr>
          </a:p>
        </p:txBody>
      </p:sp>
      <p:graphicFrame>
        <p:nvGraphicFramePr>
          <p:cNvPr id="6159" name="Object 30"/>
          <p:cNvGraphicFramePr>
            <a:graphicFrameLocks noChangeAspect="1"/>
          </p:cNvGraphicFramePr>
          <p:nvPr/>
        </p:nvGraphicFramePr>
        <p:xfrm>
          <a:off x="2959100" y="20320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8" name="Equation" r:id="rId4" imgW="475104" imgH="810471" progId="Equation.DSMT4">
                  <p:embed/>
                </p:oleObj>
              </mc:Choice>
              <mc:Fallback>
                <p:oleObj name="Equation" r:id="rId4" imgW="475104" imgH="810471" progId="Equation.DSMT4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9100" y="20320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2.4-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3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PARTITIONED MATRICES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295400"/>
                <a:ext cx="82296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b="1" dirty="0" smtClean="0">
                    <a:cs typeface="Times New Roman" panose="02020603050405020304" pitchFamily="18" charset="0"/>
                  </a:rPr>
                  <a:t>Example 1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  The matrix</a:t>
                </a:r>
              </a:p>
              <a:p>
                <a:pPr eaLnBrk="1" hangingPunct="1"/>
                <a:endParaRPr lang="en-US" altLang="en-US" sz="2800" dirty="0">
                  <a:cs typeface="Times New Roman" panose="02020603050405020304" pitchFamily="18" charset="0"/>
                </a:endParaRPr>
              </a:p>
              <a:p>
                <a:pPr eaLnBrk="1" hangingPunct="1"/>
                <a:endParaRPr lang="en-US" altLang="en-US" sz="28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800" dirty="0" smtClean="0">
                    <a:cs typeface="Times New Roman" panose="02020603050405020304" pitchFamily="18" charset="0"/>
                  </a:rPr>
                  <a:t>Can also be written as the </a:t>
                </a:r>
                <a14:m>
                  <m:oMath xmlns:m="http://schemas.openxmlformats.org/officeDocument/2006/math">
                    <m:r>
                      <a:rPr lang="en-US" altLang="en-US" sz="28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altLang="en-US" sz="28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×3 </m:t>
                    </m:r>
                  </m:oMath>
                </a14:m>
                <a:r>
                  <a:rPr lang="en-US" altLang="en-US" sz="2800" b="1" dirty="0" smtClean="0">
                    <a:cs typeface="Times New Roman" panose="02020603050405020304" pitchFamily="18" charset="0"/>
                  </a:rPr>
                  <a:t>partitioned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(or </a:t>
                </a:r>
                <a:r>
                  <a:rPr lang="en-US" altLang="en-US" sz="2800" b="1" dirty="0" smtClean="0">
                    <a:cs typeface="Times New Roman" panose="02020603050405020304" pitchFamily="18" charset="0"/>
                  </a:rPr>
                  <a:t>block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) </a:t>
                </a:r>
                <a:r>
                  <a:rPr lang="en-US" altLang="en-US" sz="2800" b="1" dirty="0" smtClean="0">
                    <a:cs typeface="Times New Roman" panose="02020603050405020304" pitchFamily="18" charset="0"/>
                  </a:rPr>
                  <a:t>matrix</a:t>
                </a:r>
              </a:p>
              <a:p>
                <a:pPr eaLnBrk="1" hangingPunct="1"/>
                <a:endParaRPr lang="en-US" altLang="en-US" sz="2800" dirty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800" dirty="0" smtClean="0">
                    <a:cs typeface="Times New Roman" panose="02020603050405020304" pitchFamily="18" charset="0"/>
                  </a:rPr>
                  <a:t>Whose entries are the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blocks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(or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submatrices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)</a:t>
                </a:r>
                <a:endParaRPr lang="en-US" altLang="en-US" sz="2800" dirty="0" smtClean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295400"/>
                <a:ext cx="8229600" cy="5181600"/>
              </a:xfrm>
              <a:blipFill rotWithShape="0">
                <a:blip r:embed="rId4"/>
                <a:stretch>
                  <a:fillRect l="-1259" t="-12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159" name="Object 30"/>
          <p:cNvGraphicFramePr>
            <a:graphicFrameLocks noChangeAspect="1"/>
          </p:cNvGraphicFramePr>
          <p:nvPr/>
        </p:nvGraphicFramePr>
        <p:xfrm>
          <a:off x="2959100" y="20320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9" name="Equation" r:id="rId5" imgW="475104" imgH="810471" progId="Equation.DSMT4">
                  <p:embed/>
                </p:oleObj>
              </mc:Choice>
              <mc:Fallback>
                <p:oleObj name="Equation" r:id="rId5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9100" y="20320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33600" y="1807704"/>
            <a:ext cx="4801553" cy="11640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48000" y="3429000"/>
            <a:ext cx="3299000" cy="92129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89548" y="4807495"/>
            <a:ext cx="7244852" cy="1517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41951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2.4-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4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ADDITION AND SCALAR MULTIPLICATION</a:t>
            </a:r>
            <a:endParaRPr lang="en-US" altLang="en-US" dirty="0" smtClean="0"/>
          </a:p>
        </p:txBody>
      </p:sp>
      <p:sp>
        <p:nvSpPr>
          <p:cNvPr id="316424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51816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cs typeface="Times New Roman" panose="02020603050405020304" pitchFamily="18" charset="0"/>
              </a:rPr>
              <a:t>If matrices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A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and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B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are the same size and are partitioned in exactly the same way, then it is natural to make the same partition of the ordinary matrix sum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A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+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B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. </a:t>
            </a:r>
          </a:p>
          <a:p>
            <a:pPr eaLnBrk="1" hangingPunct="1"/>
            <a:r>
              <a:rPr lang="en-US" altLang="en-US" sz="2800" dirty="0" smtClean="0">
                <a:cs typeface="Times New Roman" panose="02020603050405020304" pitchFamily="18" charset="0"/>
              </a:rPr>
              <a:t>In this case, each block of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A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+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B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is the (matrix) sum of the corresponding blocks of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A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and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B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. </a:t>
            </a:r>
          </a:p>
          <a:p>
            <a:pPr eaLnBrk="1" hangingPunct="1"/>
            <a:r>
              <a:rPr lang="en-US" altLang="en-US" sz="2800" dirty="0" smtClean="0">
                <a:cs typeface="Times New Roman" panose="02020603050405020304" pitchFamily="18" charset="0"/>
              </a:rPr>
              <a:t>Multiplication of a partitioned matrix by a scalar is also computed block by block.</a:t>
            </a:r>
            <a:endParaRPr lang="en-US" altLang="en-US" sz="2800" dirty="0" smtClean="0">
              <a:cs typeface="Times New Roman" panose="02020603050405020304" pitchFamily="18" charset="0"/>
            </a:endParaRPr>
          </a:p>
        </p:txBody>
      </p:sp>
      <p:graphicFrame>
        <p:nvGraphicFramePr>
          <p:cNvPr id="6159" name="Object 30"/>
          <p:cNvGraphicFramePr>
            <a:graphicFrameLocks noChangeAspect="1"/>
          </p:cNvGraphicFramePr>
          <p:nvPr/>
        </p:nvGraphicFramePr>
        <p:xfrm>
          <a:off x="2959100" y="20320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3" name="Equation" r:id="rId4" imgW="475104" imgH="810471" progId="Equation.DSMT4">
                  <p:embed/>
                </p:oleObj>
              </mc:Choice>
              <mc:Fallback>
                <p:oleObj name="Equation" r:id="rId4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9100" y="20320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7960319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2.4-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5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MULTIPLICATION OF PARTITIONED MATRICES</a:t>
            </a:r>
            <a:endParaRPr lang="en-US" altLang="en-US" dirty="0" smtClean="0"/>
          </a:p>
        </p:txBody>
      </p:sp>
      <p:sp>
        <p:nvSpPr>
          <p:cNvPr id="316424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152400" y="1066800"/>
            <a:ext cx="8686800" cy="5181600"/>
          </a:xfrm>
        </p:spPr>
        <p:txBody>
          <a:bodyPr/>
          <a:lstStyle/>
          <a:p>
            <a:pPr eaLnBrk="1" hangingPunct="1"/>
            <a:r>
              <a:rPr lang="en-US" altLang="en-US" sz="2750" dirty="0" smtClean="0">
                <a:cs typeface="Times New Roman" panose="02020603050405020304" pitchFamily="18" charset="0"/>
              </a:rPr>
              <a:t>Partitioned matrices can be multiplied by the usual row—column rule as if the block entries were scalars, provided that for a product </a:t>
            </a:r>
            <a:r>
              <a:rPr lang="en-US" altLang="en-US" sz="2750" i="1" dirty="0" smtClean="0">
                <a:cs typeface="Times New Roman" panose="02020603050405020304" pitchFamily="18" charset="0"/>
              </a:rPr>
              <a:t>AB</a:t>
            </a:r>
            <a:r>
              <a:rPr lang="en-US" altLang="en-US" sz="2750" dirty="0" smtClean="0">
                <a:cs typeface="Times New Roman" panose="02020603050405020304" pitchFamily="18" charset="0"/>
              </a:rPr>
              <a:t>, the column partition of </a:t>
            </a:r>
            <a:r>
              <a:rPr lang="en-US" altLang="en-US" sz="2750" i="1" dirty="0" smtClean="0">
                <a:cs typeface="Times New Roman" panose="02020603050405020304" pitchFamily="18" charset="0"/>
              </a:rPr>
              <a:t>A</a:t>
            </a:r>
            <a:r>
              <a:rPr lang="en-US" altLang="en-US" sz="2750" dirty="0" smtClean="0">
                <a:cs typeface="Times New Roman" panose="02020603050405020304" pitchFamily="18" charset="0"/>
              </a:rPr>
              <a:t> matches the row partition of </a:t>
            </a:r>
            <a:r>
              <a:rPr lang="en-US" altLang="en-US" sz="2750" i="1" dirty="0" smtClean="0">
                <a:cs typeface="Times New Roman" panose="02020603050405020304" pitchFamily="18" charset="0"/>
              </a:rPr>
              <a:t>B</a:t>
            </a:r>
            <a:r>
              <a:rPr lang="en-US" altLang="en-US" sz="2750" dirty="0" smtClean="0">
                <a:cs typeface="Times New Roman" panose="02020603050405020304" pitchFamily="18" charset="0"/>
              </a:rPr>
              <a:t>.</a:t>
            </a:r>
          </a:p>
          <a:p>
            <a:pPr eaLnBrk="1" hangingPunct="1"/>
            <a:r>
              <a:rPr lang="en-US" altLang="en-US" sz="2750" b="1" dirty="0" smtClean="0">
                <a:cs typeface="Times New Roman" panose="02020603050405020304" pitchFamily="18" charset="0"/>
              </a:rPr>
              <a:t>Example 3</a:t>
            </a:r>
            <a:r>
              <a:rPr lang="en-US" altLang="en-US" sz="2750" dirty="0" smtClean="0">
                <a:cs typeface="Times New Roman" panose="02020603050405020304" pitchFamily="18" charset="0"/>
              </a:rPr>
              <a:t>    Let </a:t>
            </a:r>
          </a:p>
          <a:p>
            <a:pPr eaLnBrk="1" hangingPunct="1"/>
            <a:endParaRPr lang="en-US" altLang="en-US" sz="2750" dirty="0">
              <a:cs typeface="Times New Roman" panose="02020603050405020304" pitchFamily="18" charset="0"/>
            </a:endParaRPr>
          </a:p>
          <a:p>
            <a:pPr eaLnBrk="1" hangingPunct="1"/>
            <a:endParaRPr lang="en-US" altLang="en-US" sz="2750" dirty="0" smtClean="0">
              <a:cs typeface="Times New Roman" panose="02020603050405020304" pitchFamily="18" charset="0"/>
            </a:endParaRPr>
          </a:p>
          <a:p>
            <a:pPr eaLnBrk="1" hangingPunct="1"/>
            <a:endParaRPr lang="en-US" altLang="en-US" sz="2750" dirty="0"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2750" dirty="0" smtClean="0">
                <a:cs typeface="Times New Roman" panose="02020603050405020304" pitchFamily="18" charset="0"/>
              </a:rPr>
              <a:t>The 5 columns of </a:t>
            </a:r>
            <a:r>
              <a:rPr lang="en-US" altLang="en-US" sz="2750" i="1" dirty="0" smtClean="0">
                <a:cs typeface="Times New Roman" panose="02020603050405020304" pitchFamily="18" charset="0"/>
              </a:rPr>
              <a:t>A</a:t>
            </a:r>
            <a:r>
              <a:rPr lang="en-US" altLang="en-US" sz="2750" dirty="0" smtClean="0">
                <a:cs typeface="Times New Roman" panose="02020603050405020304" pitchFamily="18" charset="0"/>
              </a:rPr>
              <a:t> are partitioned into a set of 3 columns and then a set of 2 columns. The 5 rows of </a:t>
            </a:r>
            <a:r>
              <a:rPr lang="en-US" altLang="en-US" sz="2750" i="1" dirty="0" smtClean="0">
                <a:cs typeface="Times New Roman" panose="02020603050405020304" pitchFamily="18" charset="0"/>
              </a:rPr>
              <a:t>B</a:t>
            </a:r>
            <a:r>
              <a:rPr lang="en-US" altLang="en-US" sz="2750" dirty="0" smtClean="0">
                <a:cs typeface="Times New Roman" panose="02020603050405020304" pitchFamily="18" charset="0"/>
              </a:rPr>
              <a:t> are partitioned in the same way—into a set of 3 rows and then a set of 2 rows.</a:t>
            </a:r>
          </a:p>
          <a:p>
            <a:pPr eaLnBrk="1" hangingPunct="1"/>
            <a:endParaRPr lang="en-US" altLang="en-US" sz="2800" dirty="0">
              <a:cs typeface="Times New Roman" panose="02020603050405020304" pitchFamily="18" charset="0"/>
            </a:endParaRPr>
          </a:p>
          <a:p>
            <a:pPr eaLnBrk="1" hangingPunct="1"/>
            <a:endParaRPr lang="en-US" altLang="en-US" sz="2800" dirty="0" smtClean="0">
              <a:cs typeface="Times New Roman" panose="02020603050405020304" pitchFamily="18" charset="0"/>
            </a:endParaRPr>
          </a:p>
          <a:p>
            <a:pPr eaLnBrk="1" hangingPunct="1"/>
            <a:endParaRPr lang="en-US" altLang="en-US" sz="2800" dirty="0">
              <a:cs typeface="Times New Roman" panose="02020603050405020304" pitchFamily="18" charset="0"/>
            </a:endParaRPr>
          </a:p>
        </p:txBody>
      </p:sp>
      <p:graphicFrame>
        <p:nvGraphicFramePr>
          <p:cNvPr id="6159" name="Object 30"/>
          <p:cNvGraphicFramePr>
            <a:graphicFrameLocks noChangeAspect="1"/>
          </p:cNvGraphicFramePr>
          <p:nvPr/>
        </p:nvGraphicFramePr>
        <p:xfrm>
          <a:off x="2959100" y="20320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6" name="Equation" r:id="rId4" imgW="475104" imgH="810471" progId="Equation.DSMT4">
                  <p:embed/>
                </p:oleObj>
              </mc:Choice>
              <mc:Fallback>
                <p:oleObj name="Equation" r:id="rId4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9100" y="20320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9095" y="3326271"/>
            <a:ext cx="7857705" cy="1550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92733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2.4-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6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MULTIPLICATION OF PARTITIONED MATRICES</a:t>
            </a:r>
            <a:endParaRPr lang="en-US" altLang="en-US" dirty="0" smtClean="0"/>
          </a:p>
        </p:txBody>
      </p:sp>
      <p:sp>
        <p:nvSpPr>
          <p:cNvPr id="316424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152400" y="1219200"/>
            <a:ext cx="8686800" cy="5181600"/>
          </a:xfrm>
        </p:spPr>
        <p:txBody>
          <a:bodyPr/>
          <a:lstStyle/>
          <a:p>
            <a:pPr eaLnBrk="1" hangingPunct="1"/>
            <a:r>
              <a:rPr lang="en-US" altLang="en-US" sz="2750" dirty="0" smtClean="0">
                <a:cs typeface="Times New Roman" panose="02020603050405020304" pitchFamily="18" charset="0"/>
              </a:rPr>
              <a:t>We say that the partitions of </a:t>
            </a:r>
            <a:r>
              <a:rPr lang="en-US" altLang="en-US" sz="2750" i="1" dirty="0" smtClean="0">
                <a:cs typeface="Times New Roman" panose="02020603050405020304" pitchFamily="18" charset="0"/>
              </a:rPr>
              <a:t>A</a:t>
            </a:r>
            <a:r>
              <a:rPr lang="en-US" altLang="en-US" sz="2750" dirty="0" smtClean="0">
                <a:cs typeface="Times New Roman" panose="02020603050405020304" pitchFamily="18" charset="0"/>
              </a:rPr>
              <a:t> and </a:t>
            </a:r>
            <a:r>
              <a:rPr lang="en-US" altLang="en-US" sz="2750" i="1" dirty="0" smtClean="0">
                <a:cs typeface="Times New Roman" panose="02020603050405020304" pitchFamily="18" charset="0"/>
              </a:rPr>
              <a:t>B</a:t>
            </a:r>
            <a:r>
              <a:rPr lang="en-US" altLang="en-US" sz="2750" dirty="0" smtClean="0">
                <a:cs typeface="Times New Roman" panose="02020603050405020304" pitchFamily="18" charset="0"/>
              </a:rPr>
              <a:t> are conformable for block multiplication. It can be shown that the ordinary product </a:t>
            </a:r>
            <a:r>
              <a:rPr lang="en-US" altLang="en-US" sz="2750" i="1" dirty="0" smtClean="0">
                <a:cs typeface="Times New Roman" panose="02020603050405020304" pitchFamily="18" charset="0"/>
              </a:rPr>
              <a:t>AB</a:t>
            </a:r>
            <a:r>
              <a:rPr lang="en-US" altLang="en-US" sz="2750" dirty="0" smtClean="0">
                <a:cs typeface="Times New Roman" panose="02020603050405020304" pitchFamily="18" charset="0"/>
              </a:rPr>
              <a:t> can be written as</a:t>
            </a:r>
          </a:p>
          <a:p>
            <a:pPr eaLnBrk="1" hangingPunct="1"/>
            <a:endParaRPr lang="en-US" altLang="en-US" sz="2750" dirty="0">
              <a:cs typeface="Times New Roman" panose="02020603050405020304" pitchFamily="18" charset="0"/>
            </a:endParaRPr>
          </a:p>
          <a:p>
            <a:pPr eaLnBrk="1" hangingPunct="1"/>
            <a:endParaRPr lang="en-US" altLang="en-US" sz="2750" dirty="0" smtClean="0">
              <a:cs typeface="Times New Roman" panose="02020603050405020304" pitchFamily="18" charset="0"/>
            </a:endParaRPr>
          </a:p>
          <a:p>
            <a:pPr eaLnBrk="1" hangingPunct="1"/>
            <a:endParaRPr lang="en-US" altLang="en-US" sz="2750" dirty="0"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2750" dirty="0" smtClean="0">
                <a:cs typeface="Times New Roman" panose="02020603050405020304" pitchFamily="18" charset="0"/>
              </a:rPr>
              <a:t>It is important for each smaller product in the expression for </a:t>
            </a:r>
            <a:r>
              <a:rPr lang="en-US" altLang="en-US" sz="2750" i="1" dirty="0" smtClean="0">
                <a:cs typeface="Times New Roman" panose="02020603050405020304" pitchFamily="18" charset="0"/>
              </a:rPr>
              <a:t>AB</a:t>
            </a:r>
            <a:r>
              <a:rPr lang="en-US" altLang="en-US" sz="2750" dirty="0" smtClean="0">
                <a:cs typeface="Times New Roman" panose="02020603050405020304" pitchFamily="18" charset="0"/>
              </a:rPr>
              <a:t> to be written with the submatrix from </a:t>
            </a:r>
            <a:r>
              <a:rPr lang="en-US" altLang="en-US" sz="2750" i="1" dirty="0" smtClean="0">
                <a:cs typeface="Times New Roman" panose="02020603050405020304" pitchFamily="18" charset="0"/>
              </a:rPr>
              <a:t>A</a:t>
            </a:r>
            <a:r>
              <a:rPr lang="en-US" altLang="en-US" sz="2750" dirty="0" smtClean="0">
                <a:cs typeface="Times New Roman" panose="02020603050405020304" pitchFamily="18" charset="0"/>
              </a:rPr>
              <a:t> on the left, since matrix multiplication is not commutative. </a:t>
            </a:r>
          </a:p>
          <a:p>
            <a:pPr eaLnBrk="1" hangingPunct="1"/>
            <a:endParaRPr lang="en-US" altLang="en-US" sz="2800" dirty="0">
              <a:cs typeface="Times New Roman" panose="02020603050405020304" pitchFamily="18" charset="0"/>
            </a:endParaRPr>
          </a:p>
          <a:p>
            <a:pPr eaLnBrk="1" hangingPunct="1"/>
            <a:endParaRPr lang="en-US" altLang="en-US" sz="2800" dirty="0" smtClean="0">
              <a:cs typeface="Times New Roman" panose="02020603050405020304" pitchFamily="18" charset="0"/>
            </a:endParaRPr>
          </a:p>
          <a:p>
            <a:pPr eaLnBrk="1" hangingPunct="1"/>
            <a:endParaRPr lang="en-US" altLang="en-US" sz="2800" dirty="0">
              <a:cs typeface="Times New Roman" panose="02020603050405020304" pitchFamily="18" charset="0"/>
            </a:endParaRPr>
          </a:p>
        </p:txBody>
      </p:sp>
      <p:graphicFrame>
        <p:nvGraphicFramePr>
          <p:cNvPr id="6159" name="Object 30"/>
          <p:cNvGraphicFramePr>
            <a:graphicFrameLocks noChangeAspect="1"/>
          </p:cNvGraphicFramePr>
          <p:nvPr/>
        </p:nvGraphicFramePr>
        <p:xfrm>
          <a:off x="2959100" y="20320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0" name="Equation" r:id="rId4" imgW="475104" imgH="810471" progId="Equation.DSMT4">
                  <p:embed/>
                </p:oleObj>
              </mc:Choice>
              <mc:Fallback>
                <p:oleObj name="Equation" r:id="rId4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9100" y="20320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1376" y="2762436"/>
            <a:ext cx="7382658" cy="127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47431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2.4-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7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MULTIPLICATION OF PARTITIONED MATRICES</a:t>
            </a:r>
            <a:endParaRPr lang="en-US" altLang="en-US" dirty="0" smtClean="0"/>
          </a:p>
        </p:txBody>
      </p:sp>
      <p:sp>
        <p:nvSpPr>
          <p:cNvPr id="316424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152400" y="1219200"/>
            <a:ext cx="8686800" cy="5181600"/>
          </a:xfrm>
        </p:spPr>
        <p:txBody>
          <a:bodyPr/>
          <a:lstStyle/>
          <a:p>
            <a:pPr eaLnBrk="1" hangingPunct="1"/>
            <a:r>
              <a:rPr lang="en-US" altLang="en-US" sz="2750" dirty="0" smtClean="0">
                <a:cs typeface="Times New Roman" panose="02020603050405020304" pitchFamily="18" charset="0"/>
              </a:rPr>
              <a:t>For instance,</a:t>
            </a:r>
          </a:p>
          <a:p>
            <a:pPr eaLnBrk="1" hangingPunct="1"/>
            <a:endParaRPr lang="en-US" altLang="en-US" sz="2750" dirty="0">
              <a:cs typeface="Times New Roman" panose="02020603050405020304" pitchFamily="18" charset="0"/>
            </a:endParaRPr>
          </a:p>
          <a:p>
            <a:pPr eaLnBrk="1" hangingPunct="1"/>
            <a:endParaRPr lang="en-US" altLang="en-US" sz="2750" dirty="0" smtClean="0">
              <a:cs typeface="Times New Roman" panose="02020603050405020304" pitchFamily="18" charset="0"/>
            </a:endParaRPr>
          </a:p>
          <a:p>
            <a:pPr eaLnBrk="1" hangingPunct="1"/>
            <a:endParaRPr lang="en-US" altLang="en-US" sz="2750" dirty="0">
              <a:cs typeface="Times New Roman" panose="02020603050405020304" pitchFamily="18" charset="0"/>
            </a:endParaRPr>
          </a:p>
          <a:p>
            <a:pPr eaLnBrk="1" hangingPunct="1"/>
            <a:endParaRPr lang="en-US" altLang="en-US" sz="2750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2750" dirty="0" smtClean="0">
                <a:cs typeface="Times New Roman" panose="02020603050405020304" pitchFamily="18" charset="0"/>
              </a:rPr>
              <a:t>Hence the top block in </a:t>
            </a:r>
            <a:r>
              <a:rPr lang="en-US" altLang="en-US" sz="2750" i="1" dirty="0" smtClean="0">
                <a:cs typeface="Times New Roman" panose="02020603050405020304" pitchFamily="18" charset="0"/>
              </a:rPr>
              <a:t>AB</a:t>
            </a:r>
            <a:r>
              <a:rPr lang="en-US" altLang="en-US" sz="2750" dirty="0" smtClean="0">
                <a:cs typeface="Times New Roman" panose="02020603050405020304" pitchFamily="18" charset="0"/>
              </a:rPr>
              <a:t> is</a:t>
            </a:r>
            <a:r>
              <a:rPr lang="en-US" altLang="en-US" sz="2750" dirty="0" smtClean="0">
                <a:cs typeface="Times New Roman" panose="02020603050405020304" pitchFamily="18" charset="0"/>
              </a:rPr>
              <a:t> </a:t>
            </a:r>
            <a:endParaRPr lang="en-US" altLang="en-US" sz="2750" dirty="0" smtClean="0">
              <a:cs typeface="Times New Roman" panose="02020603050405020304" pitchFamily="18" charset="0"/>
            </a:endParaRPr>
          </a:p>
          <a:p>
            <a:pPr eaLnBrk="1" hangingPunct="1"/>
            <a:endParaRPr lang="en-US" altLang="en-US" sz="2800" dirty="0">
              <a:cs typeface="Times New Roman" panose="02020603050405020304" pitchFamily="18" charset="0"/>
            </a:endParaRPr>
          </a:p>
          <a:p>
            <a:pPr eaLnBrk="1" hangingPunct="1"/>
            <a:endParaRPr lang="en-US" altLang="en-US" sz="2800" dirty="0" smtClean="0">
              <a:cs typeface="Times New Roman" panose="02020603050405020304" pitchFamily="18" charset="0"/>
            </a:endParaRPr>
          </a:p>
          <a:p>
            <a:pPr eaLnBrk="1" hangingPunct="1"/>
            <a:endParaRPr lang="en-US" altLang="en-US" sz="2800" dirty="0">
              <a:cs typeface="Times New Roman" panose="02020603050405020304" pitchFamily="18" charset="0"/>
            </a:endParaRPr>
          </a:p>
        </p:txBody>
      </p:sp>
      <p:graphicFrame>
        <p:nvGraphicFramePr>
          <p:cNvPr id="6159" name="Object 30"/>
          <p:cNvGraphicFramePr>
            <a:graphicFrameLocks noChangeAspect="1"/>
          </p:cNvGraphicFramePr>
          <p:nvPr/>
        </p:nvGraphicFramePr>
        <p:xfrm>
          <a:off x="2959100" y="20320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3" name="Equation" r:id="rId4" imgW="475104" imgH="810471" progId="Equation.DSMT4">
                  <p:embed/>
                </p:oleObj>
              </mc:Choice>
              <mc:Fallback>
                <p:oleObj name="Equation" r:id="rId4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9100" y="20320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23320" y="1676400"/>
            <a:ext cx="6238198" cy="207322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7360" y="4419600"/>
            <a:ext cx="7582240" cy="85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75054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2.4-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8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MULTIPLICATION OF PARTITIONED MATRICES</a:t>
            </a:r>
            <a:endParaRPr lang="en-US" altLang="en-US" dirty="0" smtClean="0"/>
          </a:p>
        </p:txBody>
      </p:sp>
      <p:sp>
        <p:nvSpPr>
          <p:cNvPr id="316424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152400" y="1219200"/>
            <a:ext cx="8686800" cy="5181600"/>
          </a:xfrm>
        </p:spPr>
        <p:txBody>
          <a:bodyPr/>
          <a:lstStyle/>
          <a:p>
            <a:pPr eaLnBrk="1" hangingPunct="1"/>
            <a:r>
              <a:rPr lang="en-US" altLang="en-US" sz="2800" b="1" dirty="0" smtClean="0">
                <a:solidFill>
                  <a:srgbClr val="077C97"/>
                </a:solidFill>
                <a:cs typeface="Times New Roman" panose="02020603050405020304" pitchFamily="18" charset="0"/>
              </a:rPr>
              <a:t>Theorem 10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: Column—Row Expansion of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AB</a:t>
            </a:r>
          </a:p>
          <a:p>
            <a:pPr eaLnBrk="1" hangingPunct="1"/>
            <a:endParaRPr lang="en-US" altLang="en-US" sz="2800" i="1" dirty="0">
              <a:cs typeface="Times New Roman" panose="02020603050405020304" pitchFamily="18" charset="0"/>
            </a:endParaRPr>
          </a:p>
          <a:p>
            <a:pPr eaLnBrk="1" hangingPunct="1"/>
            <a:endParaRPr lang="en-US" altLang="en-US" sz="2800" i="1" dirty="0" smtClean="0">
              <a:cs typeface="Times New Roman" panose="02020603050405020304" pitchFamily="18" charset="0"/>
            </a:endParaRPr>
          </a:p>
          <a:p>
            <a:pPr eaLnBrk="1" hangingPunct="1"/>
            <a:endParaRPr lang="en-US" altLang="en-US" sz="2800" i="1" dirty="0">
              <a:cs typeface="Times New Roman" panose="02020603050405020304" pitchFamily="18" charset="0"/>
            </a:endParaRPr>
          </a:p>
          <a:p>
            <a:pPr eaLnBrk="1" hangingPunct="1"/>
            <a:endParaRPr lang="en-US" altLang="en-US" sz="2800" i="1" dirty="0" smtClean="0">
              <a:cs typeface="Times New Roman" panose="02020603050405020304" pitchFamily="18" charset="0"/>
            </a:endParaRPr>
          </a:p>
          <a:p>
            <a:pPr eaLnBrk="1" hangingPunct="1"/>
            <a:endParaRPr lang="en-US" altLang="en-US" sz="2800" i="1" dirty="0">
              <a:cs typeface="Times New Roman" panose="02020603050405020304" pitchFamily="18" charset="0"/>
            </a:endParaRPr>
          </a:p>
          <a:p>
            <a:pPr eaLnBrk="1" hangingPunct="1"/>
            <a:endParaRPr lang="en-US" altLang="en-US" sz="2800" b="1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2800" b="1" dirty="0" smtClean="0">
                <a:cs typeface="Times New Roman" panose="02020603050405020304" pitchFamily="18" charset="0"/>
              </a:rPr>
              <a:t>Proof 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For each row index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i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and column index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j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, the (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i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,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j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)-entry in 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col</a:t>
            </a:r>
            <a:r>
              <a:rPr lang="en-US" altLang="en-US" sz="2800" i="1" baseline="-25000" dirty="0" smtClean="0">
                <a:cs typeface="Times New Roman" panose="02020603050405020304" pitchFamily="18" charset="0"/>
              </a:rPr>
              <a:t>k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(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A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)and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b</a:t>
            </a:r>
            <a:r>
              <a:rPr lang="en-US" altLang="en-US" sz="2800" i="1" baseline="-25000" dirty="0" smtClean="0">
                <a:cs typeface="Times New Roman" panose="02020603050405020304" pitchFamily="18" charset="0"/>
              </a:rPr>
              <a:t>kj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 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from 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row</a:t>
            </a:r>
            <a:r>
              <a:rPr lang="en-US" altLang="en-US" sz="2800" i="1" baseline="-25000" dirty="0" smtClean="0">
                <a:cs typeface="Times New Roman" panose="02020603050405020304" pitchFamily="18" charset="0"/>
              </a:rPr>
              <a:t>k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(</a:t>
            </a:r>
            <a:r>
              <a:rPr lang="en-US" altLang="en-US" sz="2800" i="1" dirty="0">
                <a:cs typeface="Times New Roman" panose="02020603050405020304" pitchFamily="18" charset="0"/>
              </a:rPr>
              <a:t>B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) is the product of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a</a:t>
            </a:r>
            <a:r>
              <a:rPr lang="en-US" altLang="en-US" sz="2800" i="1" baseline="-25000" dirty="0" smtClean="0">
                <a:cs typeface="Times New Roman" panose="02020603050405020304" pitchFamily="18" charset="0"/>
              </a:rPr>
              <a:t>ik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</a:t>
            </a:r>
            <a:r>
              <a:rPr lang="en-US" altLang="en-US" sz="2800" dirty="0">
                <a:cs typeface="Times New Roman" panose="02020603050405020304" pitchFamily="18" charset="0"/>
              </a:rPr>
              <a:t>from </a:t>
            </a:r>
            <a:r>
              <a:rPr lang="en-US" altLang="en-US" sz="2800" dirty="0">
                <a:cs typeface="Times New Roman" panose="02020603050405020304" pitchFamily="18" charset="0"/>
              </a:rPr>
              <a:t>col</a:t>
            </a:r>
            <a:r>
              <a:rPr lang="en-US" altLang="en-US" sz="2800" i="1" baseline="-25000" dirty="0">
                <a:cs typeface="Times New Roman" panose="02020603050405020304" pitchFamily="18" charset="0"/>
              </a:rPr>
              <a:t>k</a:t>
            </a:r>
            <a:r>
              <a:rPr lang="en-US" altLang="en-US" sz="2800" dirty="0">
                <a:cs typeface="Times New Roman" panose="02020603050405020304" pitchFamily="18" charset="0"/>
              </a:rPr>
              <a:t>(</a:t>
            </a:r>
            <a:r>
              <a:rPr lang="en-US" altLang="en-US" sz="2800" i="1" dirty="0">
                <a:cs typeface="Times New Roman" panose="02020603050405020304" pitchFamily="18" charset="0"/>
              </a:rPr>
              <a:t>A</a:t>
            </a:r>
            <a:r>
              <a:rPr lang="en-US" altLang="en-US" sz="2800" dirty="0">
                <a:cs typeface="Times New Roman" panose="02020603050405020304" pitchFamily="18" charset="0"/>
              </a:rPr>
              <a:t>) 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and </a:t>
            </a:r>
            <a:r>
              <a:rPr lang="en-US" altLang="en-US" sz="2800" i="1" dirty="0">
                <a:cs typeface="Times New Roman" panose="02020603050405020304" pitchFamily="18" charset="0"/>
              </a:rPr>
              <a:t>b</a:t>
            </a:r>
            <a:r>
              <a:rPr lang="en-US" altLang="en-US" sz="2800" i="1" baseline="-25000" dirty="0">
                <a:cs typeface="Times New Roman" panose="02020603050405020304" pitchFamily="18" charset="0"/>
              </a:rPr>
              <a:t>kj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</a:t>
            </a:r>
            <a:r>
              <a:rPr lang="en-US" altLang="en-US" sz="2800" dirty="0">
                <a:cs typeface="Times New Roman" panose="02020603050405020304" pitchFamily="18" charset="0"/>
              </a:rPr>
              <a:t>from 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row</a:t>
            </a:r>
            <a:r>
              <a:rPr lang="en-US" altLang="en-US" sz="2800" i="1" baseline="-25000" dirty="0" smtClean="0">
                <a:cs typeface="Times New Roman" panose="02020603050405020304" pitchFamily="18" charset="0"/>
              </a:rPr>
              <a:t>k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(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B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). </a:t>
            </a:r>
            <a:endParaRPr lang="en-US" altLang="en-US" sz="2800" b="1" dirty="0">
              <a:cs typeface="Times New Roman" panose="02020603050405020304" pitchFamily="18" charset="0"/>
            </a:endParaRPr>
          </a:p>
        </p:txBody>
      </p:sp>
      <p:graphicFrame>
        <p:nvGraphicFramePr>
          <p:cNvPr id="6159" name="Object 30"/>
          <p:cNvGraphicFramePr>
            <a:graphicFrameLocks noChangeAspect="1"/>
          </p:cNvGraphicFramePr>
          <p:nvPr/>
        </p:nvGraphicFramePr>
        <p:xfrm>
          <a:off x="2959100" y="20320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7" name="Equation" r:id="rId4" imgW="475104" imgH="810471" progId="Equation.DSMT4">
                  <p:embed/>
                </p:oleObj>
              </mc:Choice>
              <mc:Fallback>
                <p:oleObj name="Equation" r:id="rId4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9100" y="20320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343400" y="4572000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8450298" y="3062220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n-lt"/>
              </a:rPr>
              <a:t>(1)</a:t>
            </a:r>
            <a:endParaRPr lang="en-US" dirty="0">
              <a:latin typeface="+mn-lt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3059" y="1981200"/>
            <a:ext cx="7725481" cy="2703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27938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2.4-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9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MULTIPLICATION OF PARTITIONED MATRICES</a:t>
            </a:r>
            <a:endParaRPr lang="en-US" altLang="en-US" dirty="0" smtClean="0"/>
          </a:p>
        </p:txBody>
      </p:sp>
      <p:sp>
        <p:nvSpPr>
          <p:cNvPr id="316424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152400" y="1371600"/>
            <a:ext cx="8686800" cy="50292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cs typeface="Times New Roman" panose="02020603050405020304" pitchFamily="18" charset="0"/>
              </a:rPr>
              <a:t>Hence</a:t>
            </a:r>
            <a:r>
              <a:rPr lang="en-US" altLang="en-US" sz="2800" b="1" dirty="0" smtClean="0">
                <a:solidFill>
                  <a:srgbClr val="077C97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800" dirty="0">
                <a:cs typeface="Times New Roman" panose="02020603050405020304" pitchFamily="18" charset="0"/>
              </a:rPr>
              <a:t>the (</a:t>
            </a:r>
            <a:r>
              <a:rPr lang="en-US" altLang="en-US" sz="2800" i="1" dirty="0">
                <a:cs typeface="Times New Roman" panose="02020603050405020304" pitchFamily="18" charset="0"/>
              </a:rPr>
              <a:t>i</a:t>
            </a:r>
            <a:r>
              <a:rPr lang="en-US" altLang="en-US" sz="2800" dirty="0">
                <a:cs typeface="Times New Roman" panose="02020603050405020304" pitchFamily="18" charset="0"/>
              </a:rPr>
              <a:t>, </a:t>
            </a:r>
            <a:r>
              <a:rPr lang="en-US" altLang="en-US" sz="2800" i="1" dirty="0">
                <a:cs typeface="Times New Roman" panose="02020603050405020304" pitchFamily="18" charset="0"/>
              </a:rPr>
              <a:t>j</a:t>
            </a:r>
            <a:r>
              <a:rPr lang="en-US" altLang="en-US" sz="2800" dirty="0">
                <a:cs typeface="Times New Roman" panose="02020603050405020304" pitchFamily="18" charset="0"/>
              </a:rPr>
              <a:t>)-entry in 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the sum shown in equation (1) is </a:t>
            </a:r>
          </a:p>
          <a:p>
            <a:pPr eaLnBrk="1" hangingPunct="1"/>
            <a:endParaRPr lang="en-US" altLang="en-US" sz="2800" b="1" dirty="0">
              <a:cs typeface="Times New Roman" panose="02020603050405020304" pitchFamily="18" charset="0"/>
            </a:endParaRPr>
          </a:p>
          <a:p>
            <a:pPr eaLnBrk="1" hangingPunct="1"/>
            <a:endParaRPr lang="en-US" altLang="en-US" sz="2800" b="1" dirty="0" smtClean="0">
              <a:cs typeface="Times New Roman" panose="02020603050405020304" pitchFamily="18" charset="0"/>
            </a:endParaRPr>
          </a:p>
          <a:p>
            <a:pPr eaLnBrk="1" hangingPunct="1"/>
            <a:endParaRPr lang="en-US" altLang="en-US" sz="2800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2800" dirty="0" smtClean="0">
                <a:cs typeface="Times New Roman" panose="02020603050405020304" pitchFamily="18" charset="0"/>
              </a:rPr>
              <a:t>This sum is also the </a:t>
            </a:r>
            <a:r>
              <a:rPr lang="en-US" altLang="en-US" sz="2800" dirty="0">
                <a:cs typeface="Times New Roman" panose="02020603050405020304" pitchFamily="18" charset="0"/>
              </a:rPr>
              <a:t>(</a:t>
            </a:r>
            <a:r>
              <a:rPr lang="en-US" altLang="en-US" sz="2800" i="1" dirty="0">
                <a:cs typeface="Times New Roman" panose="02020603050405020304" pitchFamily="18" charset="0"/>
              </a:rPr>
              <a:t>i</a:t>
            </a:r>
            <a:r>
              <a:rPr lang="en-US" altLang="en-US" sz="2800" dirty="0">
                <a:cs typeface="Times New Roman" panose="02020603050405020304" pitchFamily="18" charset="0"/>
              </a:rPr>
              <a:t>, </a:t>
            </a:r>
            <a:r>
              <a:rPr lang="en-US" altLang="en-US" sz="2800" i="1" dirty="0">
                <a:cs typeface="Times New Roman" panose="02020603050405020304" pitchFamily="18" charset="0"/>
              </a:rPr>
              <a:t>j</a:t>
            </a:r>
            <a:r>
              <a:rPr lang="en-US" altLang="en-US" sz="2800" dirty="0">
                <a:cs typeface="Times New Roman" panose="02020603050405020304" pitchFamily="18" charset="0"/>
              </a:rPr>
              <a:t>)-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entry in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AB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, by the row—column rule.  </a:t>
            </a:r>
            <a:endParaRPr lang="en-US" altLang="en-US" sz="2800" dirty="0">
              <a:cs typeface="Times New Roman" panose="02020603050405020304" pitchFamily="18" charset="0"/>
            </a:endParaRPr>
          </a:p>
          <a:p>
            <a:pPr eaLnBrk="1" hangingPunct="1"/>
            <a:endParaRPr lang="en-US" altLang="en-US" sz="2800" b="1" dirty="0">
              <a:cs typeface="Times New Roman" panose="02020603050405020304" pitchFamily="18" charset="0"/>
            </a:endParaRPr>
          </a:p>
        </p:txBody>
      </p:sp>
      <p:graphicFrame>
        <p:nvGraphicFramePr>
          <p:cNvPr id="6159" name="Object 30"/>
          <p:cNvGraphicFramePr>
            <a:graphicFrameLocks noChangeAspect="1"/>
          </p:cNvGraphicFramePr>
          <p:nvPr/>
        </p:nvGraphicFramePr>
        <p:xfrm>
          <a:off x="2959100" y="20320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1" name="Equation" r:id="rId4" imgW="475104" imgH="810471" progId="Equation.DSMT4">
                  <p:embed/>
                </p:oleObj>
              </mc:Choice>
              <mc:Fallback>
                <p:oleObj name="Equation" r:id="rId4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9100" y="20320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343400" y="4572000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52550" y="2287510"/>
            <a:ext cx="6438900" cy="912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268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ends">
  <a:themeElements>
    <a:clrScheme name="Blends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Arial Narrow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12818</TotalTime>
  <Words>764</Words>
  <Application>Microsoft Office PowerPoint</Application>
  <PresentationFormat>On-screen Show (4:3)</PresentationFormat>
  <Paragraphs>130</Paragraphs>
  <Slides>14</Slides>
  <Notes>14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3" baseType="lpstr">
      <vt:lpstr>Arial</vt:lpstr>
      <vt:lpstr>Arial Narrow</vt:lpstr>
      <vt:lpstr>Bookshelf Symbol 2</vt:lpstr>
      <vt:lpstr>Cambria Math</vt:lpstr>
      <vt:lpstr>Symbol</vt:lpstr>
      <vt:lpstr>Times New Roman</vt:lpstr>
      <vt:lpstr>Wingdings</vt:lpstr>
      <vt:lpstr>Blends</vt:lpstr>
      <vt:lpstr>Equation</vt:lpstr>
      <vt:lpstr>Matrix Algebra</vt:lpstr>
      <vt:lpstr>PARTITIONED MATRICES</vt:lpstr>
      <vt:lpstr>PARTITIONED MATRICES</vt:lpstr>
      <vt:lpstr>ADDITION AND SCALAR MULTIPLICATION</vt:lpstr>
      <vt:lpstr>MULTIPLICATION OF PARTITIONED MATRICES</vt:lpstr>
      <vt:lpstr>MULTIPLICATION OF PARTITIONED MATRICES</vt:lpstr>
      <vt:lpstr>MULTIPLICATION OF PARTITIONED MATRICES</vt:lpstr>
      <vt:lpstr>MULTIPLICATION OF PARTITIONED MATRICES</vt:lpstr>
      <vt:lpstr>MULTIPLICATION OF PARTITIONED MATRICES</vt:lpstr>
      <vt:lpstr>INVERSES OF PARTIONED MATRICES</vt:lpstr>
      <vt:lpstr>INVERSES OF PARTIONED MATRICES</vt:lpstr>
      <vt:lpstr>INVERSES OF PARTIONED MATRICES</vt:lpstr>
      <vt:lpstr>INVERSES OF PARTIONED MATRICES</vt:lpstr>
      <vt:lpstr>INVERSES OF PARTIONED MATRICES</vt:lpstr>
    </vt:vector>
  </TitlesOfParts>
  <Company>© 2012 Pearson Education, Inc. All rights reserved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>Linear Algebra and Its Applications</dc:subject>
  <dc:creator>David C. Lay</dc:creator>
  <cp:lastModifiedBy>Kristen Arnold</cp:lastModifiedBy>
  <cp:revision>987</cp:revision>
  <dcterms:created xsi:type="dcterms:W3CDTF">2005-10-22T18:34:54Z</dcterms:created>
  <dcterms:modified xsi:type="dcterms:W3CDTF">2015-05-26T14:53:03Z</dcterms:modified>
</cp:coreProperties>
</file>