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8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91B"/>
    <a:srgbClr val="4C7816"/>
    <a:srgbClr val="528218"/>
    <a:srgbClr val="B6CEAA"/>
    <a:srgbClr val="ADC8A0"/>
    <a:srgbClr val="077C97"/>
    <a:srgbClr val="CD8019"/>
    <a:srgbClr val="CC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76" autoAdjust="0"/>
    <p:restoredTop sz="98725" autoAdjust="0"/>
  </p:normalViewPr>
  <p:slideViewPr>
    <p:cSldViewPr>
      <p:cViewPr varScale="1">
        <p:scale>
          <a:sx n="74" d="100"/>
          <a:sy n="74" d="100"/>
        </p:scale>
        <p:origin x="1170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2616736-1E33-4FD5-B9A9-862C783DB2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80450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C09A8A91-836A-4B5A-A482-E39089CE09F8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40415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792A8572-D070-40B8-A791-96FDE867826C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05622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1.8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39" y="2150164"/>
            <a:ext cx="3095861" cy="39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440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B687D711-ED06-4792-8DB0-E61524F268F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27236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752A8872-7AAC-477C-A911-CC6C09A77E4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792660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CCD19843-0CFF-420B-BA1A-3DC33DAFDE6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49753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B4DE0B21-513E-4099-B2DD-014E88704D3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834332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CCEF22EC-F603-4C8D-A9A3-C4220E4B35C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54953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F2B53DFD-5931-4886-8E6F-8C2769F791F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984417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EC041127-E165-4BC3-AF54-83242CE9C81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305021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5E827B2D-19E2-4272-8510-97119848F8F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492251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715E6F6D-A653-409E-85B2-AF53E2A0AA5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5235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983E3D0A-D3C2-4DB6-88A8-4E97946F5B7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24416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5348CE5E-EB21-4DB9-9B51-C4188121202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330909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1.8- </a:t>
            </a:r>
            <a:fld id="{317561F3-0141-42E3-A843-5FACEB9107F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31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0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51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Equations</a:t>
            </a:r>
            <a:br>
              <a:rPr lang="en-US" altLang="en-US" smtClean="0"/>
            </a:br>
            <a:r>
              <a:rPr lang="en-US" altLang="en-US" smtClean="0"/>
              <a:t>in Linear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 TO LINEAR TRANSFORMATIONS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77B16A8D-136D-474D-A0ED-D6FA4E389B3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SHEAR TRANSFORMATION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endParaRPr lang="en-US" altLang="en-US" sz="2800" b="1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/>
                  <a:t>Example 3:</a:t>
                </a:r>
                <a:r>
                  <a:rPr lang="en-US" altLang="en-US" sz="2800" dirty="0" smtClean="0"/>
                  <a:t> Let                      . The transformation </a:t>
                </a:r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:endParaRPr lang="en-US" altLang="en-US" sz="2800" b="0" i="1" dirty="0">
                  <a:latin typeface="Cambria Math" panose="02040503050406030204" pitchFamily="18" charset="0"/>
                </a:endParaRPr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defined by                    is called a </a:t>
                </a:r>
                <a:r>
                  <a:rPr lang="en-US" altLang="en-US" sz="2800" b="1" dirty="0" smtClean="0"/>
                  <a:t>shear transformation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It can be shown that if T acts on each point in the           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square shown in Fig. 4 on the next slide, then the set of images forms the shaded parallelogram.              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</a:t>
                </a:r>
              </a:p>
            </p:txBody>
          </p:sp>
        </mc:Choice>
        <mc:Fallback xmlns="">
          <p:sp>
            <p:nvSpPr>
              <p:cNvPr id="66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  <a:blipFill rotWithShape="0">
                <a:blip r:embed="rId3"/>
                <a:stretch>
                  <a:fillRect l="-1455" r="-27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1508" name="Object 4"/>
          <p:cNvGraphicFramePr>
            <a:graphicFrameLocks noChangeAspect="1"/>
          </p:cNvGraphicFramePr>
          <p:nvPr/>
        </p:nvGraphicFramePr>
        <p:xfrm>
          <a:off x="3276600" y="1295400"/>
          <a:ext cx="1828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Equation" r:id="rId4" imgW="1828800" imgH="1143000" progId="Equation.DSMT4">
                  <p:embed/>
                </p:oleObj>
              </mc:Choice>
              <mc:Fallback>
                <p:oleObj name="Equation" r:id="rId4" imgW="18288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295400"/>
                        <a:ext cx="1828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724258"/>
              </p:ext>
            </p:extLst>
          </p:nvPr>
        </p:nvGraphicFramePr>
        <p:xfrm>
          <a:off x="3962400" y="2559334"/>
          <a:ext cx="1625600" cy="412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6" imgW="1701800" imgH="431800" progId="Equation.DSMT4">
                  <p:embed/>
                </p:oleObj>
              </mc:Choice>
              <mc:Fallback>
                <p:oleObj name="Equation" r:id="rId6" imgW="17018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559334"/>
                        <a:ext cx="1625600" cy="4124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11" name="Object 7"/>
          <p:cNvGraphicFramePr>
            <a:graphicFrameLocks noChangeAspect="1"/>
          </p:cNvGraphicFramePr>
          <p:nvPr/>
        </p:nvGraphicFramePr>
        <p:xfrm>
          <a:off x="7924800" y="3962400"/>
          <a:ext cx="6858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8" name="Equation" r:id="rId8" imgW="761669" imgH="330057" progId="Equation.DSMT4">
                  <p:embed/>
                </p:oleObj>
              </mc:Choice>
              <mc:Fallback>
                <p:oleObj name="Equation" r:id="rId8" imgW="761669" imgH="330057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3962400"/>
                        <a:ext cx="685800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170479C7-CDEF-4F34-B2A8-909809677B20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SHEAR TRANSFORMATION</a:t>
            </a:r>
          </a:p>
        </p:txBody>
      </p:sp>
      <p:sp>
        <p:nvSpPr>
          <p:cNvPr id="6625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124200"/>
            <a:ext cx="8229600" cy="3581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key idea is to show that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maps line segments onto line segments and then to check that the corners of the square map onto the vertices of the parallelogram.</a:t>
            </a:r>
          </a:p>
          <a:p>
            <a:pPr eaLnBrk="1" hangingPunct="1"/>
            <a:r>
              <a:rPr lang="en-US" altLang="en-US" sz="2800" smtClean="0"/>
              <a:t>For instance, the image of the point                is 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, </a:t>
            </a:r>
          </a:p>
        </p:txBody>
      </p:sp>
      <p:graphicFrame>
        <p:nvGraphicFramePr>
          <p:cNvPr id="662534" name="Object 6"/>
          <p:cNvGraphicFramePr>
            <a:graphicFrameLocks noChangeAspect="1"/>
          </p:cNvGraphicFramePr>
          <p:nvPr/>
        </p:nvGraphicFramePr>
        <p:xfrm>
          <a:off x="6019800" y="4635500"/>
          <a:ext cx="1219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3" imgW="1219200" imgH="1143000" progId="Equation.DSMT4">
                  <p:embed/>
                </p:oleObj>
              </mc:Choice>
              <mc:Fallback>
                <p:oleObj name="Equation" r:id="rId3" imgW="12192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4635500"/>
                        <a:ext cx="1219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2535" name="Object 7"/>
          <p:cNvGraphicFramePr>
            <a:graphicFrameLocks noChangeAspect="1"/>
          </p:cNvGraphicFramePr>
          <p:nvPr/>
        </p:nvGraphicFramePr>
        <p:xfrm>
          <a:off x="1676400" y="5562600"/>
          <a:ext cx="3886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" name="Equation" r:id="rId5" imgW="3886200" imgH="1143000" progId="Equation.DSMT4">
                  <p:embed/>
                </p:oleObj>
              </mc:Choice>
              <mc:Fallback>
                <p:oleObj name="Equation" r:id="rId5" imgW="38862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562600"/>
                        <a:ext cx="3886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2539" name="Picture 11" descr="1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43000"/>
            <a:ext cx="7467600" cy="1957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0F4686AF-3DEF-4BE7-B317-1A1E4DA5B7C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TRANSFORMATIONS</a:t>
            </a:r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pPr marL="660400" indent="-6604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marL="660400" indent="-6604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and the image of         is                                .  </a:t>
            </a:r>
          </a:p>
          <a:p>
            <a:pPr marL="660400" indent="-6604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marL="660400" indent="-660400" eaLnBrk="1" hangingPunct="1">
              <a:lnSpc>
                <a:spcPct val="90000"/>
              </a:lnSpc>
            </a:pPr>
            <a:r>
              <a:rPr lang="en-US" altLang="en-US" sz="2800" i="1" smtClean="0"/>
              <a:t>T</a:t>
            </a:r>
            <a:r>
              <a:rPr lang="en-US" altLang="en-US" sz="2800" smtClean="0"/>
              <a:t> deforms the square as if the top of the square were pushed to the right while the base is held fixed.</a:t>
            </a:r>
          </a:p>
          <a:p>
            <a:pPr marL="660400" indent="-660400" eaLnBrk="1" hangingPunct="1">
              <a:lnSpc>
                <a:spcPct val="90000"/>
              </a:lnSpc>
            </a:pPr>
            <a:r>
              <a:rPr lang="en-US" altLang="en-US" sz="2800" b="1" smtClean="0"/>
              <a:t>Definition:</a:t>
            </a:r>
            <a:r>
              <a:rPr lang="en-US" altLang="en-US" sz="2800" smtClean="0"/>
              <a:t> A transformation (or mapping)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is </a:t>
            </a:r>
            <a:r>
              <a:rPr lang="en-US" altLang="en-US" sz="2800" b="1" smtClean="0"/>
              <a:t>linear</a:t>
            </a:r>
            <a:r>
              <a:rPr lang="en-US" altLang="en-US" sz="2800" smtClean="0"/>
              <a:t> if:</a:t>
            </a:r>
          </a:p>
          <a:p>
            <a:pPr marL="1409700" lvl="2" indent="-495300" eaLnBrk="1" hangingPunct="1">
              <a:lnSpc>
                <a:spcPct val="90000"/>
              </a:lnSpc>
              <a:buFont typeface="Wingdings" panose="05000000000000000000" pitchFamily="2" charset="2"/>
              <a:buAutoNum type="romanLcPeriod"/>
            </a:pPr>
            <a:r>
              <a:rPr lang="en-US" altLang="en-US" sz="2800" smtClean="0"/>
              <a:t>                                        for all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in the domain of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;</a:t>
            </a:r>
          </a:p>
          <a:p>
            <a:pPr marL="1409700" lvl="2" indent="-495300" eaLnBrk="1" hangingPunct="1">
              <a:lnSpc>
                <a:spcPct val="90000"/>
              </a:lnSpc>
              <a:buFont typeface="Wingdings" panose="05000000000000000000" pitchFamily="2" charset="2"/>
              <a:buAutoNum type="romanLcPeriod"/>
            </a:pPr>
            <a:r>
              <a:rPr lang="en-US" altLang="en-US" sz="2800" smtClean="0"/>
              <a:t>                          for all scalars </a:t>
            </a:r>
            <a:r>
              <a:rPr lang="en-US" altLang="en-US" sz="2800" i="1" smtClean="0"/>
              <a:t>c</a:t>
            </a:r>
            <a:r>
              <a:rPr lang="en-US" altLang="en-US" sz="2800" smtClean="0"/>
              <a:t> and all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in the domain of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664580" name="Object 4"/>
          <p:cNvGraphicFramePr>
            <a:graphicFrameLocks noChangeAspect="1"/>
          </p:cNvGraphicFramePr>
          <p:nvPr/>
        </p:nvGraphicFramePr>
        <p:xfrm>
          <a:off x="3657600" y="1219200"/>
          <a:ext cx="596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2" name="Equation" r:id="rId3" imgW="596900" imgH="1143000" progId="Equation.DSMT4">
                  <p:embed/>
                </p:oleObj>
              </mc:Choice>
              <mc:Fallback>
                <p:oleObj name="Equation" r:id="rId3" imgW="5969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219200"/>
                        <a:ext cx="596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81" name="Object 5"/>
          <p:cNvGraphicFramePr>
            <a:graphicFrameLocks noChangeAspect="1"/>
          </p:cNvGraphicFramePr>
          <p:nvPr/>
        </p:nvGraphicFramePr>
        <p:xfrm>
          <a:off x="4724400" y="1219200"/>
          <a:ext cx="2730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3" name="Equation" r:id="rId5" imgW="2730500" imgH="1143000" progId="Equation.DSMT4">
                  <p:embed/>
                </p:oleObj>
              </mc:Choice>
              <mc:Fallback>
                <p:oleObj name="Equation" r:id="rId5" imgW="27305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219200"/>
                        <a:ext cx="2730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82" name="Object 6"/>
          <p:cNvGraphicFramePr>
            <a:graphicFrameLocks noChangeAspect="1"/>
          </p:cNvGraphicFramePr>
          <p:nvPr/>
        </p:nvGraphicFramePr>
        <p:xfrm>
          <a:off x="1752600" y="4610100"/>
          <a:ext cx="3657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Equation" r:id="rId7" imgW="3657600" imgH="431800" progId="Equation.DSMT4">
                  <p:embed/>
                </p:oleObj>
              </mc:Choice>
              <mc:Fallback>
                <p:oleObj name="Equation" r:id="rId7" imgW="36576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610100"/>
                        <a:ext cx="3657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83" name="Object 7"/>
          <p:cNvGraphicFramePr>
            <a:graphicFrameLocks noChangeAspect="1"/>
          </p:cNvGraphicFramePr>
          <p:nvPr/>
        </p:nvGraphicFramePr>
        <p:xfrm>
          <a:off x="1828800" y="5461000"/>
          <a:ext cx="2324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Equation" r:id="rId9" imgW="2324100" imgH="431800" progId="Equation.DSMT4">
                  <p:embed/>
                </p:oleObj>
              </mc:Choice>
              <mc:Fallback>
                <p:oleObj name="Equation" r:id="rId9" imgW="23241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461000"/>
                        <a:ext cx="2324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015C7156-3BB1-4247-9F44-64F547762DC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560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487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Linear transformations </a:t>
                </a:r>
                <a:r>
                  <a:rPr lang="en-US" altLang="en-US" sz="2800" i="1" dirty="0" smtClean="0"/>
                  <a:t>preserve the operations of vector addition and scalar multiplication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Property (</a:t>
                </a:r>
                <a:r>
                  <a:rPr lang="en-US" altLang="en-US" sz="2800" dirty="0" err="1" smtClean="0"/>
                  <a:t>i</a:t>
                </a:r>
                <a:r>
                  <a:rPr lang="en-US" altLang="en-US" sz="2800" dirty="0" smtClean="0"/>
                  <a:t>) says that the result                 of first adding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and then applying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the same as first applying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and then adding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) and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)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These two properties lead to the following useful facts.</a:t>
                </a:r>
              </a:p>
              <a:p>
                <a:pPr eaLnBrk="1" hangingPunct="1"/>
                <a:r>
                  <a:rPr lang="en-US" altLang="en-US" sz="2800" dirty="0" smtClean="0"/>
                  <a:t>If T is a linear transformation, then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</a:t>
                </a:r>
                <a:r>
                  <a:rPr lang="en-US" altLang="en-US" sz="2800" dirty="0"/>
                  <a:t>	</a:t>
                </a:r>
                <a:r>
                  <a:rPr lang="en-US" altLang="en-US" sz="2800" dirty="0" smtClean="0"/>
                  <a:t>	 (3)</a:t>
                </a:r>
              </a:p>
            </p:txBody>
          </p:sp>
        </mc:Choice>
        <mc:Fallback xmlns="">
          <p:sp>
            <p:nvSpPr>
              <p:cNvPr id="66560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4876800"/>
              </a:xfrm>
              <a:blipFill rotWithShape="0">
                <a:blip r:embed="rId3"/>
                <a:stretch>
                  <a:fillRect l="-1259" t="-1375" r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5604" name="Object 4"/>
          <p:cNvGraphicFramePr>
            <a:graphicFrameLocks noChangeAspect="1"/>
          </p:cNvGraphicFramePr>
          <p:nvPr/>
        </p:nvGraphicFramePr>
        <p:xfrm>
          <a:off x="5410200" y="2311400"/>
          <a:ext cx="12954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Equation" r:id="rId4" imgW="1371600" imgH="431800" progId="Equation.DSMT4">
                  <p:embed/>
                </p:oleObj>
              </mc:Choice>
              <mc:Fallback>
                <p:oleObj name="Equation" r:id="rId4" imgW="13716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311400"/>
                        <a:ext cx="12954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7" name="Object 7"/>
          <p:cNvGraphicFramePr>
            <a:graphicFrameLocks noChangeAspect="1"/>
          </p:cNvGraphicFramePr>
          <p:nvPr/>
        </p:nvGraphicFramePr>
        <p:xfrm>
          <a:off x="3886200" y="5486400"/>
          <a:ext cx="1358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Equation" r:id="rId6" imgW="1358310" imgH="431613" progId="Equation.DSMT4">
                  <p:embed/>
                </p:oleObj>
              </mc:Choice>
              <mc:Fallback>
                <p:oleObj name="Equation" r:id="rId6" imgW="1358310" imgH="431613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486400"/>
                        <a:ext cx="1358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6A493441-76D5-459C-B9C8-7E8C68EACD87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TRANSFORMATIONS</a:t>
            </a:r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686800" cy="5105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and                                                    .             </a:t>
            </a:r>
            <a:r>
              <a:rPr lang="en-US" altLang="en-US" sz="2800" dirty="0"/>
              <a:t>	</a:t>
            </a:r>
            <a:r>
              <a:rPr lang="en-US" altLang="en-US" sz="2800" dirty="0" smtClean="0"/>
              <a:t>(4)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for all vectors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in the domain of </a:t>
            </a:r>
            <a:r>
              <a:rPr lang="en-US" altLang="en-US" sz="2800" i="1" dirty="0" smtClean="0"/>
              <a:t>T</a:t>
            </a:r>
            <a:r>
              <a:rPr lang="en-US" altLang="en-US" sz="2800" dirty="0" smtClean="0"/>
              <a:t> and all scalars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, </a:t>
            </a:r>
            <a:r>
              <a:rPr lang="en-US" altLang="en-US" sz="2800" i="1" dirty="0" smtClean="0"/>
              <a:t>d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Property (3) follows from condition (ii) in the definition, because                                               . </a:t>
            </a:r>
          </a:p>
          <a:p>
            <a:pPr eaLnBrk="1" hangingPunct="1"/>
            <a:r>
              <a:rPr lang="en-US" altLang="en-US" sz="2800" dirty="0" smtClean="0"/>
              <a:t>Property (4) requires both (</a:t>
            </a:r>
            <a:r>
              <a:rPr lang="en-US" altLang="en-US" sz="2800" dirty="0" err="1" smtClean="0"/>
              <a:t>i</a:t>
            </a:r>
            <a:r>
              <a:rPr lang="en-US" altLang="en-US" sz="2800" dirty="0" smtClean="0"/>
              <a:t>) and (ii):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i="1" dirty="0" smtClean="0"/>
              <a:t>If a transformation satisfies</a:t>
            </a:r>
            <a:r>
              <a:rPr lang="en-US" altLang="en-US" sz="2800" dirty="0" smtClean="0"/>
              <a:t> (4) </a:t>
            </a:r>
            <a:r>
              <a:rPr lang="en-US" altLang="en-US" sz="2800" i="1" dirty="0" smtClean="0"/>
              <a:t>for all</a:t>
            </a:r>
            <a:r>
              <a:rPr lang="en-US" altLang="en-US" sz="2800" dirty="0" smtClean="0"/>
              <a:t>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, </a:t>
            </a:r>
            <a:r>
              <a:rPr lang="en-US" altLang="en-US" sz="2800" i="1" dirty="0" smtClean="0"/>
              <a:t>d</a:t>
            </a:r>
            <a:r>
              <a:rPr lang="en-US" altLang="en-US" sz="2800" dirty="0" smtClean="0"/>
              <a:t>, </a:t>
            </a:r>
            <a:r>
              <a:rPr lang="en-US" altLang="en-US" sz="2800" i="1" dirty="0" smtClean="0"/>
              <a:t>it must be linear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(Set                 for preservation of addition, and set for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preservation of scalar multiplication.)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666628" name="Object 4"/>
          <p:cNvGraphicFramePr>
            <a:graphicFrameLocks noChangeAspect="1"/>
          </p:cNvGraphicFramePr>
          <p:nvPr/>
        </p:nvGraphicFramePr>
        <p:xfrm>
          <a:off x="1346200" y="1282700"/>
          <a:ext cx="445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3" imgW="4457700" imgH="431800" progId="Equation.DSMT4">
                  <p:embed/>
                </p:oleObj>
              </mc:Choice>
              <mc:Fallback>
                <p:oleObj name="Equation" r:id="rId3" imgW="44577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1282700"/>
                        <a:ext cx="4457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29" name="Object 5"/>
          <p:cNvGraphicFramePr>
            <a:graphicFrameLocks noChangeAspect="1"/>
          </p:cNvGraphicFramePr>
          <p:nvPr/>
        </p:nvGraphicFramePr>
        <p:xfrm>
          <a:off x="1866900" y="2743200"/>
          <a:ext cx="4089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5" imgW="4089400" imgH="431800" progId="Equation.DSMT4">
                  <p:embed/>
                </p:oleObj>
              </mc:Choice>
              <mc:Fallback>
                <p:oleObj name="Equation" r:id="rId5" imgW="40894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2743200"/>
                        <a:ext cx="4089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30" name="Object 6"/>
          <p:cNvGraphicFramePr>
            <a:graphicFrameLocks noChangeAspect="1"/>
          </p:cNvGraphicFramePr>
          <p:nvPr/>
        </p:nvGraphicFramePr>
        <p:xfrm>
          <a:off x="990600" y="3733800"/>
          <a:ext cx="7099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7" imgW="7099300" imgH="431800" progId="Equation.DSMT4">
                  <p:embed/>
                </p:oleObj>
              </mc:Choice>
              <mc:Fallback>
                <p:oleObj name="Equation" r:id="rId7" imgW="70993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733800"/>
                        <a:ext cx="7099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31" name="Object 7"/>
          <p:cNvGraphicFramePr>
            <a:graphicFrameLocks noChangeAspect="1"/>
          </p:cNvGraphicFramePr>
          <p:nvPr/>
        </p:nvGraphicFramePr>
        <p:xfrm>
          <a:off x="1295400" y="5219700"/>
          <a:ext cx="1384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9" imgW="1383699" imgH="355446" progId="Equation.DSMT4">
                  <p:embed/>
                </p:oleObj>
              </mc:Choice>
              <mc:Fallback>
                <p:oleObj name="Equation" r:id="rId9" imgW="1383699" imgH="355446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219700"/>
                        <a:ext cx="13843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33" name="Object 9"/>
          <p:cNvGraphicFramePr>
            <a:graphicFrameLocks noChangeAspect="1"/>
          </p:cNvGraphicFramePr>
          <p:nvPr/>
        </p:nvGraphicFramePr>
        <p:xfrm>
          <a:off x="698500" y="5727700"/>
          <a:ext cx="876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11" imgW="875920" imgH="355446" progId="Equation.DSMT4">
                  <p:embed/>
                </p:oleObj>
              </mc:Choice>
              <mc:Fallback>
                <p:oleObj name="Equation" r:id="rId11" imgW="875920" imgH="355446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5727700"/>
                        <a:ext cx="8763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2AA0BED9-3960-4E43-AC1D-7EE874C229D6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TRANSFORMATIONS</a:t>
            </a:r>
          </a:p>
        </p:txBody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 </a:t>
            </a:r>
            <a:r>
              <a:rPr lang="en-US" altLang="en-US" sz="2800" dirty="0" smtClean="0"/>
              <a:t>Repeated application of (4) produces a useful generalization: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</a:t>
            </a:r>
            <a:r>
              <a:rPr lang="en-US" altLang="en-US" sz="2800" dirty="0"/>
              <a:t>	</a:t>
            </a:r>
            <a:r>
              <a:rPr lang="en-US" altLang="en-US" sz="2800" dirty="0" smtClean="0"/>
              <a:t>(5)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In engineering and physics, (5) is referred to as a </a:t>
            </a:r>
            <a:r>
              <a:rPr lang="en-US" altLang="en-US" sz="2800" i="1" dirty="0" smtClean="0"/>
              <a:t>superposition principle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Think of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 as signals that go into a system and </a:t>
            </a:r>
            <a:r>
              <a:rPr lang="en-US" altLang="en-US" sz="2800" i="1" dirty="0" smtClean="0"/>
              <a:t>T</a:t>
            </a:r>
            <a:r>
              <a:rPr lang="en-US" altLang="en-US" sz="2800" dirty="0" smtClean="0"/>
              <a:t> (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), …, </a:t>
            </a:r>
            <a:r>
              <a:rPr lang="en-US" altLang="en-US" sz="2800" i="1" dirty="0" smtClean="0"/>
              <a:t>T</a:t>
            </a:r>
            <a:r>
              <a:rPr lang="en-US" altLang="en-US" sz="2800" dirty="0" smtClean="0"/>
              <a:t> (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) as the responses of that system to the signals.</a:t>
            </a:r>
          </a:p>
        </p:txBody>
      </p:sp>
      <p:graphicFrame>
        <p:nvGraphicFramePr>
          <p:cNvPr id="667653" name="Object 5"/>
          <p:cNvGraphicFramePr>
            <a:graphicFrameLocks noChangeAspect="1"/>
          </p:cNvGraphicFramePr>
          <p:nvPr/>
        </p:nvGraphicFramePr>
        <p:xfrm>
          <a:off x="838200" y="2349500"/>
          <a:ext cx="6642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3" imgW="6642100" imgH="520700" progId="Equation.DSMT4">
                  <p:embed/>
                </p:oleObj>
              </mc:Choice>
              <mc:Fallback>
                <p:oleObj name="Equation" r:id="rId3" imgW="66421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349500"/>
                        <a:ext cx="66421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B672C130-FE08-4C9E-B2B7-D063E3160472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8675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system satisfies the superposition principle if whenever an input is expressed as a linear combination of such signals, the system’s response is the </a:t>
                </a:r>
                <a:r>
                  <a:rPr lang="en-US" altLang="en-US" sz="2800" i="1" dirty="0" smtClean="0"/>
                  <a:t>same</a:t>
                </a:r>
                <a:r>
                  <a:rPr lang="en-US" altLang="en-US" sz="2800" dirty="0" smtClean="0"/>
                  <a:t> linear combination of the responses to the individual signals.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Given a scalar </a:t>
                </a:r>
                <a:r>
                  <a:rPr lang="en-US" altLang="en-US" sz="2800" i="1" dirty="0" smtClean="0"/>
                  <a:t>r</a:t>
                </a:r>
                <a:r>
                  <a:rPr lang="en-US" altLang="en-US" sz="2800" dirty="0" smtClean="0"/>
                  <a:t>, define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by                  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i="1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called a </a:t>
                </a:r>
                <a:r>
                  <a:rPr lang="en-US" altLang="en-US" sz="2800" b="1" dirty="0" smtClean="0"/>
                  <a:t>contraction</a:t>
                </a:r>
                <a:r>
                  <a:rPr lang="en-US" altLang="en-US" sz="2800" dirty="0" smtClean="0"/>
                  <a:t> when                 and a </a:t>
                </a:r>
                <a:r>
                  <a:rPr lang="en-US" altLang="en-US" sz="2800" b="1" dirty="0" smtClean="0"/>
                  <a:t>dilation</a:t>
                </a:r>
                <a:r>
                  <a:rPr lang="en-US" altLang="en-US" sz="2800" dirty="0" smtClean="0"/>
                  <a:t> when         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dirty="0" smtClean="0"/>
              </a:p>
            </p:txBody>
          </p:sp>
        </mc:Choice>
        <mc:Fallback xmlns="">
          <p:sp>
            <p:nvSpPr>
              <p:cNvPr id="66867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3"/>
                <a:stretch>
                  <a:fillRect l="-1259" t="-2400"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86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28417"/>
              </p:ext>
            </p:extLst>
          </p:nvPr>
        </p:nvGraphicFramePr>
        <p:xfrm>
          <a:off x="6629400" y="4114800"/>
          <a:ext cx="157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4" imgW="1574800" imgH="431800" progId="Equation.DSMT4">
                  <p:embed/>
                </p:oleObj>
              </mc:Choice>
              <mc:Fallback>
                <p:oleObj name="Equation" r:id="rId4" imgW="15748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4114800"/>
                        <a:ext cx="157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8" name="Object 6"/>
          <p:cNvGraphicFramePr>
            <a:graphicFrameLocks noChangeAspect="1"/>
          </p:cNvGraphicFramePr>
          <p:nvPr/>
        </p:nvGraphicFramePr>
        <p:xfrm>
          <a:off x="5384800" y="5080000"/>
          <a:ext cx="1295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Equation" r:id="rId6" imgW="1320227" imgH="342751" progId="Equation.DSMT4">
                  <p:embed/>
                </p:oleObj>
              </mc:Choice>
              <mc:Fallback>
                <p:oleObj name="Equation" r:id="rId6" imgW="1320227" imgH="34275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5080000"/>
                        <a:ext cx="1295400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9" name="Object 7"/>
          <p:cNvGraphicFramePr>
            <a:graphicFrameLocks noChangeAspect="1"/>
          </p:cNvGraphicFramePr>
          <p:nvPr/>
        </p:nvGraphicFramePr>
        <p:xfrm>
          <a:off x="2997200" y="5473700"/>
          <a:ext cx="6858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8" imgW="736600" imgH="330200" progId="Equation.DSMT4">
                  <p:embed/>
                </p:oleObj>
              </mc:Choice>
              <mc:Fallback>
                <p:oleObj name="Equation" r:id="rId8" imgW="736600" imgH="330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5473700"/>
                        <a:ext cx="685800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277F1172-75F8-4144-A0C3-5744E5062D57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5344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A </a:t>
                </a:r>
                <a:r>
                  <a:rPr lang="en-US" altLang="en-US" sz="2800" b="1" dirty="0" smtClean="0"/>
                  <a:t>transformation</a:t>
                </a:r>
                <a:r>
                  <a:rPr lang="en-US" altLang="en-US" sz="2800" dirty="0" smtClean="0"/>
                  <a:t> (or </a:t>
                </a:r>
                <a:r>
                  <a:rPr lang="en-US" altLang="en-US" sz="2800" b="1" dirty="0" smtClean="0"/>
                  <a:t>function</a:t>
                </a:r>
                <a:r>
                  <a:rPr lang="en-US" altLang="en-US" sz="2800" dirty="0" smtClean="0"/>
                  <a:t> or </a:t>
                </a:r>
                <a:r>
                  <a:rPr lang="en-US" altLang="en-US" sz="2800" b="1" dirty="0" smtClean="0"/>
                  <a:t>mapping</a:t>
                </a:r>
                <a:r>
                  <a:rPr lang="en-US" altLang="en-US" sz="2800" dirty="0" smtClean="0"/>
                  <a:t>)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from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a rule that assigns to each vector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 a vector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)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The set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/>
                  <a:t>is called </a:t>
                </a:r>
                <a:r>
                  <a:rPr lang="en-US" altLang="en-US" sz="2800" b="1" dirty="0" smtClean="0"/>
                  <a:t>domain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called the </a:t>
                </a:r>
                <a:r>
                  <a:rPr lang="en-US" altLang="en-US" sz="2800" b="1" dirty="0" smtClean="0"/>
                  <a:t>codomain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 notation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indicates that the domain of T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and the codomain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For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 vector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)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called the </a:t>
                </a:r>
                <a:r>
                  <a:rPr lang="en-US" altLang="en-US" sz="2800" b="1" dirty="0" smtClean="0"/>
                  <a:t>image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(under the action of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).</a:t>
                </a:r>
              </a:p>
              <a:p>
                <a:pPr eaLnBrk="1" hangingPunct="1"/>
                <a:r>
                  <a:rPr lang="en-US" altLang="en-US" sz="2800" dirty="0" smtClean="0"/>
                  <a:t>The set of all images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) is called the </a:t>
                </a:r>
                <a:r>
                  <a:rPr lang="en-US" altLang="en-US" sz="2800" b="1" dirty="0" smtClean="0"/>
                  <a:t>range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 See Fig. 2 on the next slide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534400" cy="5410200"/>
              </a:xfrm>
              <a:blipFill rotWithShape="0">
                <a:blip r:embed="rId3"/>
                <a:stretch>
                  <a:fillRect l="-1214" t="-1240" r="-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E3CF1A4B-C598-4A6D-930B-457DEE649EF3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3317" name="Rectangle 5"/>
              <p:cNvSpPr>
                <a:spLocks noGrp="1" noChangeArrowheads="1"/>
              </p:cNvSpPr>
              <p:nvPr>
                <p:ph type="body" sz="half" idx="2"/>
              </p:nvPr>
            </p:nvSpPr>
            <p:spPr>
              <a:xfrm>
                <a:off x="457200" y="3352800"/>
                <a:ext cx="8534400" cy="3505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For each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) is computed as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, where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		matrix.</a:t>
                </a:r>
              </a:p>
              <a:p>
                <a:pPr eaLnBrk="1" hangingPunct="1"/>
                <a:r>
                  <a:rPr lang="en-US" altLang="en-US" sz="2800" dirty="0" smtClean="0"/>
                  <a:t>For simplicity, we denote such a </a:t>
                </a:r>
                <a:r>
                  <a:rPr lang="en-US" altLang="en-US" sz="2800" i="1" dirty="0" smtClean="0"/>
                  <a:t>matrix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transformation</a:t>
                </a:r>
                <a:r>
                  <a:rPr lang="en-US" altLang="en-US" sz="2800" dirty="0" smtClean="0"/>
                  <a:t> by                .</a:t>
                </a:r>
              </a:p>
              <a:p>
                <a:pPr eaLnBrk="1" hangingPunct="1"/>
                <a:r>
                  <a:rPr lang="en-US" altLang="en-US" sz="2800" dirty="0" smtClean="0"/>
                  <a:t>Observe that the domain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when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has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 columns and the codomain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when each column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has </a:t>
                </a:r>
                <a:r>
                  <a:rPr lang="en-US" altLang="en-US" sz="2800" i="1" dirty="0" smtClean="0"/>
                  <a:t>m</a:t>
                </a:r>
                <a:r>
                  <a:rPr lang="en-US" altLang="en-US" sz="2800" dirty="0" smtClean="0"/>
                  <a:t> entries.</a:t>
                </a:r>
              </a:p>
            </p:txBody>
          </p:sp>
        </mc:Choice>
        <mc:Fallback xmlns="">
          <p:sp>
            <p:nvSpPr>
              <p:cNvPr id="653317" name="Rectangle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457200" y="3352800"/>
                <a:ext cx="8534400" cy="3505200"/>
              </a:xfrm>
              <a:blipFill rotWithShape="0">
                <a:blip r:embed="rId3"/>
                <a:stretch>
                  <a:fillRect l="-1214" t="-17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53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816309"/>
              </p:ext>
            </p:extLst>
          </p:nvPr>
        </p:nvGraphicFramePr>
        <p:xfrm>
          <a:off x="1371600" y="39370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9370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546645"/>
              </p:ext>
            </p:extLst>
          </p:nvPr>
        </p:nvGraphicFramePr>
        <p:xfrm>
          <a:off x="1331259" y="4797238"/>
          <a:ext cx="1346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Equation" r:id="rId6" imgW="1346200" imgH="330200" progId="Equation.DSMT4">
                  <p:embed/>
                </p:oleObj>
              </mc:Choice>
              <mc:Fallback>
                <p:oleObj name="Equation" r:id="rId6" imgW="1346200" imgH="330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259" y="4797238"/>
                        <a:ext cx="1346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53326" name="Picture 14" descr="1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0800" y="1168400"/>
            <a:ext cx="3657600" cy="218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AB0018DF-9280-4112-8AF7-8353C91A389B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536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8392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range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the set of all linear combinations of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because each image </a:t>
                </a:r>
                <a:r>
                  <a:rPr lang="en-US" altLang="en-US" sz="2800" i="1" dirty="0" smtClean="0"/>
                  <a:t>T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) is of the form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b="1" dirty="0" smtClean="0"/>
                  <a:t>Example 1:</a:t>
                </a:r>
                <a:r>
                  <a:rPr lang="en-US" altLang="en-US" sz="2800" dirty="0" smtClean="0"/>
                  <a:t>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Let                         ,               , 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</a:rPr>
                              <m:t>−5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800" dirty="0" smtClean="0"/>
                  <a:t>,  c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800" b="0" i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800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en-US" sz="2800" b="0" i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and define a transformation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by                   , so 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    .  </a:t>
                </a:r>
              </a:p>
            </p:txBody>
          </p:sp>
        </mc:Choice>
        <mc:Fallback xmlns="">
          <p:sp>
            <p:nvSpPr>
              <p:cNvPr id="6553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839200" cy="5410200"/>
              </a:xfrm>
              <a:blipFill rotWithShape="0">
                <a:blip r:embed="rId3"/>
                <a:stretch>
                  <a:fillRect l="-1379" t="-1240" r="-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553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818678"/>
              </p:ext>
            </p:extLst>
          </p:nvPr>
        </p:nvGraphicFramePr>
        <p:xfrm>
          <a:off x="1255059" y="2571750"/>
          <a:ext cx="2034541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Equation" r:id="rId4" imgW="2260600" imgH="1778000" progId="Equation.DSMT4">
                  <p:embed/>
                </p:oleObj>
              </mc:Choice>
              <mc:Fallback>
                <p:oleObj name="Equation" r:id="rId4" imgW="2260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5059" y="2571750"/>
                        <a:ext cx="2034541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101369"/>
              </p:ext>
            </p:extLst>
          </p:nvPr>
        </p:nvGraphicFramePr>
        <p:xfrm>
          <a:off x="3568700" y="2872431"/>
          <a:ext cx="1231900" cy="99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Equation" r:id="rId6" imgW="1409700" imgH="1143000" progId="Equation.DSMT4">
                  <p:embed/>
                </p:oleObj>
              </mc:Choice>
              <mc:Fallback>
                <p:oleObj name="Equation" r:id="rId6" imgW="14097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8700" y="2872431"/>
                        <a:ext cx="1231900" cy="99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445232"/>
              </p:ext>
            </p:extLst>
          </p:nvPr>
        </p:nvGraphicFramePr>
        <p:xfrm>
          <a:off x="6781800" y="4038600"/>
          <a:ext cx="1473200" cy="373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8" imgW="1701800" imgH="431800" progId="Equation.DSMT4">
                  <p:embed/>
                </p:oleObj>
              </mc:Choice>
              <mc:Fallback>
                <p:oleObj name="Equation" r:id="rId8" imgW="17018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038600"/>
                        <a:ext cx="1473200" cy="3737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69" name="Object 9"/>
          <p:cNvGraphicFramePr>
            <a:graphicFrameLocks noChangeAspect="1"/>
          </p:cNvGraphicFramePr>
          <p:nvPr/>
        </p:nvGraphicFramePr>
        <p:xfrm>
          <a:off x="1219200" y="4800600"/>
          <a:ext cx="6616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10" imgW="6616700" imgH="1778000" progId="Equation.DSMT4">
                  <p:embed/>
                </p:oleObj>
              </mc:Choice>
              <mc:Fallback>
                <p:oleObj name="Equation" r:id="rId10" imgW="6616700" imgH="177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800600"/>
                        <a:ext cx="6616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4618B0CB-3487-45CD-8D2D-F29FD8F8F253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638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524000"/>
                <a:ext cx="8458200" cy="4800600"/>
              </a:xfrm>
            </p:spPr>
            <p:txBody>
              <a:bodyPr/>
              <a:lstStyle/>
              <a:p>
                <a:pPr marL="571500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Find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), the image of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under the transformation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endParaRPr lang="en-US" altLang="en-US" sz="2800" dirty="0" smtClean="0"/>
              </a:p>
              <a:p>
                <a:pPr marL="571500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Find an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whose image under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endParaRPr lang="en-US" altLang="en-US" sz="2800" dirty="0" smtClean="0"/>
              </a:p>
              <a:p>
                <a:pPr marL="571500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Is there more than one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whose image under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?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endParaRPr lang="en-US" altLang="en-US" sz="2800" dirty="0" smtClean="0"/>
              </a:p>
              <a:p>
                <a:pPr marL="571500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Determine if </a:t>
                </a:r>
                <a:r>
                  <a:rPr lang="en-US" altLang="en-US" sz="2800" b="1" dirty="0" smtClean="0"/>
                  <a:t>c</a:t>
                </a:r>
                <a:r>
                  <a:rPr lang="en-US" altLang="en-US" sz="2800" dirty="0" smtClean="0"/>
                  <a:t> is in the range of the transformation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.</a:t>
                </a:r>
              </a:p>
              <a:p>
                <a:pPr marL="609600" indent="-609600"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3600" dirty="0" smtClean="0"/>
              </a:p>
              <a:p>
                <a:pPr marL="609600" indent="-609600"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3600" dirty="0" smtClean="0"/>
              </a:p>
            </p:txBody>
          </p:sp>
        </mc:Choice>
        <mc:Fallback xmlns="">
          <p:sp>
            <p:nvSpPr>
              <p:cNvPr id="65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524000"/>
                <a:ext cx="8458200" cy="4800600"/>
              </a:xfrm>
              <a:blipFill rotWithShape="0">
                <a:blip r:embed="rId2"/>
                <a:stretch>
                  <a:fillRect t="-2157" r="-1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CD186518-B0B1-4A0D-994B-D5C0C50617CB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800" b="1" dirty="0" smtClean="0"/>
              <a:t>Solution:</a:t>
            </a:r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Compute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.</a:t>
            </a:r>
          </a:p>
          <a:p>
            <a:pPr marL="914400" lvl="2" indent="0" eaLnBrk="1" hangingPunct="1">
              <a:buNone/>
            </a:pPr>
            <a:endParaRPr lang="en-US" altLang="en-US" sz="2800" dirty="0" smtClean="0"/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Solve                  for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. That is, solve              , or </a:t>
            </a:r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		</a:t>
            </a:r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r>
              <a:rPr lang="en-US" altLang="en-US" sz="2800" dirty="0"/>
              <a:t>	</a:t>
            </a:r>
            <a:r>
              <a:rPr lang="en-US" altLang="en-US" sz="2800" dirty="0" smtClean="0"/>
              <a:t>							(1) </a:t>
            </a:r>
          </a:p>
        </p:txBody>
      </p:sp>
      <p:graphicFrame>
        <p:nvGraphicFramePr>
          <p:cNvPr id="6574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578200"/>
              </p:ext>
            </p:extLst>
          </p:nvPr>
        </p:nvGraphicFramePr>
        <p:xfrm>
          <a:off x="1752600" y="1981200"/>
          <a:ext cx="5257800" cy="1657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" name="Equation" r:id="rId3" imgW="5638800" imgH="1778000" progId="Equation.DSMT4">
                  <p:embed/>
                </p:oleObj>
              </mc:Choice>
              <mc:Fallback>
                <p:oleObj name="Equation" r:id="rId3" imgW="56388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981200"/>
                        <a:ext cx="5257800" cy="16578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692117"/>
              </p:ext>
            </p:extLst>
          </p:nvPr>
        </p:nvGraphicFramePr>
        <p:xfrm>
          <a:off x="2057400" y="3788032"/>
          <a:ext cx="1409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" name="Equation" r:id="rId5" imgW="1409088" imgH="431613" progId="Equation.DSMT4">
                  <p:embed/>
                </p:oleObj>
              </mc:Choice>
              <mc:Fallback>
                <p:oleObj name="Equation" r:id="rId5" imgW="1409088" imgH="431613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788032"/>
                        <a:ext cx="1409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673147"/>
              </p:ext>
            </p:extLst>
          </p:nvPr>
        </p:nvGraphicFramePr>
        <p:xfrm>
          <a:off x="6324600" y="3826132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Equation" r:id="rId7" imgW="1143000" imgH="355600" progId="Equation.DSMT4">
                  <p:embed/>
                </p:oleObj>
              </mc:Choice>
              <mc:Fallback>
                <p:oleObj name="Equation" r:id="rId7" imgW="11430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826132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40144"/>
              </p:ext>
            </p:extLst>
          </p:nvPr>
        </p:nvGraphicFramePr>
        <p:xfrm>
          <a:off x="2895600" y="4419600"/>
          <a:ext cx="3517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name="Equation" r:id="rId9" imgW="3517900" imgH="1778000" progId="Equation.DSMT4">
                  <p:embed/>
                </p:oleObj>
              </mc:Choice>
              <mc:Fallback>
                <p:oleObj name="Equation" r:id="rId9" imgW="35179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419600"/>
                        <a:ext cx="3517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1A459B77-200B-47AC-9D74-68A60DE0966A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3000"/>
            <a:ext cx="8839200" cy="5334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Row reduce the augmented matrix: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	(2)</a:t>
            </a:r>
          </a:p>
          <a:p>
            <a:pPr marL="0" indent="0" eaLnBrk="1" hangingPunct="1"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Hence              ,               , and                  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image of this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under </a:t>
            </a:r>
            <a:r>
              <a:rPr lang="en-US" altLang="en-US" sz="2800" i="1" dirty="0" smtClean="0"/>
              <a:t>T</a:t>
            </a:r>
            <a:r>
              <a:rPr lang="en-US" altLang="en-US" sz="2800" dirty="0" smtClean="0"/>
              <a:t> is the given vector </a:t>
            </a:r>
            <a:r>
              <a:rPr lang="en-US" altLang="en-US" sz="2800" b="1" dirty="0" smtClean="0"/>
              <a:t>b</a:t>
            </a:r>
            <a:r>
              <a:rPr lang="en-US" altLang="en-US" sz="2800" dirty="0" smtClean="0"/>
              <a:t>.  </a:t>
            </a:r>
          </a:p>
        </p:txBody>
      </p:sp>
      <p:graphicFrame>
        <p:nvGraphicFramePr>
          <p:cNvPr id="658436" name="Object 4"/>
          <p:cNvGraphicFramePr>
            <a:graphicFrameLocks noChangeAspect="1"/>
          </p:cNvGraphicFramePr>
          <p:nvPr/>
        </p:nvGraphicFramePr>
        <p:xfrm>
          <a:off x="304800" y="1676400"/>
          <a:ext cx="8610600" cy="152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3" imgW="10071100" imgH="1778000" progId="Equation.DSMT4">
                  <p:embed/>
                </p:oleObj>
              </mc:Choice>
              <mc:Fallback>
                <p:oleObj name="Equation" r:id="rId3" imgW="100711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76400"/>
                        <a:ext cx="8610600" cy="152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857445"/>
              </p:ext>
            </p:extLst>
          </p:nvPr>
        </p:nvGraphicFramePr>
        <p:xfrm>
          <a:off x="1574800" y="4292600"/>
          <a:ext cx="1193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5" imgW="1193800" imgH="482600" progId="Equation.DSMT4">
                  <p:embed/>
                </p:oleObj>
              </mc:Choice>
              <mc:Fallback>
                <p:oleObj name="Equation" r:id="rId5" imgW="11938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4800" y="4292600"/>
                        <a:ext cx="1193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811452"/>
              </p:ext>
            </p:extLst>
          </p:nvPr>
        </p:nvGraphicFramePr>
        <p:xfrm>
          <a:off x="2891118" y="4292600"/>
          <a:ext cx="1295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7" imgW="1295400" imgH="482600" progId="Equation.DSMT4">
                  <p:embed/>
                </p:oleObj>
              </mc:Choice>
              <mc:Fallback>
                <p:oleObj name="Equation" r:id="rId7" imgW="12954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1118" y="4292600"/>
                        <a:ext cx="1295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408548"/>
              </p:ext>
            </p:extLst>
          </p:nvPr>
        </p:nvGraphicFramePr>
        <p:xfrm>
          <a:off x="4870076" y="3962400"/>
          <a:ext cx="1549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Equation" r:id="rId9" imgW="1549400" imgH="1143000" progId="Equation.DSMT4">
                  <p:embed/>
                </p:oleObj>
              </mc:Choice>
              <mc:Fallback>
                <p:oleObj name="Equation" r:id="rId9" imgW="15494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076" y="3962400"/>
                        <a:ext cx="15494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62200" y="2129135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33900" y="2114550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19900" y="2159297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5B8D6F34-0920-41A8-B551-59851D9395DB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945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4953000"/>
              </a:xfrm>
            </p:spPr>
            <p:txBody>
              <a:bodyPr/>
              <a:lstStyle/>
              <a:p>
                <a:pPr marL="571500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 startAt="3"/>
                </a:pPr>
                <a:r>
                  <a:rPr lang="en-US" altLang="en-US" sz="2800" dirty="0" smtClean="0"/>
                  <a:t>Any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whose image under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must satisfy equation (1).</a:t>
                </a:r>
              </a:p>
              <a:p>
                <a:pPr marL="895350" lvl="1" indent="-381000" eaLnBrk="1" hangingPunct="1">
                  <a:lnSpc>
                    <a:spcPct val="90000"/>
                  </a:lnSpc>
                </a:pPr>
                <a:r>
                  <a:rPr lang="en-US" altLang="en-US" dirty="0" smtClean="0"/>
                  <a:t>From (2), it is clear that equation (1) has a unique solution.</a:t>
                </a:r>
              </a:p>
              <a:p>
                <a:pPr marL="895350" lvl="1" indent="-381000" eaLnBrk="1" hangingPunct="1">
                  <a:lnSpc>
                    <a:spcPct val="90000"/>
                  </a:lnSpc>
                </a:pPr>
                <a:r>
                  <a:rPr lang="en-US" altLang="en-US" dirty="0" smtClean="0"/>
                  <a:t>So there is exactly one </a:t>
                </a:r>
                <a:r>
                  <a:rPr lang="en-US" altLang="en-US" b="1" dirty="0" smtClean="0"/>
                  <a:t>x</a:t>
                </a:r>
                <a:r>
                  <a:rPr lang="en-US" altLang="en-US" dirty="0" smtClean="0"/>
                  <a:t> whose image is </a:t>
                </a:r>
                <a:r>
                  <a:rPr lang="en-US" altLang="en-US" b="1" dirty="0" smtClean="0"/>
                  <a:t>b</a:t>
                </a:r>
                <a:r>
                  <a:rPr lang="en-US" altLang="en-US" dirty="0" smtClean="0"/>
                  <a:t>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 startAt="4"/>
                </a:pPr>
                <a:endParaRPr lang="en-US" altLang="en-US" sz="2800" dirty="0" smtClean="0"/>
              </a:p>
              <a:p>
                <a:pPr marL="571500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 startAt="3"/>
                </a:pPr>
                <a:r>
                  <a:rPr lang="en-US" altLang="en-US" sz="2800" dirty="0" smtClean="0"/>
                  <a:t>The vector </a:t>
                </a:r>
                <a:r>
                  <a:rPr lang="en-US" altLang="en-US" sz="2800" b="1" dirty="0" smtClean="0"/>
                  <a:t>c</a:t>
                </a:r>
                <a:r>
                  <a:rPr lang="en-US" altLang="en-US" sz="2800" dirty="0" smtClean="0"/>
                  <a:t> is in the range of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if </a:t>
                </a:r>
                <a:r>
                  <a:rPr lang="en-US" altLang="en-US" sz="2800" b="1" dirty="0" smtClean="0"/>
                  <a:t>c</a:t>
                </a:r>
                <a:r>
                  <a:rPr lang="en-US" altLang="en-US" sz="2800" dirty="0" smtClean="0"/>
                  <a:t> is the image of some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that is, if                 for some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marL="895350" lvl="1" indent="-381000" eaLnBrk="1" hangingPunct="1">
                  <a:lnSpc>
                    <a:spcPct val="90000"/>
                  </a:lnSpc>
                </a:pPr>
                <a:r>
                  <a:rPr lang="en-US" altLang="en-US" dirty="0" smtClean="0"/>
                  <a:t>This is another way of asking if the system</a:t>
                </a:r>
              </a:p>
              <a:p>
                <a:pPr marL="895350" lvl="1" indent="-381000"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dirty="0" smtClean="0"/>
                  <a:t>                is consistent.     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 startAt="3"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65945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4953000"/>
              </a:xfrm>
              <a:blipFill rotWithShape="0">
                <a:blip r:embed="rId3"/>
                <a:stretch>
                  <a:fillRect t="-2217" r="-1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594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602289"/>
              </p:ext>
            </p:extLst>
          </p:nvPr>
        </p:nvGraphicFramePr>
        <p:xfrm>
          <a:off x="4572000" y="4343400"/>
          <a:ext cx="1358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Equation" r:id="rId4" imgW="1358310" imgH="431613" progId="Equation.DSMT4">
                  <p:embed/>
                </p:oleObj>
              </mc:Choice>
              <mc:Fallback>
                <p:oleObj name="Equation" r:id="rId4" imgW="1358310" imgH="431613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343400"/>
                        <a:ext cx="1358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797510"/>
              </p:ext>
            </p:extLst>
          </p:nvPr>
        </p:nvGraphicFramePr>
        <p:xfrm>
          <a:off x="1295400" y="5295900"/>
          <a:ext cx="1104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Equation" r:id="rId6" imgW="1104900" imgH="342900" progId="Equation.DSMT4">
                  <p:embed/>
                </p:oleObj>
              </mc:Choice>
              <mc:Fallback>
                <p:oleObj name="Equation" r:id="rId6" imgW="1104900" imgH="3429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295900"/>
                        <a:ext cx="1104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1.8- </a:t>
            </a:r>
            <a:fld id="{850D839F-1631-4D47-B8B6-D189F66A1E26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TRANSFORMATIONS</a:t>
            </a:r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3000"/>
            <a:ext cx="8839200" cy="5334000"/>
          </a:xfrm>
        </p:spPr>
        <p:txBody>
          <a:bodyPr/>
          <a:lstStyle/>
          <a:p>
            <a:pPr lvl="3" eaLnBrk="1" hangingPunct="1"/>
            <a:r>
              <a:rPr lang="en-US" altLang="en-US" sz="2800" dirty="0" smtClean="0"/>
              <a:t>To find the answer, row reduce the augmented matrix:</a:t>
            </a:r>
          </a:p>
          <a:p>
            <a:pPr lvl="3" eaLnBrk="1" hangingPunct="1"/>
            <a:endParaRPr lang="en-US" altLang="en-US" sz="2800" dirty="0" smtClean="0"/>
          </a:p>
          <a:p>
            <a:pPr lvl="3" eaLnBrk="1" hangingPunct="1"/>
            <a:endParaRPr lang="en-US" altLang="en-US" sz="2800" dirty="0" smtClean="0"/>
          </a:p>
          <a:p>
            <a:pPr lvl="3" eaLnBrk="1" hangingPunct="1"/>
            <a:endParaRPr lang="en-US" altLang="en-US" sz="2800" dirty="0" smtClean="0"/>
          </a:p>
          <a:p>
            <a:pPr lvl="3" eaLnBrk="1" hangingPunct="1"/>
            <a:endParaRPr lang="en-US" altLang="en-US" sz="2800" dirty="0" smtClean="0"/>
          </a:p>
          <a:p>
            <a:pPr lvl="3" eaLnBrk="1" hangingPunct="1"/>
            <a:r>
              <a:rPr lang="en-US" altLang="en-US" sz="2800" dirty="0" smtClean="0"/>
              <a:t>The third equation,              , shows that the system is inconsistent.</a:t>
            </a:r>
          </a:p>
          <a:p>
            <a:pPr lvl="3" eaLnBrk="1" hangingPunct="1"/>
            <a:r>
              <a:rPr lang="en-US" altLang="en-US" sz="2800" dirty="0" smtClean="0"/>
              <a:t>So </a:t>
            </a:r>
            <a:r>
              <a:rPr lang="en-US" altLang="en-US" sz="2800" b="1" dirty="0" smtClean="0"/>
              <a:t>c</a:t>
            </a:r>
            <a:r>
              <a:rPr lang="en-US" altLang="en-US" sz="2800" dirty="0" smtClean="0"/>
              <a:t> is </a:t>
            </a:r>
            <a:r>
              <a:rPr lang="en-US" altLang="en-US" sz="2800" i="1" dirty="0" smtClean="0"/>
              <a:t>not</a:t>
            </a:r>
            <a:r>
              <a:rPr lang="en-US" altLang="en-US" sz="2800" dirty="0" smtClean="0"/>
              <a:t> in the range of </a:t>
            </a:r>
            <a:r>
              <a:rPr lang="en-US" altLang="en-US" sz="2800" i="1" dirty="0" smtClean="0"/>
              <a:t>T</a:t>
            </a:r>
            <a:r>
              <a:rPr lang="en-US" altLang="en-US" sz="2800" dirty="0" smtClean="0"/>
              <a:t>.</a:t>
            </a:r>
          </a:p>
          <a:p>
            <a:pPr lvl="3"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660484" name="Object 4"/>
          <p:cNvGraphicFramePr>
            <a:graphicFrameLocks noChangeAspect="1"/>
          </p:cNvGraphicFramePr>
          <p:nvPr/>
        </p:nvGraphicFramePr>
        <p:xfrm>
          <a:off x="228600" y="2209800"/>
          <a:ext cx="86868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Equation" r:id="rId3" imgW="10083800" imgH="1778000" progId="Equation.DSMT4">
                  <p:embed/>
                </p:oleObj>
              </mc:Choice>
              <mc:Fallback>
                <p:oleObj name="Equation" r:id="rId3" imgW="100838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09800"/>
                        <a:ext cx="868680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5" name="Object 5"/>
          <p:cNvGraphicFramePr>
            <a:graphicFrameLocks noChangeAspect="1"/>
          </p:cNvGraphicFramePr>
          <p:nvPr/>
        </p:nvGraphicFramePr>
        <p:xfrm>
          <a:off x="4572000" y="4241800"/>
          <a:ext cx="11430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Equation" r:id="rId5" imgW="1244600" imgH="342900" progId="Equation.DSMT4">
                  <p:embed/>
                </p:oleObj>
              </mc:Choice>
              <mc:Fallback>
                <p:oleObj name="Equation" r:id="rId5" imgW="12446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241800"/>
                        <a:ext cx="1143000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7400" y="2745729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3400" y="2745729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53200" y="2814637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12189</TotalTime>
  <Words>545</Words>
  <Application>Microsoft Office PowerPoint</Application>
  <PresentationFormat>On-screen Show (4:3)</PresentationFormat>
  <Paragraphs>152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Linear Equations in Linear Algebra</vt:lpstr>
      <vt:lpstr>LINEAR TRANSFORMATIONS</vt:lpstr>
      <vt:lpstr>MATRIX TRANSFORMATIONS</vt:lpstr>
      <vt:lpstr>MATRIX TRANSFORMATIONS</vt:lpstr>
      <vt:lpstr>MATRIX TRANSFORMATIONS</vt:lpstr>
      <vt:lpstr>MATRIX TRANSFORMATIONS</vt:lpstr>
      <vt:lpstr>MATRIX TRANSFORMATIONS</vt:lpstr>
      <vt:lpstr>MATRIX TRANSFORMATIONS</vt:lpstr>
      <vt:lpstr>MATRIX TRANSFORMATIONS</vt:lpstr>
      <vt:lpstr>SHEAR TRANSFORMATION</vt:lpstr>
      <vt:lpstr>SHEAR TRANSFORMATION</vt:lpstr>
      <vt:lpstr>LINEAR TRANSFORMATIONS</vt:lpstr>
      <vt:lpstr>LINEAR TRANSFORMATIONS</vt:lpstr>
      <vt:lpstr>LINEAR TRANSFORMATIONS</vt:lpstr>
      <vt:lpstr>LINEAR TRANSFORMATIONS</vt:lpstr>
      <vt:lpstr>LINEAR TRANSFORMATIONS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777</cp:revision>
  <dcterms:created xsi:type="dcterms:W3CDTF">2005-10-22T18:34:54Z</dcterms:created>
  <dcterms:modified xsi:type="dcterms:W3CDTF">2015-05-15T13:12:40Z</dcterms:modified>
</cp:coreProperties>
</file>