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0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CC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98720" autoAdjust="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5CD2F8-1715-46D8-856C-C4020230C3A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842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17C9317C-5A9F-434D-A9BB-451CA2BFD8A1}" type="slidenum">
              <a:rPr lang="en-US" altLang="en-US" sz="1200" smtClean="0">
                <a:latin typeface="Arial" panose="020B0604020202020204" pitchFamily="34" charset="0"/>
              </a:rPr>
              <a:pPr/>
              <a:t>1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6124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10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7830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11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436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12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80559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13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6985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14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50400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15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8859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16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5266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17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12496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18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9096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2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4058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3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49391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4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9542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5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3401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6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23142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7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27601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8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4795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9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4675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1.9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2147483646 w 96"/>
              <a:gd name="T3" fmla="*/ 0 h 192"/>
              <a:gd name="T4" fmla="*/ 2147483646 w 96"/>
              <a:gd name="T5" fmla="*/ 19354800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16766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71237135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318501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038600" cy="2209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54021421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1797344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34821672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050666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90E5EA2B-5103-4D1B-8DCA-2D1962D7D2DB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8909120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37236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0240024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1136207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6716504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19179877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9189246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 sz="1600">
                <a:latin typeface="+mn-lt"/>
              </a:defRPr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10" Type="http://schemas.openxmlformats.org/officeDocument/2006/relationships/image" Target="../media/image4.wmf"/><Relationship Id="rId9" Type="http://schemas.openxmlformats.org/officeDocument/2006/relationships/oleObject" Target="../embeddings/oleObject3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Relationship Id="rId1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3.xml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11" Type="http://schemas.openxmlformats.org/officeDocument/2006/relationships/oleObject" Target="../embeddings/oleObject4.bin"/><Relationship Id="rId15" Type="http://schemas.openxmlformats.org/officeDocument/2006/relationships/image" Target="../media/image48.png"/><Relationship Id="rId10" Type="http://schemas.openxmlformats.org/officeDocument/2006/relationships/image" Target="../media/image47.png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4.xml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11" Type="http://schemas.openxmlformats.org/officeDocument/2006/relationships/image" Target="../media/image4.wmf"/><Relationship Id="rId10" Type="http://schemas.openxmlformats.org/officeDocument/2006/relationships/oleObject" Target="../embeddings/oleObject7.bin"/><Relationship Id="rId9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1.png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52.png"/><Relationship Id="rId9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4294967295"/>
          </p:nvPr>
        </p:nvSpPr>
        <p:spPr bwMode="auto">
          <a:xfrm>
            <a:off x="1752600" y="6340720"/>
            <a:ext cx="69342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Equations</a:t>
            </a:r>
            <a:br>
              <a:rPr lang="en-US" altLang="en-US" dirty="0" smtClean="0"/>
            </a:br>
            <a:r>
              <a:rPr lang="en-US" altLang="en-US" dirty="0" smtClean="0"/>
              <a:t>in Linear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</a:p>
        </p:txBody>
      </p:sp>
      <p:pic>
        <p:nvPicPr>
          <p:cNvPr id="410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019300"/>
            <a:ext cx="32131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1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7012" y="1326112"/>
            <a:ext cx="5909975" cy="471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63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5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474" y="1154725"/>
            <a:ext cx="6957910" cy="503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21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Definition</a:t>
                </a:r>
                <a:r>
                  <a:rPr lang="en-US" altLang="en-US" sz="2800" dirty="0" smtClean="0"/>
                  <a:t>: A mapping 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if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the image of </a:t>
                </a:r>
                <a:r>
                  <a:rPr lang="en-US" altLang="en-US" sz="2800" i="1" dirty="0" smtClean="0"/>
                  <a:t>at least one </a:t>
                </a:r>
                <a:r>
                  <a:rPr lang="en-US" altLang="en-US" sz="2800" b="1" dirty="0" smtClean="0"/>
                  <a:t>x </a:t>
                </a:r>
                <a:r>
                  <a:rPr lang="en-US" altLang="en-US" sz="2800" dirty="0" smtClean="0"/>
                  <a:t>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en-US" sz="2800" b="0" dirty="0" smtClean="0"/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Equivalently, T is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when the range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all of the codomain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That is,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maps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if,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the codomain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there exists at least one solution of T(x)= b . “Does T map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?” is an existence question. The mapping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not onto when there is some </a:t>
                </a:r>
                <a:r>
                  <a:rPr lang="en-US" altLang="en-US" sz="2800" b="1" dirty="0" smtClean="0"/>
                  <a:t>b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for which the equation T(x)=b has no solution. See the figure on the next slide.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  <a:blipFill rotWithShape="0">
                <a:blip r:embed="rId8"/>
                <a:stretch>
                  <a:fillRect l="-1284" t="-1467" r="-1284" b="-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name="Equation" r:id="rId9" imgW="475104" imgH="810471" progId="Equation.DSMT4">
                  <p:embed/>
                </p:oleObj>
              </mc:Choice>
              <mc:Fallback>
                <p:oleObj name="Equation" r:id="rId9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961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</p:spPr>
            <p:txBody>
              <a:bodyPr/>
              <a:lstStyle/>
              <a:p>
                <a:pPr eaLnBrk="1" hangingPunct="1"/>
                <a:endParaRPr lang="en-US" altLang="en-US" sz="2800" b="1" dirty="0" smtClean="0"/>
              </a:p>
              <a:p>
                <a:pPr eaLnBrk="1" hangingPunct="1"/>
                <a:endParaRPr lang="en-US" altLang="en-US" sz="2800" b="1" dirty="0"/>
              </a:p>
              <a:p>
                <a:pPr eaLnBrk="1" hangingPunct="1"/>
                <a:endParaRPr lang="en-US" altLang="en-US" sz="2800" b="1" dirty="0" smtClean="0"/>
              </a:p>
              <a:p>
                <a:pPr eaLnBrk="1" hangingPunct="1"/>
                <a:endParaRPr lang="en-US" altLang="en-US" sz="2800" b="1" dirty="0"/>
              </a:p>
              <a:p>
                <a:pPr eaLnBrk="1" hangingPunct="1"/>
                <a:endParaRPr lang="en-US" altLang="en-US" sz="2800" b="1" dirty="0" smtClean="0"/>
              </a:p>
              <a:p>
                <a:pPr eaLnBrk="1" hangingPunct="1"/>
                <a:endParaRPr lang="en-US" altLang="en-US" sz="2800" b="1" dirty="0"/>
              </a:p>
              <a:p>
                <a:pPr eaLnBrk="1" hangingPunct="1"/>
                <a:r>
                  <a:rPr lang="en-US" altLang="en-US" sz="2800" b="1" dirty="0" smtClean="0"/>
                  <a:t>Definition</a:t>
                </a:r>
                <a:r>
                  <a:rPr lang="en-US" altLang="en-US" sz="2800" dirty="0" smtClean="0"/>
                  <a:t>: A mapping 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one-to-one </a:t>
                </a:r>
                <a:r>
                  <a:rPr lang="en-US" altLang="en-US" sz="2800" dirty="0" smtClean="0"/>
                  <a:t>if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the image of </a:t>
                </a:r>
                <a:r>
                  <a:rPr lang="en-US" altLang="en-US" sz="2800" i="1" dirty="0" smtClean="0"/>
                  <a:t>at most one </a:t>
                </a:r>
                <a:r>
                  <a:rPr lang="en-US" altLang="en-US" sz="2800" b="1" dirty="0" smtClean="0"/>
                  <a:t>x </a:t>
                </a:r>
                <a:r>
                  <a:rPr lang="en-US" altLang="en-US" sz="2800" dirty="0" smtClean="0"/>
                  <a:t>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en-US" sz="2800" b="0" dirty="0" smtClean="0"/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  <a:blipFill rotWithShape="0">
                <a:blip r:embed="rId4"/>
                <a:stretch>
                  <a:fillRect l="-1284" b="-9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b="11154"/>
          <a:stretch/>
        </p:blipFill>
        <p:spPr>
          <a:xfrm>
            <a:off x="810428" y="1424350"/>
            <a:ext cx="7595016" cy="294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97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4</a:t>
                </a:r>
                <a:r>
                  <a:rPr lang="en-US" altLang="en-US" sz="2800" dirty="0" smtClean="0"/>
                  <a:t>: Let T be the linear transformation whose standard matrix is</a:t>
                </a:r>
                <a:endParaRPr lang="en-US" altLang="en-US" sz="2800" b="0" dirty="0"/>
              </a:p>
              <a:p>
                <a:pPr marL="0" indent="0" algn="ctr" eaLnBrk="1" hangingPunct="1">
                  <a:buNone/>
                </a:pPr>
                <a:r>
                  <a:rPr lang="en-US" altLang="en-US" sz="2800" b="0" dirty="0" smtClean="0"/>
                  <a:t>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 −4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    2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    0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800" b="0" dirty="0" smtClean="0"/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Does T map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? Is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a one-to-one mapping?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  <a:blipFill rotWithShape="0">
                <a:blip r:embed="rId4"/>
                <a:stretch>
                  <a:fillRect l="-1284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9104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Solution</a:t>
                </a:r>
                <a:r>
                  <a:rPr lang="en-US" altLang="en-US" sz="2800" dirty="0" smtClean="0"/>
                  <a:t>: Since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happens to be in echelon form, we can see at once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has a pivot position in each row. By Theorem 4 in Section 1.4,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 equation Ax=b is consistent. In other words, the linear transformation T maps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(its domain)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However, since the equation Ax=b has a free variable (because there are four variables and only three basic variables),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is the image of more than one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 This is,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i="1" dirty="0" smtClean="0"/>
                  <a:t>not</a:t>
                </a:r>
                <a:r>
                  <a:rPr lang="en-US" altLang="en-US" sz="2800" dirty="0" smtClean="0"/>
                  <a:t> one-to-one.</a:t>
                </a:r>
                <a:endParaRPr lang="en-US" altLang="en-US" sz="2800" b="0" dirty="0" smtClean="0"/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34104" y="1424350"/>
                <a:ext cx="8546125" cy="4572000"/>
              </a:xfrm>
              <a:blipFill rotWithShape="0">
                <a:blip r:embed="rId4"/>
                <a:stretch>
                  <a:fillRect l="-1284" t="-1467" r="-9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255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39947" y="1324152"/>
                <a:ext cx="8229600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11</a:t>
                </a:r>
                <a:r>
                  <a:rPr lang="en-US" altLang="en-US" sz="2800" dirty="0" smtClean="0"/>
                  <a:t>: Let 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be a linear transformation. Then T is one-to-one if and only if the equation T(x)=0 has only the trivial solution.</a:t>
                </a:r>
                <a:endParaRPr lang="en-US" altLang="en-US" sz="2800" b="0" i="0" dirty="0" smtClean="0">
                  <a:latin typeface="Cambria Math" panose="02040503050406030204" pitchFamily="18" charset="0"/>
                </a:endParaRPr>
              </a:p>
              <a:p>
                <a:pPr eaLnBrk="1" hangingPunct="1"/>
                <a:r>
                  <a:rPr lang="en-US" altLang="en-US" sz="2800" b="1" dirty="0" smtClean="0"/>
                  <a:t>Proof</a:t>
                </a:r>
                <a:r>
                  <a:rPr lang="en-US" altLang="en-US" sz="2800" dirty="0" smtClean="0"/>
                  <a:t>: Since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linear, T(0) =0. If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one-to-one, then the equation T(x)=0 has at most one solution and hence only the trivial solution. 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not one-to-one, then there is a b that is the image of at least two different 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--say,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. That is T(u)=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and T(v)=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. But then, since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linear,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altLang="en-US" sz="2800" dirty="0" smtClean="0"/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39947" y="1324152"/>
                <a:ext cx="8229600" cy="4572000"/>
              </a:xfrm>
              <a:blipFill rotWithShape="0">
                <a:blip r:embed="rId4"/>
                <a:stretch>
                  <a:fillRect l="-1259" t="-1333" r="-2593" b="-69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3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3332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67416" y="1324152"/>
                <a:ext cx="8704053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vector </a:t>
                </a:r>
                <a:r>
                  <a:rPr lang="en-US" altLang="en-US" sz="2800" b="1" dirty="0" smtClean="0"/>
                  <a:t>u – v </a:t>
                </a:r>
                <a:r>
                  <a:rPr lang="en-US" altLang="en-US" sz="2800" dirty="0" smtClean="0"/>
                  <a:t>is not zero, since u ≠ v. Hence the equation T(x)=0 has more than one solution. So, either the two conditions in the theorem are both true or they are both false. </a:t>
                </a:r>
              </a:p>
              <a:p>
                <a:pPr eaLnBrk="1" hangingPunct="1"/>
                <a:r>
                  <a:rPr lang="en-US" altLang="en-US" sz="2800" b="1" dirty="0">
                    <a:solidFill>
                      <a:srgbClr val="077C97"/>
                    </a:solidFill>
                  </a:rPr>
                  <a:t>Theorem </a:t>
                </a:r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12</a:t>
                </a:r>
                <a:r>
                  <a:rPr lang="en-US" altLang="en-US" sz="2800" dirty="0" smtClean="0"/>
                  <a:t>: </a:t>
                </a:r>
                <a:r>
                  <a:rPr lang="en-US" altLang="en-US" sz="2800" dirty="0"/>
                  <a:t>Let 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/>
                  <a:t> be a linear </a:t>
                </a:r>
                <a:r>
                  <a:rPr lang="en-US" altLang="en-US" sz="2800" dirty="0" smtClean="0"/>
                  <a:t>transformation and let A be the standard matrix for T. Then:</a:t>
                </a: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maps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onto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if and only if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span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;</a:t>
                </a: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one-to-one if and only if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are linearly independent.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7416" y="1324152"/>
                <a:ext cx="8704053" cy="4572000"/>
              </a:xfrm>
              <a:blipFill rotWithShape="0">
                <a:blip r:embed="rId4"/>
                <a:stretch>
                  <a:fillRect l="-1261" t="-1333" r="-2311" b="-4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581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50163" y="1255140"/>
                <a:ext cx="8436637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</a:t>
                </a: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800" dirty="0" smtClean="0"/>
                  <a:t>By Theorem 4 in Section 1.4,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span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if and only if for each b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the equation Ax=b is consistent—in other words, if and only if for every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, the equation T(x)=b has at least one solution. This is true if and only if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maps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800" dirty="0" smtClean="0"/>
                  <a:t>The equations T(x)=0 and Ax=0 are the same except for notation. So, by Theorem 11,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one-to-one if and only if Ax=0 has only the trivial solution. This happens if and only if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are linearly independent.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0163" y="1255140"/>
                <a:ext cx="8436637" cy="4572000"/>
              </a:xfrm>
              <a:blipFill rotWithShape="0">
                <a:blip r:embed="rId4"/>
                <a:stretch>
                  <a:fillRect l="-1301" t="-1467" r="-1662" b="-12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3852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10</a:t>
                </a:r>
                <a:r>
                  <a:rPr lang="en-US" altLang="en-US" sz="2800" dirty="0" smtClean="0"/>
                  <a:t>: Let 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be a linear transformation. Then there exists a unique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such that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altLang="en-US" sz="2800" dirty="0" smtClean="0"/>
                  <a:t> for all x 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m:rPr>
                        <m:nor/>
                      </m:rPr>
                      <a:rPr lang="en-US" altLang="en-US" sz="28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en-US" sz="2800" b="0" i="0" dirty="0" smtClean="0">
                  <a:latin typeface="Cambria Math" panose="02040503050406030204" pitchFamily="18" charset="0"/>
                </a:endParaRPr>
              </a:p>
              <a:p>
                <a:pPr eaLnBrk="1" hangingPunct="1"/>
                <a:r>
                  <a:rPr lang="en-US" altLang="en-US" sz="2800" dirty="0" smtClean="0"/>
                  <a:t>In fact, A is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800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matrix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whose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j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baseline="30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column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vector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where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j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baseline="30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column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of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identity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matrix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m:rPr>
                        <m:nor/>
                      </m:rPr>
                      <a:rPr lang="en-US" altLang="en-US" sz="2800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US" altLang="en-US" sz="2800" dirty="0" smtClean="0"/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4"/>
                <a:stretch>
                  <a:fillRect l="-1259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22600" y="5129259"/>
                <a:ext cx="3474792" cy="513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...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 smtClean="0"/>
                  <a:t>   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2600" y="5129259"/>
                <a:ext cx="3474792" cy="513795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030308" y="5119834"/>
            <a:ext cx="674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n-lt"/>
              </a:rPr>
              <a:t>(3)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Proof</a:t>
                </a:r>
                <a:r>
                  <a:rPr lang="en-US" altLang="en-US" sz="2800" dirty="0" smtClean="0"/>
                  <a:t>: Write x=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…</m:t>
                        </m:r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+ …+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 , and use the linearity of T to compute</a:t>
                </a:r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)=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)+…+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altLang="en-US" sz="280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800" dirty="0" smtClean="0"/>
                  <a:t> </a:t>
                </a:r>
                <a:endParaRPr lang="en-US" altLang="en-US" sz="2800" b="0" i="0" dirty="0" smtClean="0">
                  <a:latin typeface="Cambria Math" panose="020405030504060302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sz="2800" b="0" i="0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US" altLang="en-US" sz="2800" b="0" i="0" dirty="0" smtClean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10"/>
                <a:stretch>
                  <a:fillRect l="-1259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Equation" r:id="rId11" imgW="475104" imgH="810471" progId="Equation.DSMT4">
                  <p:embed/>
                </p:oleObj>
              </mc:Choice>
              <mc:Fallback>
                <p:oleObj name="Equation" r:id="rId11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7" name="Equation" r:id="rId13" imgW="475104" imgH="810471" progId="Equation.DSMT4">
                  <p:embed/>
                </p:oleObj>
              </mc:Choice>
              <mc:Fallback>
                <p:oleObj name="Equation" r:id="rId13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8" name="Equation" r:id="rId14" imgW="475104" imgH="810471" progId="Equation.DSMT4">
                  <p:embed/>
                </p:oleObj>
              </mc:Choice>
              <mc:Fallback>
                <p:oleObj name="Equation" r:id="rId1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261191" y="3886200"/>
                <a:ext cx="5192346" cy="2074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. .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m:rPr>
                        <m:nor/>
                      </m:rPr>
                      <a:rPr lang="en-US" altLang="en-US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2800" dirty="0" smtClean="0"/>
                  <a:t>   </a:t>
                </a:r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191" y="3886200"/>
                <a:ext cx="5192346" cy="2074927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9728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in (3) is called the </a:t>
                </a:r>
                <a:r>
                  <a:rPr lang="en-US" altLang="en-US" sz="2800" b="1" dirty="0" smtClean="0"/>
                  <a:t>standard matrix for the linear transformation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We know now that every linear transformation from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en-US" sz="2800" b="0" i="0" smtClean="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can be viewed as a matrix transformation, and vice versa. The term </a:t>
                </a:r>
                <a:r>
                  <a:rPr lang="en-US" altLang="en-US" sz="2800" i="1" dirty="0" smtClean="0"/>
                  <a:t>linear transformation </a:t>
                </a:r>
                <a:r>
                  <a:rPr lang="en-US" altLang="en-US" sz="2800" dirty="0" smtClean="0"/>
                  <a:t>focuses on a property of a mapping, while </a:t>
                </a:r>
                <a:r>
                  <a:rPr lang="en-US" altLang="en-US" sz="2800" i="1" dirty="0" smtClean="0"/>
                  <a:t>matrix transformation </a:t>
                </a:r>
                <a:r>
                  <a:rPr lang="en-US" altLang="en-US" sz="2800" dirty="0" smtClean="0"/>
                  <a:t>describes how such a mapping is implemented, as the example on the next slide illustrates. 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9"/>
                <a:stretch>
                  <a:fillRect l="-1259" t="-1467" r="-1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7" name="Equation" r:id="rId10" imgW="475104" imgH="810471" progId="Equation.DSMT4">
                  <p:embed/>
                </p:oleObj>
              </mc:Choice>
              <mc:Fallback>
                <p:oleObj name="Equation" r:id="rId10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8" name="Equation" r:id="rId12" imgW="475104" imgH="810471" progId="Equation.DSMT4">
                  <p:embed/>
                </p:oleObj>
              </mc:Choice>
              <mc:Fallback>
                <p:oleObj name="Equation" r:id="rId12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9" name="Equation" r:id="rId13" imgW="475104" imgH="810471" progId="Equation.DSMT4">
                  <p:embed/>
                </p:oleObj>
              </mc:Choice>
              <mc:Fallback>
                <p:oleObj name="Equation" r:id="rId13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700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2</a:t>
                </a:r>
                <a:r>
                  <a:rPr lang="en-US" altLang="en-US" sz="2800" dirty="0" smtClean="0"/>
                  <a:t>: Find the standard matrix A for the dilation transformation T(x)= 3x, for x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Solution</a:t>
                </a:r>
                <a:r>
                  <a:rPr lang="en-US" altLang="en-US" sz="2800" dirty="0" smtClean="0"/>
                  <a:t>: Write</a:t>
                </a:r>
              </a:p>
              <a:p>
                <a:pPr eaLnBrk="1" hangingPunct="1"/>
                <a:endParaRPr lang="en-US" altLang="en-US" sz="2800" dirty="0"/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8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𝑇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800" dirty="0" smtClean="0"/>
              </a:p>
              <a:p>
                <a:pPr marL="0" indent="0" algn="ctr" eaLnBrk="1" hangingPunct="1">
                  <a:buNone/>
                </a:pPr>
                <a:endParaRPr lang="en-US" altLang="en-US" sz="2800" dirty="0" smtClean="0"/>
              </a:p>
              <a:p>
                <a:pPr marL="0" indent="0" algn="ctr" eaLnBrk="1" hangingPunct="1">
                  <a:buNone/>
                </a:pPr>
                <a:r>
                  <a:rPr lang="en-US" altLang="en-US" sz="28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800" b="0" i="0" dirty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altLang="en-US" sz="2800" b="0" i="0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8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8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8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8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800" dirty="0" smtClean="0"/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4"/>
                <a:stretch>
                  <a:fillRect l="-1259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8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9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4018208" y="4468969"/>
            <a:ext cx="643945" cy="450761"/>
            <a:chOff x="4018208" y="4468969"/>
            <a:chExt cx="643945" cy="450761"/>
          </a:xfrm>
        </p:grpSpPr>
        <p:cxnSp>
          <p:nvCxnSpPr>
            <p:cNvPr id="16" name="Straight Arrow Connector 15"/>
            <p:cNvCxnSpPr/>
            <p:nvPr/>
          </p:nvCxnSpPr>
          <p:spPr bwMode="auto">
            <a:xfrm>
              <a:off x="4662153" y="4687910"/>
              <a:ext cx="0" cy="231820"/>
            </a:xfrm>
            <a:prstGeom prst="straightConnector1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4018208" y="4687910"/>
              <a:ext cx="643945" cy="0"/>
            </a:xfrm>
            <a:prstGeom prst="line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4018208" y="4468969"/>
              <a:ext cx="0" cy="218941"/>
            </a:xfrm>
            <a:prstGeom prst="line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Group 24"/>
          <p:cNvGrpSpPr/>
          <p:nvPr/>
        </p:nvGrpSpPr>
        <p:grpSpPr>
          <a:xfrm>
            <a:off x="5226675" y="4456089"/>
            <a:ext cx="1805190" cy="450762"/>
            <a:chOff x="5226675" y="4456089"/>
            <a:chExt cx="1805190" cy="450762"/>
          </a:xfrm>
        </p:grpSpPr>
        <p:cxnSp>
          <p:nvCxnSpPr>
            <p:cNvPr id="24" name="Straight Arrow Connector 23"/>
            <p:cNvCxnSpPr/>
            <p:nvPr/>
          </p:nvCxnSpPr>
          <p:spPr bwMode="auto">
            <a:xfrm>
              <a:off x="5226675" y="4675031"/>
              <a:ext cx="0" cy="231820"/>
            </a:xfrm>
            <a:prstGeom prst="straightConnector1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5226675" y="4675031"/>
              <a:ext cx="1805190" cy="0"/>
            </a:xfrm>
            <a:prstGeom prst="line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7029718" y="4456089"/>
              <a:ext cx="0" cy="218941"/>
            </a:xfrm>
            <a:prstGeom prst="line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 w="9525" cap="flat" cmpd="sng" algn="ctr">
              <a:solidFill>
                <a:srgbClr val="077C9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658315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GEOMETRIC LINEAR TRANSFORMATIONS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Tables 1-4 illustrate other common geometric linear transformations of the plane. </a:t>
            </a:r>
          </a:p>
          <a:p>
            <a:pPr eaLnBrk="1" hangingPunct="1"/>
            <a:endParaRPr lang="en-US" altLang="en-US" sz="28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7637" y="2860675"/>
            <a:ext cx="7248726" cy="257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06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EXISTENCE AND UNIQUENESS QUESTIONS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Table 1 continued:</a:t>
            </a:r>
            <a:endParaRPr lang="en-US" altLang="en-US" sz="28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7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8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9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9287" y="2230437"/>
            <a:ext cx="6216928" cy="380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81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Table 1 continued:</a:t>
            </a:r>
            <a:endParaRPr lang="en-US" altLang="en-US" sz="28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1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2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3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7411" y="2230437"/>
            <a:ext cx="5789177" cy="374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55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239000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1.9-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EXISTENCE AND UNIQUENESS QUESTIONS</a:t>
            </a:r>
            <a:endParaRPr lang="en-US" altLang="en-US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5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6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7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/>
          <a:srcRect r="7491"/>
          <a:stretch/>
        </p:blipFill>
        <p:spPr>
          <a:xfrm>
            <a:off x="1266095" y="1141511"/>
            <a:ext cx="6699738" cy="520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00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16604</TotalTime>
  <Words>518</Words>
  <Application>Microsoft Office PowerPoint</Application>
  <PresentationFormat>On-screen Show (4:3)</PresentationFormat>
  <Paragraphs>120</Paragraphs>
  <Slides>18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Arial Narrow</vt:lpstr>
      <vt:lpstr>Bookshelf Symbol 2</vt:lpstr>
      <vt:lpstr>Cambria Math</vt:lpstr>
      <vt:lpstr>Times New Roman</vt:lpstr>
      <vt:lpstr>Wingdings</vt:lpstr>
      <vt:lpstr>Blends</vt:lpstr>
      <vt:lpstr>Equation</vt:lpstr>
      <vt:lpstr>Linear Equations in Linear Algebra</vt:lpstr>
      <vt:lpstr>THE MATRIX OF A LINEAR TRANSFORMATION</vt:lpstr>
      <vt:lpstr>THE MATRIX OF A LINEAR TRANSFORMATION</vt:lpstr>
      <vt:lpstr>THE MATRIX OF A LINEAR TRANSFORMATION</vt:lpstr>
      <vt:lpstr>THE MATRIX OF A LINEAR TRANSFORMATION</vt:lpstr>
      <vt:lpstr>GEOMETRIC LINEAR TRANSFORMATIONS OF R^2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  <vt:lpstr>EXISTENCE AND UNIQUENESS QUESTIONS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991</cp:revision>
  <dcterms:created xsi:type="dcterms:W3CDTF">2005-10-22T18:34:54Z</dcterms:created>
  <dcterms:modified xsi:type="dcterms:W3CDTF">2015-05-25T15:34:11Z</dcterms:modified>
</cp:coreProperties>
</file>