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0"/>
  </p:notesMasterIdLst>
  <p:sldIdLst>
    <p:sldId id="424" r:id="rId2"/>
    <p:sldId id="441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91B"/>
    <a:srgbClr val="4C7816"/>
    <a:srgbClr val="528218"/>
    <a:srgbClr val="B6CEAA"/>
    <a:srgbClr val="ADC8A0"/>
    <a:srgbClr val="077C97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2" autoAdjust="0"/>
    <p:restoredTop sz="98725" autoAdjust="0"/>
  </p:normalViewPr>
  <p:slideViewPr>
    <p:cSldViewPr>
      <p:cViewPr varScale="1">
        <p:scale>
          <a:sx n="74" d="100"/>
          <a:sy n="74" d="100"/>
        </p:scale>
        <p:origin x="1482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8.wmf"/><Relationship Id="rId1" Type="http://schemas.openxmlformats.org/officeDocument/2006/relationships/image" Target="../media/image36.wmf"/><Relationship Id="rId4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4045F40-3AB8-407F-9850-3478155B24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726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2C089164-7A44-4765-B7AB-44E39E74027A}" type="slidenum">
              <a:rPr lang="en-US" altLang="en-US" sz="1200" smtClean="0">
                <a:latin typeface="Arial" panose="020B0604020202020204" pitchFamily="34" charset="0"/>
              </a:rPr>
              <a:pPr/>
              <a:t>1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85527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FED2CD1C-9577-4EAA-A8E6-5F64600F71C9}" type="slidenum">
              <a:rPr lang="en-US" altLang="en-US" sz="1200" smtClean="0">
                <a:latin typeface="Arial" panose="020B0604020202020204" pitchFamily="34" charset="0"/>
              </a:rPr>
              <a:pPr/>
              <a:t>2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819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altLang="en-US" sz="4200" b="1" smtClean="0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3200" b="1" smtClean="0">
                <a:solidFill>
                  <a:srgbClr val="CD8019"/>
                </a:solidFill>
                <a:latin typeface="Arial" panose="020B0604020202020204" pitchFamily="34" charset="0"/>
              </a:rPr>
              <a:t>1.3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2147483646 w 96"/>
              <a:gd name="T3" fmla="*/ 0 h 192"/>
              <a:gd name="T4" fmla="*/ 2147483646 w 96"/>
              <a:gd name="T5" fmla="*/ 19354800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019300"/>
            <a:ext cx="32131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 bwMode="auto">
          <a:xfrm>
            <a:off x="1752600" y="6305550"/>
            <a:ext cx="6934200" cy="476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defRPr sz="1200" dirty="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>
              <a:defRPr/>
            </a:pPr>
            <a:r>
              <a:rPr lang="en-US" altLang="en-US"/>
              <a:t> © 2016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146880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1.3- </a:t>
            </a:r>
            <a:fld id="{3F4DB7CA-CE12-4490-B64B-52E28435D08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7283830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1.3- </a:t>
            </a:r>
            <a:fld id="{96AB7F22-4695-4AC9-A6ED-53B216C3065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319965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1.3- </a:t>
            </a:r>
            <a:fld id="{D316F722-97AF-4CE6-94EA-D51D8BB3214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5991482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1.3- </a:t>
            </a:r>
            <a:fld id="{31E430A3-8FAD-4AC0-951A-E3F462069E6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947038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1.3- </a:t>
            </a:r>
            <a:fld id="{EDAB5F2A-05E6-4776-AC4D-63A0BDF0377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45" r:id="rId3"/>
    <p:sldLayoutId id="2147483757" r:id="rId4"/>
    <p:sldLayoutId id="2147483753" r:id="rId5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.jpeg"/><Relationship Id="rId4" Type="http://schemas.openxmlformats.org/officeDocument/2006/relationships/image" Target="../media/image4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52.wmf"/><Relationship Id="rId3" Type="http://schemas.openxmlformats.org/officeDocument/2006/relationships/image" Target="../media/image53.png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5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1.jpeg"/><Relationship Id="rId4" Type="http://schemas.openxmlformats.org/officeDocument/2006/relationships/image" Target="../media/image5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4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3.wmf"/><Relationship Id="rId4" Type="http://schemas.openxmlformats.org/officeDocument/2006/relationships/image" Target="../media/image25.png"/><Relationship Id="rId9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32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3.bin"/><Relationship Id="rId4" Type="http://schemas.openxmlformats.org/officeDocument/2006/relationships/image" Target="../media/image35.png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9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8.wmf"/><Relationship Id="rId5" Type="http://schemas.openxmlformats.org/officeDocument/2006/relationships/image" Target="../media/image36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9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Equations</a:t>
            </a:r>
            <a:br>
              <a:rPr lang="en-US" altLang="en-US" smtClean="0"/>
            </a:br>
            <a:r>
              <a:rPr lang="en-US" altLang="en-US" smtClean="0"/>
              <a:t>in Linear Algebra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EQUATIONS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FF4B8E68-C955-4E87-A5C2-BBCD5331748A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382000" cy="48006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Example 5:</a:t>
            </a:r>
            <a:r>
              <a:rPr lang="en-US" altLang="en-US" sz="2800" smtClean="0"/>
              <a:t> Let                   ,                  and                 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Determine whether 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can be generated (or written) as a linear combination of </a:t>
            </a:r>
            <a:r>
              <a:rPr lang="en-US" altLang="en-US" sz="2800" b="1" smtClean="0"/>
              <a:t>a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a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. That is, determine whether weights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exist such that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	  (1)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If vector equation (1) has a solution, find it.  </a:t>
            </a:r>
          </a:p>
        </p:txBody>
      </p:sp>
      <p:graphicFrame>
        <p:nvGraphicFramePr>
          <p:cNvPr id="672772" name="Object 4"/>
          <p:cNvGraphicFramePr>
            <a:graphicFrameLocks noChangeAspect="1"/>
          </p:cNvGraphicFramePr>
          <p:nvPr/>
        </p:nvGraphicFramePr>
        <p:xfrm>
          <a:off x="3276600" y="1117600"/>
          <a:ext cx="1536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3" imgW="1536700" imgH="1778000" progId="Equation.DSMT4">
                  <p:embed/>
                </p:oleObj>
              </mc:Choice>
              <mc:Fallback>
                <p:oleObj name="Equation" r:id="rId3" imgW="1536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117600"/>
                        <a:ext cx="1536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3" name="Object 5"/>
          <p:cNvGraphicFramePr>
            <a:graphicFrameLocks noChangeAspect="1"/>
          </p:cNvGraphicFramePr>
          <p:nvPr/>
        </p:nvGraphicFramePr>
        <p:xfrm>
          <a:off x="5067300" y="1117600"/>
          <a:ext cx="1346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5" imgW="1346200" imgH="1778000" progId="Equation.DSMT4">
                  <p:embed/>
                </p:oleObj>
              </mc:Choice>
              <mc:Fallback>
                <p:oleObj name="Equation" r:id="rId5" imgW="13462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7300" y="1117600"/>
                        <a:ext cx="1346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4" name="Object 6"/>
          <p:cNvGraphicFramePr>
            <a:graphicFrameLocks noChangeAspect="1"/>
          </p:cNvGraphicFramePr>
          <p:nvPr/>
        </p:nvGraphicFramePr>
        <p:xfrm>
          <a:off x="7188200" y="1117600"/>
          <a:ext cx="14224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7" imgW="1422400" imgH="1778000" progId="Equation.DSMT4">
                  <p:embed/>
                </p:oleObj>
              </mc:Choice>
              <mc:Fallback>
                <p:oleObj name="Equation" r:id="rId7" imgW="14224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8200" y="1117600"/>
                        <a:ext cx="14224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2775" name="Object 7"/>
          <p:cNvGraphicFramePr>
            <a:graphicFrameLocks noChangeAspect="1"/>
          </p:cNvGraphicFramePr>
          <p:nvPr/>
        </p:nvGraphicFramePr>
        <p:xfrm>
          <a:off x="3429000" y="4648200"/>
          <a:ext cx="2260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9" imgW="2260600" imgH="482600" progId="Equation.DSMT4">
                  <p:embed/>
                </p:oleObj>
              </mc:Choice>
              <mc:Fallback>
                <p:oleObj name="Equation" r:id="rId9" imgW="22606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648200"/>
                        <a:ext cx="2260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35F72A40-744C-4671-B73E-158FFD6F0F57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b="1" smtClean="0"/>
              <a:t>Solution:</a:t>
            </a:r>
            <a:r>
              <a:rPr lang="en-US" altLang="en-US" sz="2800" smtClean="0"/>
              <a:t> Use the definitions of scalar multiplication and vector addition to rewrite the vector equation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which is same as </a:t>
            </a:r>
          </a:p>
        </p:txBody>
      </p:sp>
      <p:graphicFrame>
        <p:nvGraphicFramePr>
          <p:cNvPr id="673796" name="Object 4"/>
          <p:cNvGraphicFramePr>
            <a:graphicFrameLocks noChangeAspect="1"/>
          </p:cNvGraphicFramePr>
          <p:nvPr/>
        </p:nvGraphicFramePr>
        <p:xfrm>
          <a:off x="2667000" y="2070100"/>
          <a:ext cx="3657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3" imgW="3657600" imgH="1778000" progId="Equation.DSMT4">
                  <p:embed/>
                </p:oleObj>
              </mc:Choice>
              <mc:Fallback>
                <p:oleObj name="Equation" r:id="rId3" imgW="3657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070100"/>
                        <a:ext cx="3657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3797" name="Line 5"/>
          <p:cNvSpPr>
            <a:spLocks noChangeShapeType="1"/>
          </p:cNvSpPr>
          <p:nvPr/>
        </p:nvSpPr>
        <p:spPr bwMode="auto">
          <a:xfrm flipV="1">
            <a:off x="3505200" y="38735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3798" name="Line 6"/>
          <p:cNvSpPr>
            <a:spLocks noChangeShapeType="1"/>
          </p:cNvSpPr>
          <p:nvPr/>
        </p:nvSpPr>
        <p:spPr bwMode="auto">
          <a:xfrm flipV="1">
            <a:off x="4876800" y="38735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3799" name="Line 7"/>
          <p:cNvSpPr>
            <a:spLocks noChangeShapeType="1"/>
          </p:cNvSpPr>
          <p:nvPr/>
        </p:nvSpPr>
        <p:spPr bwMode="auto">
          <a:xfrm flipV="1">
            <a:off x="5943600" y="38862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3800" name="Text Box 8" descr="Pink tissue paper"/>
          <p:cNvSpPr txBox="1">
            <a:spLocks noChangeArrowheads="1"/>
          </p:cNvSpPr>
          <p:nvPr/>
        </p:nvSpPr>
        <p:spPr bwMode="auto">
          <a:xfrm>
            <a:off x="3200400" y="4191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a</a:t>
            </a:r>
            <a:r>
              <a:rPr lang="en-US" altLang="en-US" sz="2400" baseline="-25000">
                <a:solidFill>
                  <a:srgbClr val="0099FF"/>
                </a:solidFill>
              </a:rPr>
              <a:t>1</a:t>
            </a:r>
          </a:p>
        </p:txBody>
      </p:sp>
      <p:sp>
        <p:nvSpPr>
          <p:cNvPr id="673801" name="Text Box 9" descr="Pink tissue paper"/>
          <p:cNvSpPr txBox="1">
            <a:spLocks noChangeArrowheads="1"/>
          </p:cNvSpPr>
          <p:nvPr/>
        </p:nvSpPr>
        <p:spPr bwMode="auto">
          <a:xfrm>
            <a:off x="4572000" y="41910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a</a:t>
            </a:r>
            <a:r>
              <a:rPr lang="en-US" altLang="en-US" sz="2400" baseline="-25000">
                <a:solidFill>
                  <a:srgbClr val="0099FF"/>
                </a:solidFill>
              </a:rPr>
              <a:t>2</a:t>
            </a:r>
          </a:p>
        </p:txBody>
      </p:sp>
      <p:sp>
        <p:nvSpPr>
          <p:cNvPr id="673802" name="Text Box 10" descr="Pink tissue paper"/>
          <p:cNvSpPr txBox="1">
            <a:spLocks noChangeArrowheads="1"/>
          </p:cNvSpPr>
          <p:nvPr/>
        </p:nvSpPr>
        <p:spPr bwMode="auto">
          <a:xfrm>
            <a:off x="5638800" y="4191000"/>
            <a:ext cx="762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b</a:t>
            </a:r>
            <a:endParaRPr lang="en-US" altLang="en-US" sz="2400" baseline="-25000">
              <a:solidFill>
                <a:srgbClr val="0099FF"/>
              </a:solidFill>
            </a:endParaRPr>
          </a:p>
        </p:txBody>
      </p:sp>
      <p:graphicFrame>
        <p:nvGraphicFramePr>
          <p:cNvPr id="673803" name="Object 11"/>
          <p:cNvGraphicFramePr>
            <a:graphicFrameLocks noChangeAspect="1"/>
          </p:cNvGraphicFramePr>
          <p:nvPr/>
        </p:nvGraphicFramePr>
        <p:xfrm>
          <a:off x="3505200" y="4876800"/>
          <a:ext cx="3594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Equation" r:id="rId6" imgW="3594100" imgH="1778000" progId="Equation.DSMT4">
                  <p:embed/>
                </p:oleObj>
              </mc:Choice>
              <mc:Fallback>
                <p:oleObj name="Equation" r:id="rId6" imgW="3594100" imgH="1778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876800"/>
                        <a:ext cx="3594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Footer Placeholder 5"/>
          <p:cNvSpPr txBox="1">
            <a:spLocks/>
          </p:cNvSpPr>
          <p:nvPr/>
        </p:nvSpPr>
        <p:spPr bwMode="auto">
          <a:xfrm>
            <a:off x="457200" y="62293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07E849F6-9328-4BFA-B20A-DC586ABEAA2C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and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.             	 (2)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</a:t>
            </a:r>
          </a:p>
          <a:p>
            <a:pPr eaLnBrk="1" hangingPunct="1"/>
            <a:r>
              <a:rPr lang="en-US" altLang="en-US" sz="2800" smtClean="0"/>
              <a:t>The vectors on the left and right sides of (2) are equal if and only if their corresponding entries are both equal. That is,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make the vector equation (1) true if and only if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satisfy the following system.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	 (3)</a:t>
            </a:r>
          </a:p>
        </p:txBody>
      </p:sp>
      <p:graphicFrame>
        <p:nvGraphicFramePr>
          <p:cNvPr id="674820" name="Object 4"/>
          <p:cNvGraphicFramePr>
            <a:graphicFrameLocks noChangeAspect="1"/>
          </p:cNvGraphicFramePr>
          <p:nvPr/>
        </p:nvGraphicFramePr>
        <p:xfrm>
          <a:off x="1600200" y="1371600"/>
          <a:ext cx="3213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Equation" r:id="rId3" imgW="3213100" imgH="1778000" progId="Equation.DSMT4">
                  <p:embed/>
                </p:oleObj>
              </mc:Choice>
              <mc:Fallback>
                <p:oleObj name="Equation" r:id="rId3" imgW="32131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371600"/>
                        <a:ext cx="3213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4821" name="Object 5"/>
          <p:cNvGraphicFramePr>
            <a:graphicFrameLocks noChangeAspect="1"/>
          </p:cNvGraphicFramePr>
          <p:nvPr/>
        </p:nvGraphicFramePr>
        <p:xfrm>
          <a:off x="3497263" y="5067300"/>
          <a:ext cx="2255837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5" imgW="2476500" imgH="1714500" progId="Equation.DSMT4">
                  <p:embed/>
                </p:oleObj>
              </mc:Choice>
              <mc:Fallback>
                <p:oleObj name="Equation" r:id="rId5" imgW="2476500" imgH="17145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5067300"/>
                        <a:ext cx="2255837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937CD8F9-A430-4841-A7F8-E3D70B39F89E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5843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143000"/>
            <a:ext cx="8686800" cy="5410200"/>
          </a:xfrm>
          <a:blipFill rotWithShape="0">
            <a:blip r:embed="rId3"/>
            <a:stretch>
              <a:fillRect l="-1193" t="-1240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75845" name="Object 5"/>
          <p:cNvGraphicFramePr>
            <a:graphicFrameLocks noChangeAspect="1"/>
          </p:cNvGraphicFramePr>
          <p:nvPr/>
        </p:nvGraphicFramePr>
        <p:xfrm>
          <a:off x="4013200" y="3886200"/>
          <a:ext cx="86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4" imgW="863225" imgH="444307" progId="Equation.DSMT4">
                  <p:embed/>
                </p:oleObj>
              </mc:Choice>
              <mc:Fallback>
                <p:oleObj name="Equation" r:id="rId4" imgW="863225" imgH="44430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200" y="3886200"/>
                        <a:ext cx="863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6" name="Object 6"/>
          <p:cNvGraphicFramePr>
            <a:graphicFrameLocks noChangeAspect="1"/>
          </p:cNvGraphicFramePr>
          <p:nvPr/>
        </p:nvGraphicFramePr>
        <p:xfrm>
          <a:off x="5586413" y="3886200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6" imgW="926698" imgH="444307" progId="Equation.DSMT4">
                  <p:embed/>
                </p:oleObj>
              </mc:Choice>
              <mc:Fallback>
                <p:oleObj name="Equation" r:id="rId6" imgW="926698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6413" y="3886200"/>
                        <a:ext cx="927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49" name="Object 9"/>
          <p:cNvGraphicFramePr>
            <a:graphicFrameLocks noChangeAspect="1"/>
          </p:cNvGraphicFramePr>
          <p:nvPr/>
        </p:nvGraphicFramePr>
        <p:xfrm>
          <a:off x="7391400" y="4343400"/>
          <a:ext cx="86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8" imgW="863225" imgH="444307" progId="Equation.DSMT4">
                  <p:embed/>
                </p:oleObj>
              </mc:Choice>
              <mc:Fallback>
                <p:oleObj name="Equation" r:id="rId8" imgW="863225" imgH="444307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4343400"/>
                        <a:ext cx="863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50" name="Object 10"/>
          <p:cNvGraphicFramePr>
            <a:graphicFrameLocks noChangeAspect="1"/>
          </p:cNvGraphicFramePr>
          <p:nvPr/>
        </p:nvGraphicFramePr>
        <p:xfrm>
          <a:off x="914400" y="4876800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10" imgW="926698" imgH="444307" progId="Equation.DSMT4">
                  <p:embed/>
                </p:oleObj>
              </mc:Choice>
              <mc:Fallback>
                <p:oleObj name="Equation" r:id="rId10" imgW="926698" imgH="444307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876800"/>
                        <a:ext cx="927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51" name="Object 11"/>
          <p:cNvGraphicFramePr>
            <a:graphicFrameLocks noChangeAspect="1"/>
          </p:cNvGraphicFramePr>
          <p:nvPr/>
        </p:nvGraphicFramePr>
        <p:xfrm>
          <a:off x="3352800" y="5029200"/>
          <a:ext cx="32004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12" imgW="3200400" imgH="1663700" progId="Equation.DSMT4">
                  <p:embed/>
                </p:oleObj>
              </mc:Choice>
              <mc:Fallback>
                <p:oleObj name="Equation" r:id="rId12" imgW="3200400" imgH="16637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029200"/>
                        <a:ext cx="32004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4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29BE77E2-5EFC-4A67-A8CC-4E53A8E1482F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Now, observe that the original vectors </a:t>
            </a:r>
            <a:r>
              <a:rPr lang="en-US" altLang="en-US" sz="2800" b="1" smtClean="0"/>
              <a:t>a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a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and </a:t>
            </a:r>
            <a:r>
              <a:rPr lang="en-US" altLang="en-US" sz="2800" b="1" smtClean="0"/>
              <a:t>b </a:t>
            </a:r>
            <a:r>
              <a:rPr lang="en-US" altLang="en-US" sz="2800" smtClean="0"/>
              <a:t>are the columns of the augmented matrix that we row reduced: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Write this matrix in a way that identifies its columns.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(4)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77892" name="Object 4"/>
          <p:cNvGraphicFramePr>
            <a:graphicFrameLocks noChangeAspect="1"/>
          </p:cNvGraphicFramePr>
          <p:nvPr/>
        </p:nvGraphicFramePr>
        <p:xfrm>
          <a:off x="3124200" y="2514600"/>
          <a:ext cx="2197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3" imgW="2197100" imgH="1778000" progId="Equation.DSMT4">
                  <p:embed/>
                </p:oleObj>
              </mc:Choice>
              <mc:Fallback>
                <p:oleObj name="Equation" r:id="rId3" imgW="21971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514600"/>
                        <a:ext cx="2197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7893" name="Line 5"/>
          <p:cNvSpPr>
            <a:spLocks noChangeShapeType="1"/>
          </p:cNvSpPr>
          <p:nvPr/>
        </p:nvSpPr>
        <p:spPr bwMode="auto">
          <a:xfrm flipV="1">
            <a:off x="3657600" y="4114800"/>
            <a:ext cx="0" cy="3048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7894" name="Line 6"/>
          <p:cNvSpPr>
            <a:spLocks noChangeShapeType="1"/>
          </p:cNvSpPr>
          <p:nvPr/>
        </p:nvSpPr>
        <p:spPr bwMode="auto">
          <a:xfrm flipV="1">
            <a:off x="4267200" y="4114800"/>
            <a:ext cx="0" cy="3048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7895" name="Line 7"/>
          <p:cNvSpPr>
            <a:spLocks noChangeShapeType="1"/>
          </p:cNvSpPr>
          <p:nvPr/>
        </p:nvSpPr>
        <p:spPr bwMode="auto">
          <a:xfrm flipV="1">
            <a:off x="4953000" y="4114800"/>
            <a:ext cx="0" cy="3048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7896" name="Text Box 8" descr="Pink tissue paper"/>
          <p:cNvSpPr txBox="1">
            <a:spLocks noChangeArrowheads="1"/>
          </p:cNvSpPr>
          <p:nvPr/>
        </p:nvSpPr>
        <p:spPr bwMode="auto">
          <a:xfrm>
            <a:off x="3352800" y="4419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a</a:t>
            </a:r>
            <a:r>
              <a:rPr lang="en-US" altLang="en-US" sz="2400" baseline="-25000">
                <a:solidFill>
                  <a:srgbClr val="0099FF"/>
                </a:solidFill>
              </a:rPr>
              <a:t>1</a:t>
            </a:r>
          </a:p>
        </p:txBody>
      </p:sp>
      <p:sp>
        <p:nvSpPr>
          <p:cNvPr id="677897" name="Text Box 9" descr="Pink tissue paper"/>
          <p:cNvSpPr txBox="1">
            <a:spLocks noChangeArrowheads="1"/>
          </p:cNvSpPr>
          <p:nvPr/>
        </p:nvSpPr>
        <p:spPr bwMode="auto">
          <a:xfrm>
            <a:off x="4038600" y="44196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a</a:t>
            </a:r>
            <a:r>
              <a:rPr lang="en-US" altLang="en-US" sz="2400" baseline="-25000">
                <a:solidFill>
                  <a:srgbClr val="0099FF"/>
                </a:solidFill>
              </a:rPr>
              <a:t>2</a:t>
            </a:r>
          </a:p>
        </p:txBody>
      </p:sp>
      <p:sp>
        <p:nvSpPr>
          <p:cNvPr id="677898" name="Text Box 10" descr="Pink tissue paper"/>
          <p:cNvSpPr txBox="1">
            <a:spLocks noChangeArrowheads="1"/>
          </p:cNvSpPr>
          <p:nvPr/>
        </p:nvSpPr>
        <p:spPr bwMode="auto">
          <a:xfrm>
            <a:off x="4800600" y="44196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99FF"/>
                </a:solidFill>
              </a:rPr>
              <a:t>b</a:t>
            </a:r>
          </a:p>
        </p:txBody>
      </p:sp>
      <p:graphicFrame>
        <p:nvGraphicFramePr>
          <p:cNvPr id="677899" name="Object 11"/>
          <p:cNvGraphicFramePr>
            <a:graphicFrameLocks noChangeAspect="1"/>
          </p:cNvGraphicFramePr>
          <p:nvPr/>
        </p:nvGraphicFramePr>
        <p:xfrm>
          <a:off x="3352800" y="5486400"/>
          <a:ext cx="193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6" imgW="1930400" imgH="558800" progId="Equation.DSMT4">
                  <p:embed/>
                </p:oleObj>
              </mc:Choice>
              <mc:Fallback>
                <p:oleObj name="Equation" r:id="rId6" imgW="1930400" imgH="558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486400"/>
                        <a:ext cx="193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1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42ECDE87-3BAA-4A85-BCE1-EB5EE359261B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 vector equation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has the same solution set as the linear system whose augmented matrix is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	(5)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In particular, 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can be generated by a linear combination of </a:t>
            </a:r>
            <a:r>
              <a:rPr lang="en-US" altLang="en-US" sz="2800" b="1" smtClean="0"/>
              <a:t>a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b="1" smtClean="0"/>
              <a:t>a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 if and only if there exists a solution to the linear system corresponding to the matrix (5).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78916" name="Object 4"/>
          <p:cNvGraphicFramePr>
            <a:graphicFrameLocks noChangeAspect="1"/>
          </p:cNvGraphicFramePr>
          <p:nvPr/>
        </p:nvGraphicFramePr>
        <p:xfrm>
          <a:off x="2667000" y="2057400"/>
          <a:ext cx="392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Equation" r:id="rId3" imgW="3924300" imgH="482600" progId="Equation.DSMT4">
                  <p:embed/>
                </p:oleObj>
              </mc:Choice>
              <mc:Fallback>
                <p:oleObj name="Equation" r:id="rId3" imgW="39243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057400"/>
                        <a:ext cx="3924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8917" name="Object 5"/>
          <p:cNvGraphicFramePr>
            <a:graphicFrameLocks noChangeAspect="1"/>
          </p:cNvGraphicFramePr>
          <p:nvPr/>
        </p:nvGraphicFramePr>
        <p:xfrm>
          <a:off x="2438400" y="3429000"/>
          <a:ext cx="3390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Equation" r:id="rId5" imgW="3390900" imgH="558800" progId="Equation.DSMT4">
                  <p:embed/>
                </p:oleObj>
              </mc:Choice>
              <mc:Fallback>
                <p:oleObj name="Equation" r:id="rId5" imgW="33909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429000"/>
                        <a:ext cx="33909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C308C21A-431D-428E-89C3-4FC117F499C8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9939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0">
            <a:blip r:embed="rId3"/>
            <a:stretch>
              <a:fillRect l="-1259" t="-1467" r="-2074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79942" name="Object 6"/>
          <p:cNvGraphicFramePr>
            <a:graphicFrameLocks noChangeAspect="1"/>
          </p:cNvGraphicFramePr>
          <p:nvPr/>
        </p:nvGraphicFramePr>
        <p:xfrm>
          <a:off x="2971800" y="4114800"/>
          <a:ext cx="3327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Equation" r:id="rId4" imgW="3327400" imgH="520700" progId="Equation.DSMT4">
                  <p:embed/>
                </p:oleObj>
              </mc:Choice>
              <mc:Fallback>
                <p:oleObj name="Equation" r:id="rId4" imgW="33274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114800"/>
                        <a:ext cx="33274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9737D4E7-9728-4A6E-A8F5-87D2FB1D019E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en-US" smtClean="0"/>
              <a:t>A GEOMETRIC DESCRIPTION OF SPAN {</a:t>
            </a:r>
            <a:r>
              <a:rPr lang="en-US" altLang="en-US" b="1" smtClean="0"/>
              <a:t>V</a:t>
            </a:r>
            <a:r>
              <a:rPr lang="en-US" altLang="en-US" smtClean="0"/>
              <a:t>}</a:t>
            </a:r>
          </a:p>
        </p:txBody>
      </p:sp>
      <p:sp>
        <p:nvSpPr>
          <p:cNvPr id="680963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  <a:blipFill rotWithShape="0">
            <a:blip r:embed="rId2"/>
            <a:stretch>
              <a:fillRect l="-1259" t="-1230" r="-2074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680967" name="Picture 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8100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B9A393BD-8D33-4B65-8BCB-4937B7F81698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GEOMETRIC DESCRIPTION OF SPAN {</a:t>
            </a:r>
            <a:r>
              <a:rPr lang="en-US" altLang="en-US" b="1" smtClean="0"/>
              <a:t>U, V</a:t>
            </a:r>
            <a:r>
              <a:rPr lang="en-US" altLang="en-US" smtClean="0"/>
              <a:t>}</a:t>
            </a:r>
          </a:p>
        </p:txBody>
      </p:sp>
      <p:sp>
        <p:nvSpPr>
          <p:cNvPr id="681987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  <a:blipFill rotWithShape="0">
            <a:blip r:embed="rId2"/>
            <a:stretch>
              <a:fillRect l="-1259" t="-1143" r="-2222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pic>
        <p:nvPicPr>
          <p:cNvPr id="681992" name="Picture 8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657600"/>
            <a:ext cx="30480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3F526252-E19B-4698-9912-AE9C98ACBF36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921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304800" y="62484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-6350"/>
            <a:ext cx="8229600" cy="1066800"/>
          </a:xfrm>
        </p:spPr>
        <p:txBody>
          <a:bodyPr/>
          <a:lstStyle/>
          <a:p>
            <a:pPr eaLnBrk="1" hangingPunct="1"/>
            <a:r>
              <a:rPr lang="en-US" altLang="en-US" smtClean="0"/>
              <a:t>VECTOR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8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93700" y="1213644"/>
                <a:ext cx="8534400" cy="49403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b="1" dirty="0" smtClean="0"/>
                  <a:t>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altLang="en-US" sz="2800" b="1" baseline="300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 matrix with only one column is called a </a:t>
                </a:r>
                <a:r>
                  <a:rPr lang="en-US" altLang="en-US" sz="2800" b="1" dirty="0" smtClean="0"/>
                  <a:t>column vector</a:t>
                </a:r>
                <a:r>
                  <a:rPr lang="en-US" altLang="en-US" sz="2800" dirty="0" smtClean="0"/>
                  <a:t>, or simply a </a:t>
                </a:r>
                <a:r>
                  <a:rPr lang="en-US" altLang="en-US" sz="2800" b="1" dirty="0" smtClean="0"/>
                  <a:t>vector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An example of a vector with two entries is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,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where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are any real numbers.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set of all vectors with two entries is denoted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(read “r-two”).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400" baseline="30000" dirty="0" smtClean="0"/>
              </a:p>
            </p:txBody>
          </p:sp>
        </mc:Choice>
        <mc:Fallback xmlns="">
          <p:sp>
            <p:nvSpPr>
              <p:cNvPr id="8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93700" y="1213644"/>
                <a:ext cx="8534400" cy="4940300"/>
              </a:xfrm>
              <a:blipFill rotWithShape="0">
                <a:blip r:embed="rId4"/>
                <a:stretch>
                  <a:fillRect l="-1500" t="-1850" b="-5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3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659908"/>
              </p:ext>
            </p:extLst>
          </p:nvPr>
        </p:nvGraphicFramePr>
        <p:xfrm>
          <a:off x="2705100" y="3112294"/>
          <a:ext cx="1524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Equation" r:id="rId5" imgW="1524000" imgH="1143000" progId="Equation.DSMT4">
                  <p:embed/>
                </p:oleObj>
              </mc:Choice>
              <mc:Fallback>
                <p:oleObj name="Equation" r:id="rId5" imgW="152400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3112294"/>
                        <a:ext cx="15240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95574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6AD83494-27F3-43E7-8EB0-F6290859F371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1267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EQUATIONS</a:t>
            </a:r>
          </a:p>
        </p:txBody>
      </p:sp>
      <p:sp>
        <p:nvSpPr>
          <p:cNvPr id="654339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sz="half" idx="1"/>
          </p:nvPr>
        </p:nvSpPr>
        <p:spPr>
          <a:xfrm>
            <a:off x="457200" y="1219200"/>
            <a:ext cx="8534400" cy="5257800"/>
          </a:xfrm>
          <a:blipFill rotWithShape="0">
            <a:blip r:embed="rId3"/>
            <a:stretch>
              <a:fillRect l="-1214" t="-1275" r="-16000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54351" name="Object 15"/>
          <p:cNvGraphicFramePr>
            <a:graphicFrameLocks noChangeAspect="1"/>
          </p:cNvGraphicFramePr>
          <p:nvPr/>
        </p:nvGraphicFramePr>
        <p:xfrm>
          <a:off x="914400" y="40640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4" imgW="838200" imgH="279400" progId="Equation.DSMT4">
                  <p:embed/>
                </p:oleObj>
              </mc:Choice>
              <mc:Fallback>
                <p:oleObj name="Equation" r:id="rId4" imgW="838200" imgH="2794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640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7BB1F8B4-D6FA-4826-BFB1-2CE5894582FF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EQUATIONS</a:t>
            </a:r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b="1" dirty="0" smtClean="0"/>
              <a:t>Example 1:</a:t>
            </a:r>
            <a:r>
              <a:rPr lang="en-US" altLang="en-US" sz="2800" dirty="0" smtClean="0"/>
              <a:t> Given                   and                  , find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dirty="0" smtClean="0"/>
              <a:t>	4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          , and                     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                     ,                           and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</p:txBody>
      </p:sp>
      <p:graphicFrame>
        <p:nvGraphicFramePr>
          <p:cNvPr id="660484" name="Object 4"/>
          <p:cNvGraphicFramePr>
            <a:graphicFrameLocks noChangeAspect="1"/>
          </p:cNvGraphicFramePr>
          <p:nvPr/>
        </p:nvGraphicFramePr>
        <p:xfrm>
          <a:off x="3352800" y="1320800"/>
          <a:ext cx="1447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3" imgW="1447800" imgH="1143000" progId="Equation.DSMT4">
                  <p:embed/>
                </p:oleObj>
              </mc:Choice>
              <mc:Fallback>
                <p:oleObj name="Equation" r:id="rId3" imgW="14478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320800"/>
                        <a:ext cx="1447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5"/>
          <p:cNvGraphicFramePr>
            <a:graphicFrameLocks noChangeAspect="1"/>
          </p:cNvGraphicFramePr>
          <p:nvPr/>
        </p:nvGraphicFramePr>
        <p:xfrm>
          <a:off x="2730500" y="20574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0" y="20574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6" name="Object 6"/>
          <p:cNvGraphicFramePr>
            <a:graphicFrameLocks noChangeAspect="1"/>
          </p:cNvGraphicFramePr>
          <p:nvPr/>
        </p:nvGraphicFramePr>
        <p:xfrm>
          <a:off x="5562600" y="1308100"/>
          <a:ext cx="14351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7" imgW="1435100" imgH="1143000" progId="Equation.DSMT4">
                  <p:embed/>
                </p:oleObj>
              </mc:Choice>
              <mc:Fallback>
                <p:oleObj name="Equation" r:id="rId7" imgW="14351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308100"/>
                        <a:ext cx="14351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7" name="Object 7"/>
          <p:cNvGraphicFramePr>
            <a:graphicFrameLocks noChangeAspect="1"/>
          </p:cNvGraphicFramePr>
          <p:nvPr/>
        </p:nvGraphicFramePr>
        <p:xfrm>
          <a:off x="1371600" y="2667000"/>
          <a:ext cx="95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9" imgW="952087" imgH="431613" progId="Equation.DSMT4">
                  <p:embed/>
                </p:oleObj>
              </mc:Choice>
              <mc:Fallback>
                <p:oleObj name="Equation" r:id="rId9" imgW="952087" imgH="431613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667000"/>
                        <a:ext cx="95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8" name="Object 8"/>
          <p:cNvGraphicFramePr>
            <a:graphicFrameLocks noChangeAspect="1"/>
          </p:cNvGraphicFramePr>
          <p:nvPr/>
        </p:nvGraphicFramePr>
        <p:xfrm>
          <a:off x="3124200" y="2667000"/>
          <a:ext cx="1739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11" imgW="1739900" imgH="431800" progId="Equation.DSMT4">
                  <p:embed/>
                </p:oleObj>
              </mc:Choice>
              <mc:Fallback>
                <p:oleObj name="Equation" r:id="rId11" imgW="17399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667000"/>
                        <a:ext cx="1739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89" name="Object 9"/>
          <p:cNvGraphicFramePr>
            <a:graphicFrameLocks noChangeAspect="1"/>
          </p:cNvGraphicFramePr>
          <p:nvPr/>
        </p:nvGraphicFramePr>
        <p:xfrm>
          <a:off x="2133600" y="3365500"/>
          <a:ext cx="1651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13" imgW="1651000" imgH="1143000" progId="Equation.DSMT4">
                  <p:embed/>
                </p:oleObj>
              </mc:Choice>
              <mc:Fallback>
                <p:oleObj name="Equation" r:id="rId13" imgW="1651000" imgH="1143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365500"/>
                        <a:ext cx="16510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90" name="Object 10"/>
          <p:cNvGraphicFramePr>
            <a:graphicFrameLocks noChangeAspect="1"/>
          </p:cNvGraphicFramePr>
          <p:nvPr/>
        </p:nvGraphicFramePr>
        <p:xfrm>
          <a:off x="4038600" y="3352800"/>
          <a:ext cx="2133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Equation" r:id="rId15" imgW="2133600" imgH="1143000" progId="Equation.DSMT4">
                  <p:embed/>
                </p:oleObj>
              </mc:Choice>
              <mc:Fallback>
                <p:oleObj name="Equation" r:id="rId15" imgW="2133600" imgH="1143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352800"/>
                        <a:ext cx="2133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0491" name="Object 11"/>
          <p:cNvGraphicFramePr>
            <a:graphicFrameLocks noChangeAspect="1"/>
          </p:cNvGraphicFramePr>
          <p:nvPr/>
        </p:nvGraphicFramePr>
        <p:xfrm>
          <a:off x="2057400" y="4724400"/>
          <a:ext cx="5270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Equation" r:id="rId17" imgW="5270500" imgH="1143000" progId="Equation.DSMT4">
                  <p:embed/>
                </p:oleObj>
              </mc:Choice>
              <mc:Fallback>
                <p:oleObj name="Equation" r:id="rId17" imgW="5270500" imgH="1143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724400"/>
                        <a:ext cx="5270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0B508E10-C369-4A7B-B045-B795745B1D6C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0244" name="Rectangle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blipFill rotWithShape="0">
            <a:blip r:embed="rId3"/>
            <a:stretch>
              <a:fillRect l="-1852" b="-18857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661507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0">
            <a:blip r:embed="rId4"/>
            <a:stretch>
              <a:fillRect l="-1259" t="-1467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61509" name="Object 5"/>
          <p:cNvGraphicFramePr>
            <a:graphicFrameLocks noChangeAspect="1"/>
          </p:cNvGraphicFramePr>
          <p:nvPr/>
        </p:nvGraphicFramePr>
        <p:xfrm>
          <a:off x="7429500" y="2971800"/>
          <a:ext cx="609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5" imgW="609600" imgH="1143000" progId="Equation.DSMT4">
                  <p:embed/>
                </p:oleObj>
              </mc:Choice>
              <mc:Fallback>
                <p:oleObj name="Equation" r:id="rId5" imgW="6096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00" y="2971800"/>
                        <a:ext cx="609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EE4D9011-4CD9-4FA6-AE44-3312B8B08781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PARALLELOGRAM RULE FOR ADDITION</a:t>
            </a:r>
          </a:p>
        </p:txBody>
      </p:sp>
      <p:sp>
        <p:nvSpPr>
          <p:cNvPr id="662531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  <a:blipFill rotWithShape="0">
            <a:blip r:embed="rId3"/>
            <a:stretch>
              <a:fillRect l="-1259" t="-1355" r="-2519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62533" name="Object 5"/>
          <p:cNvGraphicFramePr>
            <a:graphicFrameLocks noChangeAspect="1"/>
          </p:cNvGraphicFramePr>
          <p:nvPr/>
        </p:nvGraphicFramePr>
        <p:xfrm>
          <a:off x="1600200" y="21717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4" imgW="838200" imgH="279400" progId="Equation.DSMT4">
                  <p:embed/>
                </p:oleObj>
              </mc:Choice>
              <mc:Fallback>
                <p:oleObj name="Equation" r:id="rId4" imgW="838200" imgH="279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1717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2535" name="Picture 7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81400"/>
            <a:ext cx="51054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678C2263-D1A0-480D-BA27-809326B3A6BD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2292" name="Rectangle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blipFill rotWithShape="0">
            <a:blip r:embed="rId3"/>
            <a:stretch>
              <a:fillRect l="-1852" b="-18857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663555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143000"/>
            <a:ext cx="8229600" cy="5562600"/>
          </a:xfrm>
          <a:blipFill rotWithShape="0">
            <a:blip r:embed="rId4"/>
            <a:stretch>
              <a:fillRect l="-1259" t="-1206" r="-2222" b="-4386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63558" name="Object 6"/>
          <p:cNvGraphicFramePr>
            <a:graphicFrameLocks noChangeAspect="1"/>
          </p:cNvGraphicFramePr>
          <p:nvPr/>
        </p:nvGraphicFramePr>
        <p:xfrm>
          <a:off x="3454400" y="1219200"/>
          <a:ext cx="660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5" imgW="660113" imgH="342751" progId="Equation.DSMT4">
                  <p:embed/>
                </p:oleObj>
              </mc:Choice>
              <mc:Fallback>
                <p:oleObj name="Equation" r:id="rId5" imgW="660113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400" y="1219200"/>
                        <a:ext cx="660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61" name="Object 9"/>
          <p:cNvGraphicFramePr>
            <a:graphicFrameLocks noChangeAspect="1"/>
          </p:cNvGraphicFramePr>
          <p:nvPr/>
        </p:nvGraphicFramePr>
        <p:xfrm>
          <a:off x="4876800" y="4381500"/>
          <a:ext cx="685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7" imgW="685800" imgH="342900" progId="Equation.DSMT4">
                  <p:embed/>
                </p:oleObj>
              </mc:Choice>
              <mc:Fallback>
                <p:oleObj name="Equation" r:id="rId7" imgW="685800" imgH="3429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381500"/>
                        <a:ext cx="685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3563" name="Object 11"/>
          <p:cNvGraphicFramePr>
            <a:graphicFrameLocks noChangeAspect="1"/>
          </p:cNvGraphicFramePr>
          <p:nvPr/>
        </p:nvGraphicFramePr>
        <p:xfrm>
          <a:off x="3670300" y="4724400"/>
          <a:ext cx="1282700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9" imgW="1282700" imgH="2222500" progId="Equation.DSMT4">
                  <p:embed/>
                </p:oleObj>
              </mc:Choice>
              <mc:Fallback>
                <p:oleObj name="Equation" r:id="rId9" imgW="1282700" imgH="22225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4724400"/>
                        <a:ext cx="1282700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DDBB0531-6AC2-43DE-A05C-81E27FDEC036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6387" name="Footer Placeholder 5"/>
          <p:cNvSpPr>
            <a:spLocks noGrp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3316" name="Rectangle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blipFill rotWithShape="0">
            <a:blip r:embed="rId3"/>
            <a:stretch>
              <a:fillRect l="-1852" b="-18857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664587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sz="half" idx="1"/>
          </p:nvPr>
        </p:nvSpPr>
        <p:spPr>
          <a:xfrm>
            <a:off x="457200" y="1143000"/>
            <a:ext cx="8534400" cy="4876800"/>
          </a:xfrm>
          <a:blipFill rotWithShape="0">
            <a:blip r:embed="rId4"/>
            <a:stretch>
              <a:fillRect l="-1214" t="-1375" r="-8214" b="-6750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64589" name="Object 13"/>
          <p:cNvGraphicFramePr>
            <a:graphicFrameLocks noChangeAspect="1"/>
          </p:cNvGraphicFramePr>
          <p:nvPr/>
        </p:nvGraphicFramePr>
        <p:xfrm>
          <a:off x="2349500" y="2743200"/>
          <a:ext cx="2032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5" imgW="2032000" imgH="279400" progId="Equation.DSMT4">
                  <p:embed/>
                </p:oleObj>
              </mc:Choice>
              <mc:Fallback>
                <p:oleObj name="Equation" r:id="rId5" imgW="2032000" imgH="279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2743200"/>
                        <a:ext cx="2032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0" name="Object 14"/>
          <p:cNvGraphicFramePr>
            <a:graphicFrameLocks noChangeAspect="1"/>
          </p:cNvGraphicFramePr>
          <p:nvPr/>
        </p:nvGraphicFramePr>
        <p:xfrm>
          <a:off x="2311400" y="3175000"/>
          <a:ext cx="392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Equation" r:id="rId7" imgW="3924300" imgH="431800" progId="Equation.DSMT4">
                  <p:embed/>
                </p:oleObj>
              </mc:Choice>
              <mc:Fallback>
                <p:oleObj name="Equation" r:id="rId7" imgW="3924300" imgH="4318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0" y="3175000"/>
                        <a:ext cx="3924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1" name="Object 15"/>
          <p:cNvGraphicFramePr>
            <a:graphicFrameLocks noChangeAspect="1"/>
          </p:cNvGraphicFramePr>
          <p:nvPr/>
        </p:nvGraphicFramePr>
        <p:xfrm>
          <a:off x="2349500" y="3695700"/>
          <a:ext cx="2616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Equation" r:id="rId9" imgW="2616200" imgH="342900" progId="Equation.DSMT4">
                  <p:embed/>
                </p:oleObj>
              </mc:Choice>
              <mc:Fallback>
                <p:oleObj name="Equation" r:id="rId9" imgW="2616200" imgH="3429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3695700"/>
                        <a:ext cx="2616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2" name="Object 16"/>
          <p:cNvGraphicFramePr>
            <a:graphicFrameLocks noChangeAspect="1"/>
          </p:cNvGraphicFramePr>
          <p:nvPr/>
        </p:nvGraphicFramePr>
        <p:xfrm>
          <a:off x="2362200" y="4203700"/>
          <a:ext cx="349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11" imgW="3492500" imgH="431800" progId="Equation.DSMT4">
                  <p:embed/>
                </p:oleObj>
              </mc:Choice>
              <mc:Fallback>
                <p:oleObj name="Equation" r:id="rId11" imgW="3492500" imgH="4318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03700"/>
                        <a:ext cx="349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3" name="Object 17"/>
          <p:cNvGraphicFramePr>
            <a:graphicFrameLocks noChangeAspect="1"/>
          </p:cNvGraphicFramePr>
          <p:nvPr/>
        </p:nvGraphicFramePr>
        <p:xfrm>
          <a:off x="3263900" y="4813300"/>
          <a:ext cx="495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6" name="Equation" r:id="rId13" imgW="494870" imgH="253780" progId="Equation.DSMT4">
                  <p:embed/>
                </p:oleObj>
              </mc:Choice>
              <mc:Fallback>
                <p:oleObj name="Equation" r:id="rId13" imgW="494870" imgH="2537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4813300"/>
                        <a:ext cx="4953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4" name="Object 18"/>
          <p:cNvGraphicFramePr>
            <a:graphicFrameLocks noChangeAspect="1"/>
          </p:cNvGraphicFramePr>
          <p:nvPr/>
        </p:nvGraphicFramePr>
        <p:xfrm>
          <a:off x="4914900" y="4711700"/>
          <a:ext cx="939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15" imgW="939392" imgH="431613" progId="Equation.DSMT4">
                  <p:embed/>
                </p:oleObj>
              </mc:Choice>
              <mc:Fallback>
                <p:oleObj name="Equation" r:id="rId15" imgW="939392" imgH="431613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4900" y="4711700"/>
                        <a:ext cx="939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5" name="Object 19"/>
          <p:cNvGraphicFramePr>
            <a:graphicFrameLocks noChangeAspect="1"/>
          </p:cNvGraphicFramePr>
          <p:nvPr/>
        </p:nvGraphicFramePr>
        <p:xfrm>
          <a:off x="2349500" y="5232400"/>
          <a:ext cx="283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8" name="Equation" r:id="rId17" imgW="2832100" imgH="431800" progId="Equation.DSMT4">
                  <p:embed/>
                </p:oleObj>
              </mc:Choice>
              <mc:Fallback>
                <p:oleObj name="Equation" r:id="rId17" imgW="2832100" imgH="4318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5232400"/>
                        <a:ext cx="2832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4596" name="Object 20"/>
          <p:cNvGraphicFramePr>
            <a:graphicFrameLocks noChangeAspect="1"/>
          </p:cNvGraphicFramePr>
          <p:nvPr/>
        </p:nvGraphicFramePr>
        <p:xfrm>
          <a:off x="2336800" y="5740400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Equation" r:id="rId19" imgW="2921000" imgH="431800" progId="Equation.DSMT4">
                  <p:embed/>
                </p:oleObj>
              </mc:Choice>
              <mc:Fallback>
                <p:oleObj name="Equation" r:id="rId19" imgW="2921000" imgH="4318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5740400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1.3- </a:t>
            </a:r>
            <a:fld id="{6AB027F9-042D-4A69-859B-69F632010DB8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COMBINATIONS</a:t>
            </a:r>
          </a:p>
        </p:txBody>
      </p:sp>
      <p:sp>
        <p:nvSpPr>
          <p:cNvPr id="670723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  <a:blipFill rotWithShape="0">
            <a:blip r:embed="rId3"/>
            <a:stretch>
              <a:fillRect l="-1259" t="-1143" r="-1926" b="-4114"/>
            </a:stretch>
          </a:blipFill>
          <a:extLst/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graphicFrame>
        <p:nvGraphicFramePr>
          <p:cNvPr id="670726" name="Object 6"/>
          <p:cNvGraphicFramePr>
            <a:graphicFrameLocks noChangeAspect="1"/>
          </p:cNvGraphicFramePr>
          <p:nvPr/>
        </p:nvGraphicFramePr>
        <p:xfrm>
          <a:off x="2895600" y="3733800"/>
          <a:ext cx="2921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4" imgW="2921000" imgH="520700" progId="Equation.DSMT4">
                  <p:embed/>
                </p:oleObj>
              </mc:Choice>
              <mc:Fallback>
                <p:oleObj name="Equation" r:id="rId4" imgW="29210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733800"/>
                        <a:ext cx="29210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8"/>
          <p:cNvGraphicFramePr>
            <a:graphicFrameLocks noChangeAspect="1"/>
          </p:cNvGraphicFramePr>
          <p:nvPr/>
        </p:nvGraphicFramePr>
        <p:xfrm>
          <a:off x="2959100" y="19812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19812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29" name="Object 9"/>
          <p:cNvGraphicFramePr>
            <a:graphicFrameLocks noChangeAspect="1"/>
          </p:cNvGraphicFramePr>
          <p:nvPr/>
        </p:nvGraphicFramePr>
        <p:xfrm>
          <a:off x="2362200" y="1282700"/>
          <a:ext cx="2260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8" imgW="2260600" imgH="431800" progId="Equation.DSMT4">
                  <p:embed/>
                </p:oleObj>
              </mc:Choice>
              <mc:Fallback>
                <p:oleObj name="Equation" r:id="rId8" imgW="22606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282700"/>
                        <a:ext cx="2260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30" name="Object 10"/>
          <p:cNvGraphicFramePr>
            <a:graphicFrameLocks noChangeAspect="1"/>
          </p:cNvGraphicFramePr>
          <p:nvPr/>
        </p:nvGraphicFramePr>
        <p:xfrm>
          <a:off x="2400300" y="1816100"/>
          <a:ext cx="1003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Equation" r:id="rId10" imgW="1002865" imgH="342751" progId="Equation.DSMT4">
                  <p:embed/>
                </p:oleObj>
              </mc:Choice>
              <mc:Fallback>
                <p:oleObj name="Equation" r:id="rId10" imgW="1002865" imgH="34275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1816100"/>
                        <a:ext cx="1003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Footer Placeholder 5"/>
          <p:cNvSpPr txBox="1">
            <a:spLocks/>
          </p:cNvSpPr>
          <p:nvPr/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Symbol" panose="05050102010706020507" pitchFamily="18" charset="2"/>
              <a:buNone/>
            </a:pPr>
            <a:r>
              <a:rPr lang="en-US" altLang="en-US" sz="1200">
                <a:latin typeface="Arial" panose="020B0604020202020204" pitchFamily="34" charset="0"/>
                <a:sym typeface="Symbol" panose="05050102010706020507" pitchFamily="18" charset="2"/>
              </a:rPr>
              <a:t> © 2016 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16548</TotalTime>
  <Words>329</Words>
  <Application>Microsoft Office PowerPoint</Application>
  <PresentationFormat>On-screen Show (4:3)</PresentationFormat>
  <Paragraphs>119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Linear Equations in Linear Algebra</vt:lpstr>
      <vt:lpstr>VECTOR EQUATIONS</vt:lpstr>
      <vt:lpstr>VECTOR EQUATIONS</vt:lpstr>
      <vt:lpstr>VECTOR EQUATIONS</vt:lpstr>
      <vt:lpstr> </vt:lpstr>
      <vt:lpstr>PARALLELOGRAM RULE FOR ADDITION</vt:lpstr>
      <vt:lpstr> </vt:lpstr>
      <vt:lpstr> </vt:lpstr>
      <vt:lpstr>LINEAR COMBINATIONS</vt:lpstr>
      <vt:lpstr>LINEAR COMBINATIONS</vt:lpstr>
      <vt:lpstr>LINEAR COMBINATIONS</vt:lpstr>
      <vt:lpstr>LINEAR COMBINATIONS</vt:lpstr>
      <vt:lpstr>LINEAR COMBINATIONS</vt:lpstr>
      <vt:lpstr>LINEAR COMBINATIONS</vt:lpstr>
      <vt:lpstr>LINEAR COMBINATIONS</vt:lpstr>
      <vt:lpstr>LINEAR COMBINATIONS</vt:lpstr>
      <vt:lpstr>A GEOMETRIC DESCRIPTION OF SPAN {V}</vt:lpstr>
      <vt:lpstr>A GEOMETRIC DESCRIPTION OF SPAN {U, V}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881</cp:revision>
  <dcterms:created xsi:type="dcterms:W3CDTF">2005-10-22T18:34:54Z</dcterms:created>
  <dcterms:modified xsi:type="dcterms:W3CDTF">2015-05-15T13:10:36Z</dcterms:modified>
</cp:coreProperties>
</file>