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2"/>
  </p:notesMasterIdLst>
  <p:handoutMasterIdLst>
    <p:handoutMasterId r:id="rId23"/>
  </p:handoutMasterIdLst>
  <p:sldIdLst>
    <p:sldId id="424" r:id="rId2"/>
    <p:sldId id="362" r:id="rId3"/>
    <p:sldId id="443" r:id="rId4"/>
    <p:sldId id="445" r:id="rId5"/>
    <p:sldId id="427" r:id="rId6"/>
    <p:sldId id="428" r:id="rId7"/>
    <p:sldId id="429" r:id="rId8"/>
    <p:sldId id="430" r:id="rId9"/>
    <p:sldId id="431" r:id="rId10"/>
    <p:sldId id="432" r:id="rId11"/>
    <p:sldId id="446" r:id="rId12"/>
    <p:sldId id="439" r:id="rId13"/>
    <p:sldId id="440" r:id="rId14"/>
    <p:sldId id="441" r:id="rId15"/>
    <p:sldId id="434" r:id="rId16"/>
    <p:sldId id="435" r:id="rId17"/>
    <p:sldId id="436" r:id="rId18"/>
    <p:sldId id="437" r:id="rId19"/>
    <p:sldId id="438" r:id="rId20"/>
    <p:sldId id="447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CC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7" autoAdjust="0"/>
    <p:restoredTop sz="98725" autoAdjust="0"/>
  </p:normalViewPr>
  <p:slideViewPr>
    <p:cSldViewPr>
      <p:cViewPr varScale="1">
        <p:scale>
          <a:sx n="74" d="100"/>
          <a:sy n="74" d="100"/>
        </p:scale>
        <p:origin x="1296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A102F-263A-414D-84D8-E6C26DB24620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76CA0-FBC8-4749-A1CB-F18D9109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00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2A8D7C-6416-4EC0-B837-A63238B9FC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24540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5998D4D9-8D99-4765-8F48-3D34FC383EB6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90273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3AB53A30-0CAA-4C79-9BB5-AC3AB7E75DA1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03932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1.7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579" y="2057400"/>
            <a:ext cx="3076842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38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3DBD279F-A684-42B6-8955-011DFD28447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4794995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A75C74FA-A9EA-4620-98AA-9891C8288BB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91676125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17CF41D4-C7A6-4751-88CF-535AD34DC4F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61246558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4A910030-9328-4853-9F25-DBB787B3A29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62970481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250B6DF8-8557-4E2B-A3A7-932D9BD1AD0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17103730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76989BE2-E8E9-49E1-959D-359AD12E83A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4780247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215D5B78-C3DC-4516-8229-9925D74E84F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6775716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8FDA5D3F-2949-4308-9DA7-827720259BA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6107936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BC0851DF-25A6-4D19-8993-863864D6FFD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56118888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145D8719-2C4B-4468-A780-CCAE92CB07F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8161911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ECEFBFFA-817D-4865-A6A4-A30DDBA5A15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49743601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1.7- </a:t>
            </a:r>
            <a:fld id="{8657F66F-89BB-464C-A92C-109E80C6A73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1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4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53.wmf"/><Relationship Id="rId3" Type="http://schemas.openxmlformats.org/officeDocument/2006/relationships/image" Target="../media/image57.png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2.wmf"/><Relationship Id="rId5" Type="http://schemas.openxmlformats.org/officeDocument/2006/relationships/image" Target="../media/image49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55.png"/><Relationship Id="rId4" Type="http://schemas.openxmlformats.org/officeDocument/2006/relationships/image" Target="../media/image54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image" Target="../media/image63.png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56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5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Equations</a:t>
            </a:r>
            <a:br>
              <a:rPr lang="en-US" altLang="en-US" smtClean="0"/>
            </a:br>
            <a:r>
              <a:rPr lang="en-US" altLang="en-US" smtClean="0"/>
              <a:t>in Linear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AA4C0AA0-2D35-4423-8B6F-F7BAAFE23333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ONE OR TWO VECTORS</a:t>
            </a:r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A set of two vectors {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} is linearly dependent if at least one of the vectors is a multiple of the other.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set is linearly independent if and only if neither of the vectors is a multiple of the other.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B675B254-7AFD-4E2C-AB11-0B4B95A3D818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p:graphicFrame>
        <p:nvGraphicFramePr>
          <p:cNvPr id="16392" name="Object 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Equation" r:id="rId3" imgW="475104" imgH="810471" progId="Equation.DSMT4">
                  <p:embed/>
                </p:oleObj>
              </mc:Choice>
              <mc:Fallback>
                <p:oleObj name="Equation" r:id="rId3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09600" y="2439412"/>
            <a:ext cx="7924800" cy="3108543"/>
          </a:xfrm>
          <a:prstGeom prst="rect">
            <a:avLst/>
          </a:prstGeom>
          <a:solidFill>
            <a:srgbClr val="EBEBFF"/>
          </a:solidFill>
        </p:spPr>
        <p:txBody>
          <a:bodyPr>
            <a:spAutoFit/>
          </a:bodyPr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  <a:latin typeface="+mn-lt"/>
              </a:rPr>
              <a:t>Characterization of Linearly Dependent Sets</a:t>
            </a:r>
          </a:p>
          <a:p>
            <a:pPr eaLnBrk="1" hangingPunct="1"/>
            <a:r>
              <a:rPr lang="en-US" altLang="en-US" sz="2800" dirty="0" smtClean="0">
                <a:latin typeface="+mn-lt"/>
              </a:rPr>
              <a:t>An indexed set                           of two or more vectors is linearly dependent if and only if at least one of the vectors in </a:t>
            </a:r>
            <a:r>
              <a:rPr lang="en-US" altLang="en-US" sz="2800" i="1" dirty="0" smtClean="0">
                <a:latin typeface="+mn-lt"/>
              </a:rPr>
              <a:t>S</a:t>
            </a:r>
            <a:r>
              <a:rPr lang="en-US" altLang="en-US" sz="2800" dirty="0" smtClean="0">
                <a:latin typeface="+mn-lt"/>
              </a:rPr>
              <a:t> is a linear combination of the others. In fact, if </a:t>
            </a:r>
            <a:r>
              <a:rPr lang="en-US" altLang="en-US" sz="2800" i="1" dirty="0" smtClean="0">
                <a:latin typeface="+mn-lt"/>
              </a:rPr>
              <a:t>S</a:t>
            </a:r>
            <a:r>
              <a:rPr lang="en-US" altLang="en-US" sz="2800" dirty="0" smtClean="0">
                <a:latin typeface="+mn-lt"/>
              </a:rPr>
              <a:t> is linearly dependent and           , then some </a:t>
            </a:r>
            <a:r>
              <a:rPr lang="en-US" altLang="en-US" sz="2800" b="1" dirty="0" err="1" smtClean="0">
                <a:latin typeface="+mn-lt"/>
              </a:rPr>
              <a:t>v</a:t>
            </a:r>
            <a:r>
              <a:rPr lang="en-US" altLang="en-US" sz="2800" i="1" baseline="-25000" dirty="0" err="1" smtClean="0">
                <a:latin typeface="+mn-lt"/>
              </a:rPr>
              <a:t>j</a:t>
            </a:r>
            <a:r>
              <a:rPr lang="en-US" altLang="en-US" sz="2800" dirty="0" smtClean="0">
                <a:latin typeface="+mn-lt"/>
              </a:rPr>
              <a:t> (with           ) is a linear combination of the preceding vectors, </a:t>
            </a:r>
            <a:r>
              <a:rPr lang="en-US" altLang="en-US" sz="2800" b="1" dirty="0" smtClean="0">
                <a:latin typeface="+mn-lt"/>
              </a:rPr>
              <a:t>v</a:t>
            </a:r>
            <a:r>
              <a:rPr lang="en-US" altLang="en-US" sz="2800" baseline="-25000" dirty="0" smtClean="0">
                <a:latin typeface="+mn-lt"/>
              </a:rPr>
              <a:t>1</a:t>
            </a:r>
            <a:r>
              <a:rPr lang="en-US" altLang="en-US" sz="2800" dirty="0" smtClean="0">
                <a:latin typeface="+mn-lt"/>
              </a:rPr>
              <a:t>, …,       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1799650"/>
            <a:ext cx="243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3366FF"/>
                </a:solidFill>
                <a:latin typeface="+mn-lt"/>
              </a:rPr>
              <a:t>THEOREM </a:t>
            </a:r>
            <a:r>
              <a:rPr lang="en-US" sz="2800" dirty="0" smtClean="0">
                <a:solidFill>
                  <a:srgbClr val="3366FF"/>
                </a:solidFill>
                <a:latin typeface="+mn-lt"/>
              </a:rPr>
              <a:t>7</a:t>
            </a:r>
            <a:endParaRPr lang="en-US" sz="2800" dirty="0">
              <a:solidFill>
                <a:srgbClr val="3366FF"/>
              </a:solidFill>
              <a:latin typeface="+mn-lt"/>
            </a:endParaRPr>
          </a:p>
        </p:txBody>
      </p:sp>
      <p:graphicFrame>
        <p:nvGraphicFramePr>
          <p:cNvPr id="1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170493"/>
              </p:ext>
            </p:extLst>
          </p:nvPr>
        </p:nvGraphicFramePr>
        <p:xfrm>
          <a:off x="2895600" y="2905919"/>
          <a:ext cx="2260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Equation" r:id="rId5" imgW="2260600" imgH="520700" progId="Equation.DSMT4">
                  <p:embed/>
                </p:oleObj>
              </mc:Choice>
              <mc:Fallback>
                <p:oleObj name="Equation" r:id="rId5" imgW="2260600" imgH="520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905919"/>
                        <a:ext cx="2260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756660"/>
              </p:ext>
            </p:extLst>
          </p:nvPr>
        </p:nvGraphicFramePr>
        <p:xfrm>
          <a:off x="6965830" y="4177972"/>
          <a:ext cx="965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2" name="Equation" r:id="rId7" imgW="965200" imgH="482600" progId="Equation.DSMT4">
                  <p:embed/>
                </p:oleObj>
              </mc:Choice>
              <mc:Fallback>
                <p:oleObj name="Equation" r:id="rId7" imgW="965200" imgH="482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5830" y="4177972"/>
                        <a:ext cx="965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9627"/>
              </p:ext>
            </p:extLst>
          </p:nvPr>
        </p:nvGraphicFramePr>
        <p:xfrm>
          <a:off x="3390900" y="4660572"/>
          <a:ext cx="762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Equation" r:id="rId9" imgW="761669" imgH="418918" progId="Equation.DSMT4">
                  <p:embed/>
                </p:oleObj>
              </mc:Choice>
              <mc:Fallback>
                <p:oleObj name="Equation" r:id="rId9" imgW="761669" imgH="41891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900" y="4660572"/>
                        <a:ext cx="762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001937"/>
              </p:ext>
            </p:extLst>
          </p:nvPr>
        </p:nvGraphicFramePr>
        <p:xfrm>
          <a:off x="4800600" y="5041900"/>
          <a:ext cx="558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4" name="Equation" r:id="rId11" imgW="558800" imgH="520700" progId="Equation.DSMT4">
                  <p:embed/>
                </p:oleObj>
              </mc:Choice>
              <mc:Fallback>
                <p:oleObj name="Equation" r:id="rId11" imgW="558800" imgH="520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5041900"/>
                        <a:ext cx="5588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4872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8DD1E35D-98D1-40FC-B222-61402451ACDB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Proof:</a:t>
            </a:r>
            <a:r>
              <a:rPr lang="en-US" altLang="en-US" sz="2800" smtClean="0"/>
              <a:t> If some </a:t>
            </a:r>
            <a:r>
              <a:rPr lang="en-US" altLang="en-US" sz="2800" b="1" smtClean="0"/>
              <a:t>v</a:t>
            </a:r>
            <a:r>
              <a:rPr lang="en-US" altLang="en-US" sz="2800" i="1" baseline="-25000" smtClean="0"/>
              <a:t>j</a:t>
            </a:r>
            <a:r>
              <a:rPr lang="en-US" altLang="en-US" sz="2800" smtClean="0"/>
              <a:t> in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equals a linear combination of the other vectors, then </a:t>
            </a:r>
            <a:r>
              <a:rPr lang="en-US" altLang="en-US" sz="2800" b="1" smtClean="0"/>
              <a:t>v</a:t>
            </a:r>
            <a:r>
              <a:rPr lang="en-US" altLang="en-US" sz="2800" i="1" baseline="-25000" smtClean="0"/>
              <a:t>j</a:t>
            </a:r>
            <a:r>
              <a:rPr lang="en-US" altLang="en-US" sz="2800" smtClean="0"/>
              <a:t> can be subtracted from both sides of the equation, producing a linear dependence relation with a nonzero weight        on </a:t>
            </a:r>
            <a:r>
              <a:rPr lang="en-US" altLang="en-US" sz="2800" b="1" smtClean="0"/>
              <a:t>v</a:t>
            </a:r>
            <a:r>
              <a:rPr lang="en-US" altLang="en-US" sz="2800" i="1" baseline="-25000" smtClean="0"/>
              <a:t>j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[For instance, if                             , then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.]</a:t>
            </a:r>
          </a:p>
          <a:p>
            <a:pPr eaLnBrk="1" hangingPunct="1"/>
            <a:r>
              <a:rPr lang="en-US" altLang="en-US" sz="2800" smtClean="0"/>
              <a:t>Thus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linearly dependent.</a:t>
            </a:r>
          </a:p>
          <a:p>
            <a:pPr eaLnBrk="1" hangingPunct="1"/>
            <a:r>
              <a:rPr lang="en-US" altLang="en-US" sz="2800" smtClean="0"/>
              <a:t>Conversely, suppose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linearly dependent.</a:t>
            </a:r>
          </a:p>
          <a:p>
            <a:pPr eaLnBrk="1" hangingPunct="1"/>
            <a:r>
              <a:rPr lang="en-US" altLang="en-US" sz="2800" smtClean="0"/>
              <a:t>If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is zero, then it is a (trivial) linear combination of the other vectors in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667652" name="Object 4"/>
          <p:cNvGraphicFramePr>
            <a:graphicFrameLocks noChangeAspect="1"/>
          </p:cNvGraphicFramePr>
          <p:nvPr/>
        </p:nvGraphicFramePr>
        <p:xfrm>
          <a:off x="5257800" y="2768600"/>
          <a:ext cx="6096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3" imgW="710891" imgH="431613" progId="Equation.DSMT4">
                  <p:embed/>
                </p:oleObj>
              </mc:Choice>
              <mc:Fallback>
                <p:oleObj name="Equation" r:id="rId3" imgW="710891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768600"/>
                        <a:ext cx="609600" cy="36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3" name="Object 5"/>
          <p:cNvGraphicFramePr>
            <a:graphicFrameLocks noChangeAspect="1"/>
          </p:cNvGraphicFramePr>
          <p:nvPr/>
        </p:nvGraphicFramePr>
        <p:xfrm>
          <a:off x="3276600" y="3213100"/>
          <a:ext cx="238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5" imgW="2387600" imgH="482600" progId="Equation.DSMT4">
                  <p:embed/>
                </p:oleObj>
              </mc:Choice>
              <mc:Fallback>
                <p:oleObj name="Equation" r:id="rId5" imgW="23876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213100"/>
                        <a:ext cx="2387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4" name="Object 6"/>
          <p:cNvGraphicFramePr>
            <a:graphicFrameLocks noChangeAspect="1"/>
          </p:cNvGraphicFramePr>
          <p:nvPr/>
        </p:nvGraphicFramePr>
        <p:xfrm>
          <a:off x="838200" y="3721100"/>
          <a:ext cx="6159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7" imgW="6159500" imgH="520700" progId="Equation.DSMT4">
                  <p:embed/>
                </p:oleObj>
              </mc:Choice>
              <mc:Fallback>
                <p:oleObj name="Equation" r:id="rId7" imgW="6159500" imgH="520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721100"/>
                        <a:ext cx="61595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3B48F88B-2691-4AD5-B62C-5C2AF8212860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534400" cy="4648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Otherwise,           , and there exist weights </a:t>
            </a:r>
            <a:r>
              <a:rPr lang="en-US" altLang="en-US" sz="2800" i="1" smtClean="0"/>
              <a:t>c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…, </a:t>
            </a:r>
            <a:r>
              <a:rPr lang="en-US" altLang="en-US" sz="2800" i="1" smtClean="0"/>
              <a:t>c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, not all zero, such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Let </a:t>
            </a:r>
            <a:r>
              <a:rPr lang="en-US" altLang="en-US" sz="2800" i="1" smtClean="0"/>
              <a:t>j</a:t>
            </a:r>
            <a:r>
              <a:rPr lang="en-US" altLang="en-US" sz="2800" smtClean="0"/>
              <a:t> be the largest subscript for which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         , then               , which is impossible because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668676" name="Object 4"/>
          <p:cNvGraphicFramePr>
            <a:graphicFrameLocks noChangeAspect="1"/>
          </p:cNvGraphicFramePr>
          <p:nvPr/>
        </p:nvGraphicFramePr>
        <p:xfrm>
          <a:off x="2286000" y="1562100"/>
          <a:ext cx="965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Equation" r:id="rId3" imgW="965200" imgH="482600" progId="Equation.DSMT4">
                  <p:embed/>
                </p:oleObj>
              </mc:Choice>
              <mc:Fallback>
                <p:oleObj name="Equation" r:id="rId3" imgW="9652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562100"/>
                        <a:ext cx="965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7" name="Object 5"/>
          <p:cNvGraphicFramePr>
            <a:graphicFrameLocks noChangeAspect="1"/>
          </p:cNvGraphicFramePr>
          <p:nvPr/>
        </p:nvGraphicFramePr>
        <p:xfrm>
          <a:off x="2628900" y="2501900"/>
          <a:ext cx="3949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Equation" r:id="rId5" imgW="3949700" imgH="520700" progId="Equation.DSMT4">
                  <p:embed/>
                </p:oleObj>
              </mc:Choice>
              <mc:Fallback>
                <p:oleObj name="Equation" r:id="rId5" imgW="3949700" imgH="520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900" y="2501900"/>
                        <a:ext cx="3949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8" name="Object 6"/>
          <p:cNvGraphicFramePr>
            <a:graphicFrameLocks noChangeAspect="1"/>
          </p:cNvGraphicFramePr>
          <p:nvPr/>
        </p:nvGraphicFramePr>
        <p:xfrm>
          <a:off x="6248400" y="3530600"/>
          <a:ext cx="952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Equation" r:id="rId7" imgW="952087" imgH="520474" progId="Equation.DSMT4">
                  <p:embed/>
                </p:oleObj>
              </mc:Choice>
              <mc:Fallback>
                <p:oleObj name="Equation" r:id="rId7" imgW="952087" imgH="520474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3530600"/>
                        <a:ext cx="9525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9" name="Object 7"/>
          <p:cNvGraphicFramePr>
            <a:graphicFrameLocks noChangeAspect="1"/>
          </p:cNvGraphicFramePr>
          <p:nvPr/>
        </p:nvGraphicFramePr>
        <p:xfrm>
          <a:off x="1066800" y="4597400"/>
          <a:ext cx="762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Equation" r:id="rId9" imgW="761669" imgH="418918" progId="Equation.DSMT4">
                  <p:embed/>
                </p:oleObj>
              </mc:Choice>
              <mc:Fallback>
                <p:oleObj name="Equation" r:id="rId9" imgW="761669" imgH="418918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597400"/>
                        <a:ext cx="762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80" name="Object 8"/>
          <p:cNvGraphicFramePr>
            <a:graphicFrameLocks noChangeAspect="1"/>
          </p:cNvGraphicFramePr>
          <p:nvPr/>
        </p:nvGraphicFramePr>
        <p:xfrm>
          <a:off x="2743200" y="4559300"/>
          <a:ext cx="1206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Equation" r:id="rId11" imgW="1206500" imgH="482600" progId="Equation.DSMT4">
                  <p:embed/>
                </p:oleObj>
              </mc:Choice>
              <mc:Fallback>
                <p:oleObj name="Equation" r:id="rId11" imgW="12065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559300"/>
                        <a:ext cx="1206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81" name="Object 9"/>
          <p:cNvGraphicFramePr>
            <a:graphicFrameLocks noChangeAspect="1"/>
          </p:cNvGraphicFramePr>
          <p:nvPr/>
        </p:nvGraphicFramePr>
        <p:xfrm>
          <a:off x="762000" y="5067300"/>
          <a:ext cx="965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Equation" r:id="rId13" imgW="965200" imgH="482600" progId="Equation.DSMT4">
                  <p:embed/>
                </p:oleObj>
              </mc:Choice>
              <mc:Fallback>
                <p:oleObj name="Equation" r:id="rId13" imgW="9652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067300"/>
                        <a:ext cx="965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F7E60C5F-C6DF-48DE-9FB8-A5DE36E5AAF3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59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00200"/>
            <a:ext cx="8686800" cy="4572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So         , and</a:t>
            </a:r>
          </a:p>
        </p:txBody>
      </p:sp>
      <p:graphicFrame>
        <p:nvGraphicFramePr>
          <p:cNvPr id="66970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90600" y="1676400"/>
          <a:ext cx="762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Equation" r:id="rId3" imgW="761669" imgH="418918" progId="Equation.DSMT4">
                  <p:embed/>
                </p:oleObj>
              </mc:Choice>
              <mc:Fallback>
                <p:oleObj name="Equation" r:id="rId3" imgW="761669" imgH="418918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676400"/>
                        <a:ext cx="762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2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81000" y="2209800"/>
          <a:ext cx="73914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5" imgW="6540500" imgH="520700" progId="Equation.DSMT4">
                  <p:embed/>
                </p:oleObj>
              </mc:Choice>
              <mc:Fallback>
                <p:oleObj name="Equation" r:id="rId5" imgW="6540500" imgH="520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09800"/>
                        <a:ext cx="73914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5" name="Object 9"/>
          <p:cNvGraphicFramePr>
            <a:graphicFrameLocks noChangeAspect="1"/>
          </p:cNvGraphicFramePr>
          <p:nvPr/>
        </p:nvGraphicFramePr>
        <p:xfrm>
          <a:off x="1981200" y="2971800"/>
          <a:ext cx="434340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Equation" r:id="rId7" imgW="3911600" imgH="520700" progId="Equation.DSMT4">
                  <p:embed/>
                </p:oleObj>
              </mc:Choice>
              <mc:Fallback>
                <p:oleObj name="Equation" r:id="rId7" imgW="3911600" imgH="5207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971800"/>
                        <a:ext cx="4343400" cy="57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6" name="Object 10"/>
          <p:cNvGraphicFramePr>
            <a:graphicFrameLocks noChangeAspect="1"/>
          </p:cNvGraphicFramePr>
          <p:nvPr/>
        </p:nvGraphicFramePr>
        <p:xfrm>
          <a:off x="2311400" y="3810000"/>
          <a:ext cx="51308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Equation" r:id="rId9" imgW="5130800" imgH="1270000" progId="Equation.DSMT4">
                  <p:embed/>
                </p:oleObj>
              </mc:Choice>
              <mc:Fallback>
                <p:oleObj name="Equation" r:id="rId9" imgW="5130800" imgH="1270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1400" y="3810000"/>
                        <a:ext cx="51308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5CE40F6E-6BBA-4996-B4B7-0A9F0D9C2995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Theorem 7 does </a:t>
            </a:r>
            <a:r>
              <a:rPr lang="en-US" altLang="en-US" sz="2800" i="1" dirty="0" smtClean="0"/>
              <a:t>not</a:t>
            </a:r>
            <a:r>
              <a:rPr lang="en-US" altLang="en-US" sz="2800" dirty="0" smtClean="0"/>
              <a:t> say that </a:t>
            </a:r>
            <a:r>
              <a:rPr lang="en-US" altLang="en-US" sz="2800" i="1" dirty="0" smtClean="0"/>
              <a:t>every</a:t>
            </a:r>
            <a:r>
              <a:rPr lang="en-US" altLang="en-US" sz="2800" dirty="0" smtClean="0"/>
              <a:t> vector in a linearly dependent set is a linear combination of the preceding vectors.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A vector in a linearly dependent set may fail to be a linear combination of the other vectors.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b="1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 smtClean="0"/>
              <a:t>Example 4:</a:t>
            </a:r>
            <a:r>
              <a:rPr lang="en-US" altLang="en-US" sz="2800" dirty="0" smtClean="0"/>
              <a:t> Let                and              . Describe the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set spanned by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, and explain why a vector </a:t>
            </a:r>
            <a:r>
              <a:rPr lang="en-US" altLang="en-US" sz="2800" b="1" dirty="0" smtClean="0"/>
              <a:t>w</a:t>
            </a:r>
            <a:r>
              <a:rPr lang="en-US" altLang="en-US" sz="2800" dirty="0" smtClean="0"/>
              <a:t> is in Span {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} if and only if {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w</a:t>
            </a:r>
            <a:r>
              <a:rPr lang="en-US" altLang="en-US" sz="2800" dirty="0" smtClean="0"/>
              <a:t>} is linearly dependent. </a:t>
            </a:r>
          </a:p>
        </p:txBody>
      </p:sp>
      <p:graphicFrame>
        <p:nvGraphicFramePr>
          <p:cNvPr id="662532" name="Object 4"/>
          <p:cNvGraphicFramePr>
            <a:graphicFrameLocks noChangeAspect="1"/>
          </p:cNvGraphicFramePr>
          <p:nvPr/>
        </p:nvGraphicFramePr>
        <p:xfrm>
          <a:off x="3302000" y="3213100"/>
          <a:ext cx="12192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3" imgW="1219200" imgH="1778000" progId="Equation.DSMT4">
                  <p:embed/>
                </p:oleObj>
              </mc:Choice>
              <mc:Fallback>
                <p:oleObj name="Equation" r:id="rId3" imgW="12192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0" y="3213100"/>
                        <a:ext cx="12192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2533" name="Object 5"/>
          <p:cNvGraphicFramePr>
            <a:graphicFrameLocks noChangeAspect="1"/>
          </p:cNvGraphicFramePr>
          <p:nvPr/>
        </p:nvGraphicFramePr>
        <p:xfrm>
          <a:off x="5181600" y="3213100"/>
          <a:ext cx="1206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5" imgW="1206500" imgH="1778000" progId="Equation.DSMT4">
                  <p:embed/>
                </p:oleObj>
              </mc:Choice>
              <mc:Fallback>
                <p:oleObj name="Equation" r:id="rId5" imgW="12065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213100"/>
                        <a:ext cx="1206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6598AA79-39D5-49EA-8F82-D75B8266CBA9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8904" y="6308211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355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46101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The vectors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are linearly independent because neither vector is a multiple of the other, and so they span a plane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Span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} is the </a:t>
                </a:r>
                <a:r>
                  <a:rPr lang="en-US" altLang="en-US" sz="2800" i="1" dirty="0" smtClean="0"/>
                  <a:t>x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i="1" dirty="0" smtClean="0"/>
                  <a:t>x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-plane (with          ).</a:t>
                </a:r>
              </a:p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 is a linear combination of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then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} is linearly dependent, by Theorem 7.</a:t>
                </a:r>
              </a:p>
              <a:p>
                <a:pPr eaLnBrk="1" hangingPunct="1"/>
                <a:r>
                  <a:rPr lang="en-US" altLang="en-US" sz="2800" dirty="0" smtClean="0"/>
                  <a:t>Conversely, suppose that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} is linearly dependent.</a:t>
                </a:r>
              </a:p>
              <a:p>
                <a:pPr eaLnBrk="1" hangingPunct="1"/>
                <a:r>
                  <a:rPr lang="en-US" altLang="en-US" sz="2800" dirty="0" smtClean="0"/>
                  <a:t>By theorem 7, some vector in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} is a linear combination of the preceding vectors (since           ).</a:t>
                </a:r>
              </a:p>
              <a:p>
                <a:pPr eaLnBrk="1" hangingPunct="1"/>
                <a:r>
                  <a:rPr lang="en-US" altLang="en-US" sz="2800" dirty="0" smtClean="0"/>
                  <a:t>That vector must be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, since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is not a multiple of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endParaRPr lang="en-US" altLang="en-US" sz="2800" dirty="0" smtClean="0"/>
              </a:p>
            </p:txBody>
          </p:sp>
        </mc:Choice>
        <mc:Fallback xmlns="">
          <p:sp>
            <p:nvSpPr>
              <p:cNvPr id="663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4610100"/>
              </a:xfrm>
              <a:blipFill rotWithShape="0">
                <a:blip r:embed="rId3"/>
                <a:stretch>
                  <a:fillRect l="-1259" t="-1455" r="-2074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63557" name="Object 5"/>
          <p:cNvGraphicFramePr>
            <a:graphicFrameLocks noChangeAspect="1"/>
          </p:cNvGraphicFramePr>
          <p:nvPr/>
        </p:nvGraphicFramePr>
        <p:xfrm>
          <a:off x="5867400" y="2590800"/>
          <a:ext cx="838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3" name="Equation" r:id="rId4" imgW="952087" imgH="482391" progId="Equation.DSMT4">
                  <p:embed/>
                </p:oleObj>
              </mc:Choice>
              <mc:Fallback>
                <p:oleObj name="Equation" r:id="rId4" imgW="952087" imgH="48239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2590800"/>
                        <a:ext cx="838200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3558" name="Object 6"/>
          <p:cNvGraphicFramePr>
            <a:graphicFrameLocks noChangeAspect="1"/>
          </p:cNvGraphicFramePr>
          <p:nvPr/>
        </p:nvGraphicFramePr>
        <p:xfrm>
          <a:off x="7162800" y="5410200"/>
          <a:ext cx="850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name="Equation" r:id="rId6" imgW="850531" imgH="342751" progId="Equation.DSMT4">
                  <p:embed/>
                </p:oleObj>
              </mc:Choice>
              <mc:Fallback>
                <p:oleObj name="Equation" r:id="rId6" imgW="850531" imgH="34275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5410200"/>
                        <a:ext cx="850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E7023E96-3854-4C72-BDC2-5E7C62D8E941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45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257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So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 is in Span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}. Fig. 2 below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Example 4 generalizes to any set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}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800" dirty="0" smtClean="0"/>
                  <a:t>with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linearly independent.</a:t>
                </a:r>
              </a:p>
              <a:p>
                <a:pPr eaLnBrk="1" hangingPunct="1"/>
                <a:r>
                  <a:rPr lang="en-US" altLang="en-US" sz="2800" dirty="0" smtClean="0"/>
                  <a:t>The set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} will be linearly dependent if and only if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 is in the plane spanned by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.</a:t>
                </a:r>
              </a:p>
            </p:txBody>
          </p:sp>
        </mc:Choice>
        <mc:Fallback xmlns="">
          <p:sp>
            <p:nvSpPr>
              <p:cNvPr id="6645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257800"/>
              </a:xfrm>
              <a:blipFill rotWithShape="0">
                <a:blip r:embed="rId2"/>
                <a:stretch>
                  <a:fillRect l="-1236" t="-1276" r="-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64582" name="Picture 6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8153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2E83CBFE-CC06-489C-B38D-9863D0CBB237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74650" y="1967805"/>
                <a:ext cx="8312150" cy="1384995"/>
              </a:xfrm>
              <a:prstGeom prst="rect">
                <a:avLst/>
              </a:prstGeom>
              <a:solidFill>
                <a:srgbClr val="EBEBFF"/>
              </a:solidFill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en-US" altLang="en-US" sz="2800" dirty="0" smtClean="0">
                    <a:latin typeface="+mn-lt"/>
                  </a:rPr>
                  <a:t>If a set contains more vectors than there are entries in each vector, then the set is linearly dependent. That is, any set {</a:t>
                </a:r>
                <a:r>
                  <a:rPr lang="en-US" altLang="en-US" sz="2800" b="1" dirty="0" smtClean="0">
                    <a:latin typeface="+mn-lt"/>
                  </a:rPr>
                  <a:t>v</a:t>
                </a:r>
                <a:r>
                  <a:rPr lang="en-US" altLang="en-US" sz="2800" baseline="-25000" dirty="0" smtClean="0">
                    <a:latin typeface="+mn-lt"/>
                  </a:rPr>
                  <a:t>1</a:t>
                </a:r>
                <a:r>
                  <a:rPr lang="en-US" altLang="en-US" sz="2800" dirty="0" smtClean="0">
                    <a:latin typeface="+mn-lt"/>
                  </a:rPr>
                  <a:t>, …, </a:t>
                </a:r>
                <a:r>
                  <a:rPr lang="en-US" altLang="en-US" sz="2800" b="1" dirty="0" err="1" smtClean="0">
                    <a:latin typeface="+mn-lt"/>
                  </a:rPr>
                  <a:t>v</a:t>
                </a:r>
                <a:r>
                  <a:rPr lang="en-US" altLang="en-US" sz="2800" i="1" baseline="-25000" dirty="0" err="1" smtClean="0">
                    <a:latin typeface="+mn-lt"/>
                  </a:rPr>
                  <a:t>p</a:t>
                </a:r>
                <a:r>
                  <a:rPr lang="en-US" altLang="en-US" sz="2800" dirty="0" smtClean="0">
                    <a:latin typeface="+mn-lt"/>
                  </a:rPr>
                  <a:t>}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latin typeface="+mn-lt"/>
                  </a:rPr>
                  <a:t> is linearly dependent if           .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650" y="1967805"/>
                <a:ext cx="8312150" cy="1384995"/>
              </a:xfrm>
              <a:prstGeom prst="rect">
                <a:avLst/>
              </a:prstGeom>
              <a:blipFill rotWithShape="0">
                <a:blip r:embed="rId3"/>
                <a:stretch>
                  <a:fillRect l="-1466" t="-4846" r="-660" b="-11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76200" y="1375967"/>
            <a:ext cx="243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3366FF"/>
                </a:solidFill>
                <a:latin typeface="+mn-lt"/>
              </a:rPr>
              <a:t>THEOREM 8</a:t>
            </a:r>
          </a:p>
        </p:txBody>
      </p:sp>
      <p:graphicFrame>
        <p:nvGraphicFramePr>
          <p:cNvPr id="66560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00661"/>
              </p:ext>
            </p:extLst>
          </p:nvPr>
        </p:nvGraphicFramePr>
        <p:xfrm>
          <a:off x="7499350" y="29337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6" name="Equation" r:id="rId4" imgW="901309" imgH="342751" progId="Equation.DSMT4">
                  <p:embed/>
                </p:oleObj>
              </mc:Choice>
              <mc:Fallback>
                <p:oleObj name="Equation" r:id="rId4" imgW="901309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9350" y="29337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341582" y="3671213"/>
            <a:ext cx="8312150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1" hangingPunct="1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</a:pPr>
            <a:r>
              <a:rPr lang="en-US" altLang="en-US" sz="2800" b="1" dirty="0">
                <a:solidFill>
                  <a:srgbClr val="000000"/>
                </a:solidFill>
                <a:latin typeface="Times New Roman"/>
              </a:rPr>
              <a:t>Proof: </a:t>
            </a: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Let                                  .  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Then </a:t>
            </a:r>
            <a:r>
              <a:rPr lang="en-US" altLang="en-US" sz="2800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 is           , and the equation             corresponds to a system of </a:t>
            </a:r>
            <a:r>
              <a:rPr lang="en-US" altLang="en-US" sz="2800" i="1" dirty="0">
                <a:solidFill>
                  <a:srgbClr val="000000"/>
                </a:solidFill>
                <a:latin typeface="Times New Roman"/>
              </a:rPr>
              <a:t>n</a:t>
            </a: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 equations in </a:t>
            </a:r>
            <a:r>
              <a:rPr lang="en-US" altLang="en-US" sz="2800" i="1" dirty="0">
                <a:solidFill>
                  <a:srgbClr val="000000"/>
                </a:solidFill>
                <a:latin typeface="Times New Roman"/>
              </a:rPr>
              <a:t>p</a:t>
            </a: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 unknowns.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If           , there are more variables than equations, so there must be a free variable.</a:t>
            </a:r>
            <a:endParaRPr lang="en-US" altLang="en-US" sz="2800" b="1" dirty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66560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090644"/>
              </p:ext>
            </p:extLst>
          </p:nvPr>
        </p:nvGraphicFramePr>
        <p:xfrm>
          <a:off x="2298700" y="4343400"/>
          <a:ext cx="825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7" name="Equation" r:id="rId6" imgW="825500" imgH="330200" progId="Equation.DSMT4">
                  <p:embed/>
                </p:oleObj>
              </mc:Choice>
              <mc:Fallback>
                <p:oleObj name="Equation" r:id="rId6" imgW="825500" imgH="330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8700" y="4343400"/>
                        <a:ext cx="825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736098"/>
              </p:ext>
            </p:extLst>
          </p:nvPr>
        </p:nvGraphicFramePr>
        <p:xfrm>
          <a:off x="5651500" y="4272472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8" name="Equation" r:id="rId8" imgW="1129810" imgH="342751" progId="Equation.DSMT4">
                  <p:embed/>
                </p:oleObj>
              </mc:Choice>
              <mc:Fallback>
                <p:oleObj name="Equation" r:id="rId8" imgW="1129810" imgH="34275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4272472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895302"/>
              </p:ext>
            </p:extLst>
          </p:nvPr>
        </p:nvGraphicFramePr>
        <p:xfrm>
          <a:off x="1066800" y="52578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9" name="Equation" r:id="rId10" imgW="901309" imgH="342751" progId="Equation.DSMT4">
                  <p:embed/>
                </p:oleObj>
              </mc:Choice>
              <mc:Fallback>
                <p:oleObj name="Equation" r:id="rId10" imgW="901309" imgH="34275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2578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407112"/>
              </p:ext>
            </p:extLst>
          </p:nvPr>
        </p:nvGraphicFramePr>
        <p:xfrm>
          <a:off x="2362200" y="3671213"/>
          <a:ext cx="29083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0" name="Equation" r:id="rId12" imgW="2908300" imgH="635000" progId="Equation.DSMT4">
                  <p:embed/>
                </p:oleObj>
              </mc:Choice>
              <mc:Fallback>
                <p:oleObj name="Equation" r:id="rId12" imgW="2908300" imgH="635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671213"/>
                        <a:ext cx="29083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6D3970F7-4BCD-43E7-8A7B-101A74817F6C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Hence              has a nontrivial solution, and the columns of A are linearly dependent.</a:t>
            </a:r>
          </a:p>
          <a:p>
            <a:pPr eaLnBrk="1" hangingPunct="1"/>
            <a:r>
              <a:rPr lang="en-US" altLang="en-US" sz="2800" smtClean="0"/>
              <a:t>See the figure below for a matrix version of this theorem.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Theorem 8 says nothing about the case in which the number of vectors in the set does </a:t>
            </a:r>
            <a:r>
              <a:rPr lang="en-US" altLang="en-US" sz="2800" i="1" smtClean="0"/>
              <a:t>not</a:t>
            </a:r>
            <a:r>
              <a:rPr lang="en-US" altLang="en-US" sz="2800" smtClean="0"/>
              <a:t> exceed the number of entries in each vector. </a:t>
            </a:r>
          </a:p>
        </p:txBody>
      </p:sp>
      <p:graphicFrame>
        <p:nvGraphicFramePr>
          <p:cNvPr id="666628" name="Object 4"/>
          <p:cNvGraphicFramePr>
            <a:graphicFrameLocks noChangeAspect="1"/>
          </p:cNvGraphicFramePr>
          <p:nvPr/>
        </p:nvGraphicFramePr>
        <p:xfrm>
          <a:off x="1828800" y="12954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Equation" r:id="rId3" imgW="1129810" imgH="342751" progId="Equation.DSMT4">
                  <p:embed/>
                </p:oleObj>
              </mc:Choice>
              <mc:Fallback>
                <p:oleObj name="Equation" r:id="rId3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2954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66631" name="Picture 7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743200"/>
            <a:ext cx="4410075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68AC2536-CF20-4B63-8A0D-AFECAFF657DF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An indexed set of vectors {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err="1" smtClean="0"/>
                  <a:t>v</a:t>
                </a:r>
                <a:r>
                  <a:rPr lang="en-US" altLang="en-US" sz="2800" i="1" baseline="-25000" dirty="0" err="1" smtClean="0"/>
                  <a:t>p</a:t>
                </a:r>
                <a:r>
                  <a:rPr lang="en-US" altLang="en-US" sz="2800" dirty="0" smtClean="0"/>
                  <a:t>}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said to be </a:t>
                </a:r>
                <a:r>
                  <a:rPr lang="en-US" altLang="en-US" sz="2800" b="1" dirty="0" smtClean="0"/>
                  <a:t>linearly independent</a:t>
                </a:r>
                <a:r>
                  <a:rPr lang="en-US" altLang="en-US" sz="2800" dirty="0" smtClean="0"/>
                  <a:t> if the vector equation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has only the trivial solution. The set {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err="1" smtClean="0"/>
                  <a:t>v</a:t>
                </a:r>
                <a:r>
                  <a:rPr lang="en-US" altLang="en-US" sz="2800" i="1" baseline="-25000" dirty="0" err="1" smtClean="0"/>
                  <a:t>p</a:t>
                </a:r>
                <a:r>
                  <a:rPr lang="en-US" altLang="en-US" sz="2800" dirty="0" smtClean="0"/>
                  <a:t>} is said to be </a:t>
                </a:r>
                <a:r>
                  <a:rPr lang="en-US" altLang="en-US" sz="2800" b="1" dirty="0" smtClean="0"/>
                  <a:t>linearly dependent</a:t>
                </a:r>
                <a:r>
                  <a:rPr lang="en-US" altLang="en-US" sz="2800" dirty="0" smtClean="0"/>
                  <a:t> if there exist weights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i="1" dirty="0" err="1" smtClean="0"/>
                  <a:t>c</a:t>
                </a:r>
                <a:r>
                  <a:rPr lang="en-US" altLang="en-US" sz="2800" i="1" baseline="-25000" dirty="0" err="1" smtClean="0"/>
                  <a:t>p</a:t>
                </a:r>
                <a:r>
                  <a:rPr lang="en-US" altLang="en-US" sz="2800" dirty="0" smtClean="0"/>
                  <a:t>, not all zero, such that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(</a:t>
                </a:r>
                <a:r>
                  <a:rPr lang="en-US" altLang="en-US" sz="2800" dirty="0"/>
                  <a:t>2</a:t>
                </a:r>
                <a:r>
                  <a:rPr lang="en-US" altLang="en-US" sz="2800" dirty="0" smtClean="0"/>
                  <a:t>)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4"/>
                <a:stretch>
                  <a:fillRect l="-1259" t="-1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33" name="Object 17"/>
          <p:cNvGraphicFramePr>
            <a:graphicFrameLocks noChangeAspect="1"/>
          </p:cNvGraphicFramePr>
          <p:nvPr/>
        </p:nvGraphicFramePr>
        <p:xfrm>
          <a:off x="2895600" y="2743200"/>
          <a:ext cx="4025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5" imgW="4025900" imgH="520700" progId="Equation.DSMT4">
                  <p:embed/>
                </p:oleObj>
              </mc:Choice>
              <mc:Fallback>
                <p:oleObj name="Equation" r:id="rId5" imgW="4025900" imgH="5207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743200"/>
                        <a:ext cx="40259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4" name="Object 18"/>
          <p:cNvGraphicFramePr>
            <a:graphicFrameLocks noChangeAspect="1"/>
          </p:cNvGraphicFramePr>
          <p:nvPr/>
        </p:nvGraphicFramePr>
        <p:xfrm>
          <a:off x="2971800" y="4953000"/>
          <a:ext cx="3949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7" imgW="3949700" imgH="520700" progId="Equation.DSMT4">
                  <p:embed/>
                </p:oleObj>
              </mc:Choice>
              <mc:Fallback>
                <p:oleObj name="Equation" r:id="rId7" imgW="3949700" imgH="5207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953000"/>
                        <a:ext cx="3949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DEE33BAC-D98C-474A-AC00-E821949B6CC0}" type="slidenum">
              <a:rPr lang="en-US" altLang="en-US" sz="1200">
                <a:latin typeface="Arial" panose="020B0604020202020204" pitchFamily="34" charset="0"/>
              </a:rPr>
              <a:pPr algn="r"/>
              <a:t>20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560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TWO OR MORE VECTORS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74650" y="1967805"/>
                <a:ext cx="8312150" cy="1421864"/>
              </a:xfrm>
              <a:prstGeom prst="rect">
                <a:avLst/>
              </a:prstGeom>
              <a:solidFill>
                <a:srgbClr val="EBEBFF"/>
              </a:solidFill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en-US" altLang="en-US" sz="2800" dirty="0" smtClean="0">
                    <a:latin typeface="+mn-lt"/>
                  </a:rPr>
                  <a:t>If a set                           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800" dirty="0" smtClean="0">
                    <a:latin typeface="+mn-lt"/>
                  </a:rPr>
                  <a:t>contains the zero vector, then the set is linearly dependent.</a:t>
                </a:r>
              </a:p>
              <a:p>
                <a:pPr eaLnBrk="1" hangingPunct="1"/>
                <a:endParaRPr lang="en-US" altLang="en-US" sz="2800" b="1" dirty="0" smtClean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650" y="1967805"/>
                <a:ext cx="8312150" cy="1421864"/>
              </a:xfrm>
              <a:prstGeom prst="rect">
                <a:avLst/>
              </a:prstGeom>
              <a:blipFill rotWithShape="0">
                <a:blip r:embed="rId3"/>
                <a:stretch>
                  <a:fillRect l="-1466" t="-4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76200" y="1375967"/>
            <a:ext cx="243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3366FF"/>
                </a:solidFill>
                <a:latin typeface="+mn-lt"/>
              </a:rPr>
              <a:t>THEOREM </a:t>
            </a:r>
            <a:r>
              <a:rPr lang="en-US" sz="2800" dirty="0" smtClean="0">
                <a:solidFill>
                  <a:srgbClr val="3366FF"/>
                </a:solidFill>
                <a:latin typeface="+mn-lt"/>
              </a:rPr>
              <a:t>9</a:t>
            </a:r>
            <a:endParaRPr lang="en-US" sz="2800" dirty="0">
              <a:solidFill>
                <a:srgbClr val="3366FF"/>
              </a:solidFill>
              <a:latin typeface="+mn-lt"/>
            </a:endParaRPr>
          </a:p>
        </p:txBody>
      </p:sp>
      <p:graphicFrame>
        <p:nvGraphicFramePr>
          <p:cNvPr id="67277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810735"/>
              </p:ext>
            </p:extLst>
          </p:nvPr>
        </p:nvGraphicFramePr>
        <p:xfrm>
          <a:off x="1600200" y="2019837"/>
          <a:ext cx="2260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Equation" r:id="rId4" imgW="2260600" imgH="520700" progId="Equation.DSMT4">
                  <p:embed/>
                </p:oleObj>
              </mc:Choice>
              <mc:Fallback>
                <p:oleObj name="Equation" r:id="rId4" imgW="2260600" imgH="520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019837"/>
                        <a:ext cx="2260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228600" y="3581400"/>
            <a:ext cx="8312150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1" hangingPunct="1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</a:pPr>
            <a:r>
              <a:rPr lang="en-US" altLang="en-US" sz="2800" b="1" dirty="0">
                <a:solidFill>
                  <a:srgbClr val="000000"/>
                </a:solidFill>
                <a:latin typeface="Times New Roman"/>
              </a:rPr>
              <a:t>Proof:</a:t>
            </a: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 By renumbering the vectors, we may suppose 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rgbClr val="077C97"/>
              </a:buClr>
            </a:pP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	           . </a:t>
            </a:r>
          </a:p>
          <a:p>
            <a:pPr marL="342900" lvl="0" indent="-342900" eaLnBrk="1" hangingPunct="1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</a:pPr>
            <a:endParaRPr lang="en-US" altLang="en-US" sz="2800" dirty="0">
              <a:solidFill>
                <a:srgbClr val="000000"/>
              </a:solidFill>
              <a:latin typeface="Times New Roman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Then the equation                                           shows that </a:t>
            </a:r>
            <a:r>
              <a:rPr lang="en-US" altLang="en-US" sz="2800" i="1" dirty="0">
                <a:solidFill>
                  <a:srgbClr val="000000"/>
                </a:solidFill>
                <a:latin typeface="Times New Roman"/>
              </a:rPr>
              <a:t>S</a:t>
            </a:r>
            <a:r>
              <a:rPr lang="en-US" altLang="en-US" sz="2800" dirty="0">
                <a:solidFill>
                  <a:srgbClr val="000000"/>
                </a:solidFill>
                <a:latin typeface="Times New Roman"/>
              </a:rPr>
              <a:t> in linearly dependent.</a:t>
            </a:r>
          </a:p>
        </p:txBody>
      </p:sp>
      <p:graphicFrame>
        <p:nvGraphicFramePr>
          <p:cNvPr id="67277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926081"/>
              </p:ext>
            </p:extLst>
          </p:nvPr>
        </p:nvGraphicFramePr>
        <p:xfrm>
          <a:off x="647700" y="4152900"/>
          <a:ext cx="952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Equation" r:id="rId6" imgW="952087" imgH="482391" progId="Equation.DSMT4">
                  <p:embed/>
                </p:oleObj>
              </mc:Choice>
              <mc:Fallback>
                <p:oleObj name="Equation" r:id="rId6" imgW="952087" imgH="48239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4152900"/>
                        <a:ext cx="952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27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064444"/>
              </p:ext>
            </p:extLst>
          </p:nvPr>
        </p:nvGraphicFramePr>
        <p:xfrm>
          <a:off x="3302000" y="5181600"/>
          <a:ext cx="3632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Equation" r:id="rId8" imgW="3632200" imgH="520700" progId="Equation.DSMT4">
                  <p:embed/>
                </p:oleObj>
              </mc:Choice>
              <mc:Fallback>
                <p:oleObj name="Equation" r:id="rId8" imgW="3632200" imgH="520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0" y="5181600"/>
                        <a:ext cx="36322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98880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D7B9B094-1D4E-4674-B8B5-0692F54EAAAD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INDEPENDENCE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Equation (2) is called a </a:t>
            </a:r>
            <a:r>
              <a:rPr lang="en-US" altLang="en-US" sz="2800" b="1" dirty="0" smtClean="0"/>
              <a:t>linear dependence relation</a:t>
            </a:r>
            <a:r>
              <a:rPr lang="en-US" altLang="en-US" sz="2800" dirty="0" smtClean="0"/>
              <a:t> among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i="1" baseline="-25000" dirty="0" smtClean="0"/>
              <a:t> </a:t>
            </a:r>
            <a:r>
              <a:rPr lang="en-US" altLang="en-US" sz="2800" dirty="0" smtClean="0"/>
              <a:t>when the weights are not all zero.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An indexed set is linearly dependent if and only if it is not linearly independent.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/>
              <a:t>Example 1:</a:t>
            </a:r>
            <a:r>
              <a:rPr lang="en-US" altLang="en-US" sz="2800" dirty="0" smtClean="0"/>
              <a:t> Let                ,                , and                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674820" name="Object 4"/>
          <p:cNvGraphicFramePr>
            <a:graphicFrameLocks noChangeAspect="1"/>
          </p:cNvGraphicFramePr>
          <p:nvPr/>
        </p:nvGraphicFramePr>
        <p:xfrm>
          <a:off x="3276600" y="4406900"/>
          <a:ext cx="1333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Equation" r:id="rId3" imgW="1333500" imgH="1778000" progId="Equation.DSMT4">
                  <p:embed/>
                </p:oleObj>
              </mc:Choice>
              <mc:Fallback>
                <p:oleObj name="Equation" r:id="rId3" imgW="13335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06900"/>
                        <a:ext cx="1333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4821" name="Object 5"/>
          <p:cNvGraphicFramePr>
            <a:graphicFrameLocks noChangeAspect="1"/>
          </p:cNvGraphicFramePr>
          <p:nvPr/>
        </p:nvGraphicFramePr>
        <p:xfrm>
          <a:off x="4724400" y="4406900"/>
          <a:ext cx="1371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Equation" r:id="rId5" imgW="1371600" imgH="1778000" progId="Equation.DSMT4">
                  <p:embed/>
                </p:oleObj>
              </mc:Choice>
              <mc:Fallback>
                <p:oleObj name="Equation" r:id="rId5" imgW="13716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406900"/>
                        <a:ext cx="1371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4822" name="Object 6"/>
          <p:cNvGraphicFramePr>
            <a:graphicFrameLocks noChangeAspect="1"/>
          </p:cNvGraphicFramePr>
          <p:nvPr/>
        </p:nvGraphicFramePr>
        <p:xfrm>
          <a:off x="6858000" y="4406900"/>
          <a:ext cx="1358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Equation" r:id="rId7" imgW="1358900" imgH="1778000" progId="Equation.DSMT4">
                  <p:embed/>
                </p:oleObj>
              </mc:Choice>
              <mc:Fallback>
                <p:oleObj name="Equation" r:id="rId7" imgW="13589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406900"/>
                        <a:ext cx="1358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F1B3A8BA-F9DE-46CA-965F-A84D625FA019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INDEPENDENCE</a:t>
            </a:r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410200"/>
          </a:xfrm>
        </p:spPr>
        <p:txBody>
          <a:bodyPr/>
          <a:lstStyle/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Determine if the set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3</a:t>
            </a:r>
            <a:r>
              <a:rPr lang="en-US" altLang="en-US" sz="2800" dirty="0" smtClean="0"/>
              <a:t>} is linearly independent.</a:t>
            </a:r>
          </a:p>
          <a:p>
            <a:pPr marL="571500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If possible, find a linear dependence relation among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, and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3</a:t>
            </a:r>
            <a:r>
              <a:rPr lang="en-US" altLang="en-US" sz="2800" dirty="0" smtClean="0"/>
              <a:t>.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marL="609600" indent="-609600"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We must determine if there is a nontrivial solution of the equation on the previous slide.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27915175-75B6-4A87-B03B-F342E92D20F6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INDEPENDENCE</a:t>
            </a:r>
          </a:p>
        </p:txBody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Row operations on the associated augmented matrix show that 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are basic variables,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is free. </a:t>
            </a:r>
          </a:p>
          <a:p>
            <a:pPr eaLnBrk="1" hangingPunct="1"/>
            <a:r>
              <a:rPr lang="en-US" altLang="en-US" sz="2800" smtClean="0"/>
              <a:t>Each nonzero value of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determines a nontrivial solution of (1).</a:t>
            </a:r>
          </a:p>
          <a:p>
            <a:pPr eaLnBrk="1" hangingPunct="1"/>
            <a:r>
              <a:rPr lang="en-US" altLang="en-US" sz="2800" smtClean="0"/>
              <a:t>Hence,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are linearly dependent.</a:t>
            </a:r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655364" name="Object 4"/>
          <p:cNvGraphicFramePr>
            <a:graphicFrameLocks noChangeAspect="1"/>
          </p:cNvGraphicFramePr>
          <p:nvPr/>
        </p:nvGraphicFramePr>
        <p:xfrm>
          <a:off x="2032000" y="2209800"/>
          <a:ext cx="5473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3" imgW="5473700" imgH="1778000" progId="Equation.DSMT4">
                  <p:embed/>
                </p:oleObj>
              </mc:Choice>
              <mc:Fallback>
                <p:oleObj name="Equation" r:id="rId3" imgW="54737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209800"/>
                        <a:ext cx="5473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00550" y="2867967"/>
            <a:ext cx="3429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C42A1C67-47F9-4CA3-BE6A-D3045688B4EB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INDEPENDENCE</a:t>
            </a:r>
          </a:p>
        </p:txBody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marL="571500" indent="-457200" eaLnBrk="1" hangingPunct="1">
              <a:buFont typeface="Wingdings" panose="05000000000000000000" pitchFamily="2" charset="2"/>
              <a:buAutoNum type="alphaLcPeriod" startAt="2"/>
            </a:pPr>
            <a:r>
              <a:rPr lang="en-US" altLang="en-US" sz="2800" dirty="0" smtClean="0"/>
              <a:t>To find a linear dependence relation among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, and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3</a:t>
            </a:r>
            <a:r>
              <a:rPr lang="en-US" altLang="en-US" sz="2800" dirty="0" smtClean="0"/>
              <a:t>, completely row reduce the augmented matrix and write the new system: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endParaRPr lang="en-US" altLang="en-US" sz="2800" dirty="0" smtClean="0"/>
          </a:p>
          <a:p>
            <a:pPr marL="609600" indent="-609600" eaLnBrk="1" hangingPunct="1"/>
            <a:r>
              <a:rPr lang="en-US" altLang="en-US" sz="2800" dirty="0" smtClean="0"/>
              <a:t>Thus,             ,             , and </a:t>
            </a:r>
            <a:r>
              <a:rPr lang="en-US" altLang="en-US" sz="2800" i="1" dirty="0" smtClean="0"/>
              <a:t>x</a:t>
            </a:r>
            <a:r>
              <a:rPr lang="en-US" altLang="en-US" sz="2800" baseline="-25000" dirty="0" smtClean="0"/>
              <a:t>3</a:t>
            </a:r>
            <a:r>
              <a:rPr lang="en-US" altLang="en-US" sz="2800" dirty="0" smtClean="0"/>
              <a:t> is free.</a:t>
            </a:r>
          </a:p>
          <a:p>
            <a:pPr marL="609600" indent="-609600" eaLnBrk="1" hangingPunct="1"/>
            <a:r>
              <a:rPr lang="en-US" altLang="en-US" sz="2800" dirty="0" smtClean="0"/>
              <a:t>Choose any nonzero value for </a:t>
            </a:r>
            <a:r>
              <a:rPr lang="en-US" altLang="en-US" sz="2800" i="1" dirty="0" smtClean="0"/>
              <a:t>x</a:t>
            </a:r>
            <a:r>
              <a:rPr lang="en-US" altLang="en-US" sz="2800" baseline="-25000" dirty="0" smtClean="0"/>
              <a:t>3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—</a:t>
            </a:r>
            <a:r>
              <a:rPr lang="en-US" altLang="en-US" sz="2800" dirty="0" smtClean="0"/>
              <a:t>say,          . </a:t>
            </a:r>
          </a:p>
          <a:p>
            <a:pPr marL="609600" indent="-609600" eaLnBrk="1" hangingPunct="1"/>
            <a:r>
              <a:rPr lang="en-US" altLang="en-US" sz="2800" dirty="0" smtClean="0"/>
              <a:t>Then             and              .</a:t>
            </a:r>
          </a:p>
        </p:txBody>
      </p:sp>
      <p:graphicFrame>
        <p:nvGraphicFramePr>
          <p:cNvPr id="656388" name="Object 4"/>
          <p:cNvGraphicFramePr>
            <a:graphicFrameLocks noChangeAspect="1"/>
          </p:cNvGraphicFramePr>
          <p:nvPr/>
        </p:nvGraphicFramePr>
        <p:xfrm>
          <a:off x="2286000" y="2667000"/>
          <a:ext cx="2552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name="Equation" r:id="rId3" imgW="2552700" imgH="1778000" progId="Equation.DSMT4">
                  <p:embed/>
                </p:oleObj>
              </mc:Choice>
              <mc:Fallback>
                <p:oleObj name="Equation" r:id="rId3" imgW="25527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667000"/>
                        <a:ext cx="2552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89" name="Object 5"/>
          <p:cNvGraphicFramePr>
            <a:graphicFrameLocks noChangeAspect="1"/>
          </p:cNvGraphicFramePr>
          <p:nvPr/>
        </p:nvGraphicFramePr>
        <p:xfrm>
          <a:off x="5486400" y="2743200"/>
          <a:ext cx="18288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" name="Equation" r:id="rId5" imgW="1828800" imgH="1625600" progId="Equation.DSMT4">
                  <p:embed/>
                </p:oleObj>
              </mc:Choice>
              <mc:Fallback>
                <p:oleObj name="Equation" r:id="rId5" imgW="1828800" imgH="162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743200"/>
                        <a:ext cx="18288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90" name="Object 6"/>
          <p:cNvGraphicFramePr>
            <a:graphicFrameLocks noChangeAspect="1"/>
          </p:cNvGraphicFramePr>
          <p:nvPr/>
        </p:nvGraphicFramePr>
        <p:xfrm>
          <a:off x="1981200" y="4648200"/>
          <a:ext cx="10668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" name="Equation" r:id="rId7" imgW="1231366" imgH="482391" progId="Equation.DSMT4">
                  <p:embed/>
                </p:oleObj>
              </mc:Choice>
              <mc:Fallback>
                <p:oleObj name="Equation" r:id="rId7" imgW="1231366" imgH="48239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648200"/>
                        <a:ext cx="1066800" cy="41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91" name="Object 7"/>
          <p:cNvGraphicFramePr>
            <a:graphicFrameLocks noChangeAspect="1"/>
          </p:cNvGraphicFramePr>
          <p:nvPr/>
        </p:nvGraphicFramePr>
        <p:xfrm>
          <a:off x="3200400" y="4635500"/>
          <a:ext cx="1143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" name="Equation" r:id="rId9" imgW="1295400" imgH="482600" progId="Equation.DSMT4">
                  <p:embed/>
                </p:oleObj>
              </mc:Choice>
              <mc:Fallback>
                <p:oleObj name="Equation" r:id="rId9" imgW="12954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635500"/>
                        <a:ext cx="1143000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92" name="Object 8"/>
          <p:cNvGraphicFramePr>
            <a:graphicFrameLocks noChangeAspect="1"/>
          </p:cNvGraphicFramePr>
          <p:nvPr/>
        </p:nvGraphicFramePr>
        <p:xfrm>
          <a:off x="6781800" y="5156200"/>
          <a:ext cx="8382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" name="Equation" r:id="rId11" imgW="939392" imgH="482391" progId="Equation.DSMT4">
                  <p:embed/>
                </p:oleObj>
              </mc:Choice>
              <mc:Fallback>
                <p:oleObj name="Equation" r:id="rId11" imgW="939392" imgH="48239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5156200"/>
                        <a:ext cx="8382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93" name="Object 9"/>
          <p:cNvGraphicFramePr>
            <a:graphicFrameLocks noChangeAspect="1"/>
          </p:cNvGraphicFramePr>
          <p:nvPr/>
        </p:nvGraphicFramePr>
        <p:xfrm>
          <a:off x="1981200" y="5664200"/>
          <a:ext cx="9906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" name="Equation" r:id="rId13" imgW="1091726" imgH="482391" progId="Equation.DSMT4">
                  <p:embed/>
                </p:oleObj>
              </mc:Choice>
              <mc:Fallback>
                <p:oleObj name="Equation" r:id="rId13" imgW="1091726" imgH="48239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5664200"/>
                        <a:ext cx="99060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94" name="Object 10"/>
          <p:cNvGraphicFramePr>
            <a:graphicFrameLocks noChangeAspect="1"/>
          </p:cNvGraphicFramePr>
          <p:nvPr/>
        </p:nvGraphicFramePr>
        <p:xfrm>
          <a:off x="3657600" y="5638800"/>
          <a:ext cx="11430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Equation" r:id="rId15" imgW="1193800" imgH="482600" progId="Equation.DSMT4">
                  <p:embed/>
                </p:oleObj>
              </mc:Choice>
              <mc:Fallback>
                <p:oleObj name="Equation" r:id="rId15" imgW="1193800" imgH="482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638800"/>
                        <a:ext cx="1143000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3E7A4B86-609E-486E-821C-DBF4ACCEF7B2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INDEPENDENCE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Substitute these values into equation (1) and obtain the equation below.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This is one (out of infinitely many) possible linear dependence relations among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and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657412" name="Object 4"/>
          <p:cNvGraphicFramePr>
            <a:graphicFrameLocks noChangeAspect="1"/>
          </p:cNvGraphicFramePr>
          <p:nvPr/>
        </p:nvGraphicFramePr>
        <p:xfrm>
          <a:off x="3124200" y="2743200"/>
          <a:ext cx="316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Equation" r:id="rId3" imgW="3162300" imgH="482600" progId="Equation.DSMT4">
                  <p:embed/>
                </p:oleObj>
              </mc:Choice>
              <mc:Fallback>
                <p:oleObj name="Equation" r:id="rId3" imgW="31623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743200"/>
                        <a:ext cx="316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55511380-9468-4EAA-A281-7E704B8F221D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INDEPENDENCE OF MATRIX COLUMNS</a:t>
            </a:r>
          </a:p>
        </p:txBody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6868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Suppose that we begin with a matrix                        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instead of a set of vectors.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matrix equation              can be written as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i="1" dirty="0" smtClean="0"/>
              <a:t>Each linear dependence relation among the columns of A corresponds to a nontrivial solution of</a:t>
            </a:r>
            <a:r>
              <a:rPr lang="en-US" altLang="en-US" sz="2800" dirty="0" smtClean="0"/>
              <a:t>             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T</a:t>
            </a:r>
            <a:r>
              <a:rPr lang="en-US" altLang="en-US" sz="2800" dirty="0" smtClean="0"/>
              <a:t>he columns of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are linearly independent if and only if the equation               has </a:t>
            </a:r>
            <a:r>
              <a:rPr lang="en-US" altLang="en-US" sz="2800" i="1" dirty="0" smtClean="0"/>
              <a:t>only </a:t>
            </a:r>
            <a:r>
              <a:rPr lang="en-US" altLang="en-US" sz="2800" dirty="0" smtClean="0"/>
              <a:t>the trivial solution. </a:t>
            </a:r>
          </a:p>
        </p:txBody>
      </p:sp>
      <p:graphicFrame>
        <p:nvGraphicFramePr>
          <p:cNvPr id="658436" name="Object 4"/>
          <p:cNvGraphicFramePr>
            <a:graphicFrameLocks noChangeAspect="1"/>
          </p:cNvGraphicFramePr>
          <p:nvPr/>
        </p:nvGraphicFramePr>
        <p:xfrm>
          <a:off x="6172200" y="1117600"/>
          <a:ext cx="2730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Equation" r:id="rId3" imgW="2730500" imgH="558800" progId="Equation.DSMT4">
                  <p:embed/>
                </p:oleObj>
              </mc:Choice>
              <mc:Fallback>
                <p:oleObj name="Equation" r:id="rId3" imgW="2730500" imgH="558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117600"/>
                        <a:ext cx="27305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37" name="Object 5"/>
          <p:cNvGraphicFramePr>
            <a:graphicFrameLocks noChangeAspect="1"/>
          </p:cNvGraphicFramePr>
          <p:nvPr/>
        </p:nvGraphicFramePr>
        <p:xfrm>
          <a:off x="3810000" y="26035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5" imgW="1129810" imgH="342751" progId="Equation.DSMT4">
                  <p:embed/>
                </p:oleObj>
              </mc:Choice>
              <mc:Fallback>
                <p:oleObj name="Equation" r:id="rId5" imgW="1129810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6035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38" name="Object 6"/>
          <p:cNvGraphicFramePr>
            <a:graphicFrameLocks noChangeAspect="1"/>
          </p:cNvGraphicFramePr>
          <p:nvPr/>
        </p:nvGraphicFramePr>
        <p:xfrm>
          <a:off x="2895600" y="3035300"/>
          <a:ext cx="3911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Equation" r:id="rId7" imgW="3911600" imgH="482600" progId="Equation.DSMT4">
                  <p:embed/>
                </p:oleObj>
              </mc:Choice>
              <mc:Fallback>
                <p:oleObj name="Equation" r:id="rId7" imgW="39116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035300"/>
                        <a:ext cx="3911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3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649338"/>
              </p:ext>
            </p:extLst>
          </p:nvPr>
        </p:nvGraphicFramePr>
        <p:xfrm>
          <a:off x="6553200" y="43942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9" imgW="1129810" imgH="342751" progId="Equation.DSMT4">
                  <p:embed/>
                </p:oleObj>
              </mc:Choice>
              <mc:Fallback>
                <p:oleObj name="Equation" r:id="rId9" imgW="1129810" imgH="34275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43942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84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622768"/>
              </p:ext>
            </p:extLst>
          </p:nvPr>
        </p:nvGraphicFramePr>
        <p:xfrm>
          <a:off x="3745302" y="5728299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11" imgW="1129810" imgH="342751" progId="Equation.DSMT4">
                  <p:embed/>
                </p:oleObj>
              </mc:Choice>
              <mc:Fallback>
                <p:oleObj name="Equation" r:id="rId11" imgW="1129810" imgH="34275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5302" y="5728299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1.7- </a:t>
            </a:r>
            <a:fld id="{3EAEC5A2-65B7-4A19-BCD1-43F55E4054D0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SETS OF ONE OR TWO VECTORS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A set containing only one vector – say,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– is linearly independent if and only if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is not the zero vector.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This is because the vector equation              has only the trivial solution when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zero vector is linearly dependent because            has many nontrivial solutions.</a:t>
            </a:r>
          </a:p>
        </p:txBody>
      </p:sp>
      <p:graphicFrame>
        <p:nvGraphicFramePr>
          <p:cNvPr id="659460" name="Object 4"/>
          <p:cNvGraphicFramePr>
            <a:graphicFrameLocks noChangeAspect="1"/>
          </p:cNvGraphicFramePr>
          <p:nvPr/>
        </p:nvGraphicFramePr>
        <p:xfrm>
          <a:off x="5943600" y="3124200"/>
          <a:ext cx="111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3" imgW="1117115" imgH="482391" progId="Equation.DSMT4">
                  <p:embed/>
                </p:oleObj>
              </mc:Choice>
              <mc:Fallback>
                <p:oleObj name="Equation" r:id="rId3" imgW="1117115" imgH="48239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124200"/>
                        <a:ext cx="1117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1" name="Object 5"/>
          <p:cNvGraphicFramePr>
            <a:graphicFrameLocks noChangeAspect="1"/>
          </p:cNvGraphicFramePr>
          <p:nvPr/>
        </p:nvGraphicFramePr>
        <p:xfrm>
          <a:off x="4419600" y="3556000"/>
          <a:ext cx="850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5" imgW="850531" imgH="342751" progId="Equation.DSMT4">
                  <p:embed/>
                </p:oleObj>
              </mc:Choice>
              <mc:Fallback>
                <p:oleObj name="Equation" r:id="rId5" imgW="850531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556000"/>
                        <a:ext cx="850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2" name="Object 6"/>
          <p:cNvGraphicFramePr>
            <a:graphicFrameLocks noChangeAspect="1"/>
          </p:cNvGraphicFramePr>
          <p:nvPr/>
        </p:nvGraphicFramePr>
        <p:xfrm>
          <a:off x="7467600" y="4546600"/>
          <a:ext cx="1130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Equation" r:id="rId7" imgW="1129810" imgH="482391" progId="Equation.DSMT4">
                  <p:embed/>
                </p:oleObj>
              </mc:Choice>
              <mc:Fallback>
                <p:oleObj name="Equation" r:id="rId7" imgW="1129810" imgH="48239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4546600"/>
                        <a:ext cx="1130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12058</TotalTime>
  <Words>1149</Words>
  <Application>Microsoft Office PowerPoint</Application>
  <PresentationFormat>On-screen Show (4:3)</PresentationFormat>
  <Paragraphs>172</Paragraphs>
  <Slides>20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Linear Equations in Linear Algebra</vt:lpstr>
      <vt:lpstr>LINEAR INDEPENDENCE</vt:lpstr>
      <vt:lpstr>LINEAR INDEPENDENCE</vt:lpstr>
      <vt:lpstr>LINEAR INDEPENDENCE</vt:lpstr>
      <vt:lpstr>LINEAR INDEPENDENCE</vt:lpstr>
      <vt:lpstr>LINEAR INDEPENDENCE</vt:lpstr>
      <vt:lpstr>LINEAR INDEPENDENCE</vt:lpstr>
      <vt:lpstr>LINEAR INDEPENDENCE OF MATRIX COLUMNS</vt:lpstr>
      <vt:lpstr>SETS OF ONE OR TWO VECTORS</vt:lpstr>
      <vt:lpstr>SETS OF ONE OR TWO VECTORS</vt:lpstr>
      <vt:lpstr>SETS OF TWO OR MORE VECTORS</vt:lpstr>
      <vt:lpstr>SETS OF TWO OR MORE VECTORS</vt:lpstr>
      <vt:lpstr>SETS OF TWO OR MORE VECTORS</vt:lpstr>
      <vt:lpstr>SETS OF TWO OR MORE VECTORS</vt:lpstr>
      <vt:lpstr>SETS OF TWO OR MORE VECTORS</vt:lpstr>
      <vt:lpstr>SETS OF TWO OR MORE VECTORS</vt:lpstr>
      <vt:lpstr>SETS OF TWO OR MORE VECTORS</vt:lpstr>
      <vt:lpstr>SETS OF TWO OR MORE VECTORS</vt:lpstr>
      <vt:lpstr>SETS OF TWO OR MORE VECTORS</vt:lpstr>
      <vt:lpstr>SETS OF TWO OR MORE VECTORS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830</cp:revision>
  <dcterms:created xsi:type="dcterms:W3CDTF">2005-10-22T18:34:54Z</dcterms:created>
  <dcterms:modified xsi:type="dcterms:W3CDTF">2015-05-15T13:23:01Z</dcterms:modified>
</cp:coreProperties>
</file>